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0" r:id="rId2"/>
    <p:sldId id="269" r:id="rId3"/>
    <p:sldId id="271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6"/>
  </p:normalViewPr>
  <p:slideViewPr>
    <p:cSldViewPr snapToGrid="0" snapToObjects="1">
      <p:cViewPr varScale="1">
        <p:scale>
          <a:sx n="101" d="100"/>
          <a:sy n="101" d="100"/>
        </p:scale>
        <p:origin x="10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F344-6A21-E940-9D41-7BDEAAC494CD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E237-0E16-FA40-B95A-C743E821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55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F344-6A21-E940-9D41-7BDEAAC494CD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E237-0E16-FA40-B95A-C743E821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31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F344-6A21-E940-9D41-7BDEAAC494CD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E237-0E16-FA40-B95A-C743E821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49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F344-6A21-E940-9D41-7BDEAAC494CD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E237-0E16-FA40-B95A-C743E821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656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F344-6A21-E940-9D41-7BDEAAC494CD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E237-0E16-FA40-B95A-C743E821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25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F344-6A21-E940-9D41-7BDEAAC494CD}" type="datetimeFigureOut">
              <a:rPr lang="en-US" smtClean="0"/>
              <a:t>4/10/22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E237-0E16-FA40-B95A-C743E821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68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F344-6A21-E940-9D41-7BDEAAC494CD}" type="datetimeFigureOut">
              <a:rPr lang="en-US" smtClean="0"/>
              <a:t>4/10/22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E237-0E16-FA40-B95A-C743E821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20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F344-6A21-E940-9D41-7BDEAAC494CD}" type="datetimeFigureOut">
              <a:rPr lang="en-US" smtClean="0"/>
              <a:t>4/10/22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E237-0E16-FA40-B95A-C743E821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36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F344-6A21-E940-9D41-7BDEAAC494CD}" type="datetimeFigureOut">
              <a:rPr lang="en-US" smtClean="0"/>
              <a:t>4/10/22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E237-0E16-FA40-B95A-C743E821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1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F344-6A21-E940-9D41-7BDEAAC494CD}" type="datetimeFigureOut">
              <a:rPr lang="en-US" smtClean="0"/>
              <a:t>4/10/22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E237-0E16-FA40-B95A-C743E821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37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F344-6A21-E940-9D41-7BDEAAC494CD}" type="datetimeFigureOut">
              <a:rPr lang="en-US" smtClean="0"/>
              <a:t>4/10/22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E237-0E16-FA40-B95A-C743E821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7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0F344-6A21-E940-9D41-7BDEAAC494CD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BE237-0E16-FA40-B95A-C743E821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394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015599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442AE25F-F190-CC47-952A-9F1BEBBD69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0CD525-147E-1F49-8366-4D617F70A523}"/>
              </a:ext>
            </a:extLst>
          </p:cNvPr>
          <p:cNvSpPr txBox="1"/>
          <p:nvPr/>
        </p:nvSpPr>
        <p:spPr>
          <a:xfrm>
            <a:off x="0" y="1083287"/>
            <a:ext cx="121904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venir Next Medium" panose="020B0503020202020204" pitchFamily="34" charset="0"/>
              </a:rPr>
              <a:t>local churches are important because they’re accessible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D586FF-DF2D-B24A-A890-3DF0C7742EB8}"/>
              </a:ext>
            </a:extLst>
          </p:cNvPr>
          <p:cNvSpPr txBox="1"/>
          <p:nvPr/>
        </p:nvSpPr>
        <p:spPr>
          <a:xfrm>
            <a:off x="0" y="5581856"/>
            <a:ext cx="12190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Next Medium" panose="020B0503020202020204" pitchFamily="34" charset="0"/>
              </a:rPr>
              <a:t>Isaiah 2.2-3; John 12.32</a:t>
            </a:r>
          </a:p>
        </p:txBody>
      </p:sp>
    </p:spTree>
    <p:extLst>
      <p:ext uri="{BB962C8B-B14F-4D97-AF65-F5344CB8AC3E}">
        <p14:creationId xmlns:p14="http://schemas.microsoft.com/office/powerpoint/2010/main" val="3369262471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442AE25F-F190-CC47-952A-9F1BEBBD69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0CD525-147E-1F49-8366-4D617F70A523}"/>
              </a:ext>
            </a:extLst>
          </p:cNvPr>
          <p:cNvSpPr txBox="1"/>
          <p:nvPr/>
        </p:nvSpPr>
        <p:spPr>
          <a:xfrm>
            <a:off x="0" y="1083287"/>
            <a:ext cx="121904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venir Next Medium" panose="020B0503020202020204" pitchFamily="34" charset="0"/>
              </a:rPr>
              <a:t>local churches are important because they’re accessible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D586FF-DF2D-B24A-A890-3DF0C7742EB8}"/>
              </a:ext>
            </a:extLst>
          </p:cNvPr>
          <p:cNvSpPr txBox="1"/>
          <p:nvPr/>
        </p:nvSpPr>
        <p:spPr>
          <a:xfrm>
            <a:off x="0" y="5581856"/>
            <a:ext cx="12190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Next Medium" panose="020B0503020202020204" pitchFamily="34" charset="0"/>
              </a:rPr>
              <a:t>Galatians 3.28-29</a:t>
            </a:r>
          </a:p>
        </p:txBody>
      </p:sp>
    </p:spTree>
    <p:extLst>
      <p:ext uri="{BB962C8B-B14F-4D97-AF65-F5344CB8AC3E}">
        <p14:creationId xmlns:p14="http://schemas.microsoft.com/office/powerpoint/2010/main" val="2516809038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442AE25F-F190-CC47-952A-9F1BEBBD69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0CD525-147E-1F49-8366-4D617F70A523}"/>
              </a:ext>
            </a:extLst>
          </p:cNvPr>
          <p:cNvSpPr txBox="1"/>
          <p:nvPr/>
        </p:nvSpPr>
        <p:spPr>
          <a:xfrm>
            <a:off x="0" y="1083287"/>
            <a:ext cx="121904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venir Next Medium" panose="020B0503020202020204" pitchFamily="34" charset="0"/>
              </a:rPr>
              <a:t>local churches are important because they provide access to the word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D586FF-DF2D-B24A-A890-3DF0C7742EB8}"/>
              </a:ext>
            </a:extLst>
          </p:cNvPr>
          <p:cNvSpPr txBox="1"/>
          <p:nvPr/>
        </p:nvSpPr>
        <p:spPr>
          <a:xfrm>
            <a:off x="0" y="5581856"/>
            <a:ext cx="12190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Next Medium" panose="020B0503020202020204" pitchFamily="34" charset="0"/>
              </a:rPr>
              <a:t>Isaiah 2.3; Ephesians 4.11-12</a:t>
            </a:r>
          </a:p>
        </p:txBody>
      </p:sp>
    </p:spTree>
    <p:extLst>
      <p:ext uri="{BB962C8B-B14F-4D97-AF65-F5344CB8AC3E}">
        <p14:creationId xmlns:p14="http://schemas.microsoft.com/office/powerpoint/2010/main" val="4050639232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442AE25F-F190-CC47-952A-9F1BEBBD69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0CD525-147E-1F49-8366-4D617F70A523}"/>
              </a:ext>
            </a:extLst>
          </p:cNvPr>
          <p:cNvSpPr txBox="1"/>
          <p:nvPr/>
        </p:nvSpPr>
        <p:spPr>
          <a:xfrm>
            <a:off x="0" y="1083287"/>
            <a:ext cx="121904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venir Next Medium" panose="020B0503020202020204" pitchFamily="34" charset="0"/>
              </a:rPr>
              <a:t>local churches are important because they provide access to the word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D586FF-DF2D-B24A-A890-3DF0C7742EB8}"/>
              </a:ext>
            </a:extLst>
          </p:cNvPr>
          <p:cNvSpPr txBox="1"/>
          <p:nvPr/>
        </p:nvSpPr>
        <p:spPr>
          <a:xfrm>
            <a:off x="0" y="5581856"/>
            <a:ext cx="12190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Next Medium" panose="020B0503020202020204" pitchFamily="34" charset="0"/>
              </a:rPr>
              <a:t>1Timothy 3.15; Titus 1.9; 2.2-3</a:t>
            </a:r>
          </a:p>
        </p:txBody>
      </p:sp>
    </p:spTree>
    <p:extLst>
      <p:ext uri="{BB962C8B-B14F-4D97-AF65-F5344CB8AC3E}">
        <p14:creationId xmlns:p14="http://schemas.microsoft.com/office/powerpoint/2010/main" val="3415254169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442AE25F-F190-CC47-952A-9F1BEBBD69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0CD525-147E-1F49-8366-4D617F70A523}"/>
              </a:ext>
            </a:extLst>
          </p:cNvPr>
          <p:cNvSpPr txBox="1"/>
          <p:nvPr/>
        </p:nvSpPr>
        <p:spPr>
          <a:xfrm>
            <a:off x="0" y="1083287"/>
            <a:ext cx="121904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venir Next Medium" panose="020B0503020202020204" pitchFamily="34" charset="0"/>
              </a:rPr>
              <a:t>local churches are important because they’re comprised of different people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D586FF-DF2D-B24A-A890-3DF0C7742EB8}"/>
              </a:ext>
            </a:extLst>
          </p:cNvPr>
          <p:cNvSpPr txBox="1"/>
          <p:nvPr/>
        </p:nvSpPr>
        <p:spPr>
          <a:xfrm>
            <a:off x="0" y="5581856"/>
            <a:ext cx="12190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Next Medium" panose="020B0503020202020204" pitchFamily="34" charset="0"/>
              </a:rPr>
              <a:t>Isaiah 2.4; Ephesians 2.11ff</a:t>
            </a:r>
          </a:p>
        </p:txBody>
      </p:sp>
    </p:spTree>
    <p:extLst>
      <p:ext uri="{BB962C8B-B14F-4D97-AF65-F5344CB8AC3E}">
        <p14:creationId xmlns:p14="http://schemas.microsoft.com/office/powerpoint/2010/main" val="2136487444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442AE25F-F190-CC47-952A-9F1BEBBD69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0CD525-147E-1F49-8366-4D617F70A523}"/>
              </a:ext>
            </a:extLst>
          </p:cNvPr>
          <p:cNvSpPr txBox="1"/>
          <p:nvPr/>
        </p:nvSpPr>
        <p:spPr>
          <a:xfrm>
            <a:off x="0" y="1083287"/>
            <a:ext cx="121904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venir Next Medium" panose="020B0503020202020204" pitchFamily="34" charset="0"/>
              </a:rPr>
              <a:t>local churches are important because they’re comprised of different people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D586FF-DF2D-B24A-A890-3DF0C7742EB8}"/>
              </a:ext>
            </a:extLst>
          </p:cNvPr>
          <p:cNvSpPr txBox="1"/>
          <p:nvPr/>
        </p:nvSpPr>
        <p:spPr>
          <a:xfrm>
            <a:off x="0" y="5581856"/>
            <a:ext cx="12190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Next Medium" panose="020B0503020202020204" pitchFamily="34" charset="0"/>
              </a:rPr>
              <a:t>Ephesians 4.1-6</a:t>
            </a:r>
          </a:p>
        </p:txBody>
      </p:sp>
    </p:spTree>
    <p:extLst>
      <p:ext uri="{BB962C8B-B14F-4D97-AF65-F5344CB8AC3E}">
        <p14:creationId xmlns:p14="http://schemas.microsoft.com/office/powerpoint/2010/main" val="3552284722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2891856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169D286-F4D7-4C8B-A6BD-D05384C7F1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39E8235E-135E-4261-8F54-2B316E493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610728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D4ED8EC3-4D57-4620-93CE-4E6661F09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343079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CB34A-2F40-4F41-8488-A134C1C155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5" y="340424"/>
            <a:ext cx="4630139" cy="5265795"/>
          </a:xfrm>
          <a:custGeom>
            <a:avLst/>
            <a:gdLst>
              <a:gd name="connsiteX0" fmla="*/ 0 w 4630139"/>
              <a:gd name="connsiteY0" fmla="*/ 0 h 5265795"/>
              <a:gd name="connsiteX1" fmla="*/ 4630139 w 4630139"/>
              <a:gd name="connsiteY1" fmla="*/ 0 h 5265795"/>
              <a:gd name="connsiteX2" fmla="*/ 4630139 w 4630139"/>
              <a:gd name="connsiteY2" fmla="*/ 5265795 h 5265795"/>
              <a:gd name="connsiteX3" fmla="*/ 0 w 4630139"/>
              <a:gd name="connsiteY3" fmla="*/ 5265795 h 526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0139" h="5265795">
                <a:moveTo>
                  <a:pt x="0" y="0"/>
                </a:moveTo>
                <a:lnTo>
                  <a:pt x="4630139" y="0"/>
                </a:lnTo>
                <a:lnTo>
                  <a:pt x="4630139" y="5265795"/>
                </a:lnTo>
                <a:lnTo>
                  <a:pt x="0" y="526579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98923EC2-3208-574D-BA22-34B778545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376" y="1728097"/>
            <a:ext cx="3343202" cy="2504714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78382DC-4207-465E-B379-1E16448AA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1780" y="1071563"/>
            <a:ext cx="7290218" cy="5242298"/>
          </a:xfrm>
          <a:custGeom>
            <a:avLst/>
            <a:gdLst>
              <a:gd name="connsiteX0" fmla="*/ 0 w 7290218"/>
              <a:gd name="connsiteY0" fmla="*/ 0 h 5242298"/>
              <a:gd name="connsiteX1" fmla="*/ 7290218 w 7290218"/>
              <a:gd name="connsiteY1" fmla="*/ 0 h 5242298"/>
              <a:gd name="connsiteX2" fmla="*/ 7290218 w 7290218"/>
              <a:gd name="connsiteY2" fmla="*/ 5242298 h 5242298"/>
              <a:gd name="connsiteX3" fmla="*/ 0 w 7290218"/>
              <a:gd name="connsiteY3" fmla="*/ 5242298 h 5242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90218" h="5242298">
                <a:moveTo>
                  <a:pt x="0" y="0"/>
                </a:moveTo>
                <a:lnTo>
                  <a:pt x="7290218" y="0"/>
                </a:lnTo>
                <a:lnTo>
                  <a:pt x="7290218" y="5242298"/>
                </a:lnTo>
                <a:lnTo>
                  <a:pt x="0" y="524229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7E47B264-633E-204A-B645-16C73679D8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8907" y="1580031"/>
            <a:ext cx="6360701" cy="4026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035777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6341166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442AE25F-F190-CC47-952A-9F1BEBBD69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0CD525-147E-1F49-8366-4D617F70A523}"/>
              </a:ext>
            </a:extLst>
          </p:cNvPr>
          <p:cNvSpPr txBox="1"/>
          <p:nvPr/>
        </p:nvSpPr>
        <p:spPr>
          <a:xfrm>
            <a:off x="1524" y="1104694"/>
            <a:ext cx="121904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venir Next Medium" panose="020B0503020202020204" pitchFamily="34" charset="0"/>
              </a:rPr>
              <a:t>the importance of </a:t>
            </a:r>
            <a:br>
              <a:rPr lang="en-US" sz="6000" dirty="0">
                <a:latin typeface="Avenir Next Medium" panose="020B0503020202020204" pitchFamily="34" charset="0"/>
              </a:rPr>
            </a:br>
            <a:r>
              <a:rPr lang="en-US" sz="6000" dirty="0">
                <a:latin typeface="Avenir Next Medium" panose="020B0503020202020204" pitchFamily="34" charset="0"/>
              </a:rPr>
              <a:t>local churches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D586FF-DF2D-B24A-A890-3DF0C7742EB8}"/>
              </a:ext>
            </a:extLst>
          </p:cNvPr>
          <p:cNvSpPr txBox="1"/>
          <p:nvPr/>
        </p:nvSpPr>
        <p:spPr>
          <a:xfrm>
            <a:off x="0" y="5581856"/>
            <a:ext cx="121904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Next Medium" panose="020B0503020202020204" pitchFamily="34" charset="0"/>
              </a:rPr>
              <a:t>Isaiah 2.2-4</a:t>
            </a:r>
          </a:p>
        </p:txBody>
      </p:sp>
    </p:spTree>
    <p:extLst>
      <p:ext uri="{BB962C8B-B14F-4D97-AF65-F5344CB8AC3E}">
        <p14:creationId xmlns:p14="http://schemas.microsoft.com/office/powerpoint/2010/main" val="3213451503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442AE25F-F190-CC47-952A-9F1BEBBD69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0CD525-147E-1F49-8366-4D617F70A523}"/>
              </a:ext>
            </a:extLst>
          </p:cNvPr>
          <p:cNvSpPr txBox="1"/>
          <p:nvPr/>
        </p:nvSpPr>
        <p:spPr>
          <a:xfrm>
            <a:off x="0" y="1775265"/>
            <a:ext cx="121904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venir Next Medium" panose="020B0503020202020204" pitchFamily="34" charset="0"/>
              </a:rPr>
              <a:t>what is the church?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D586FF-DF2D-B24A-A890-3DF0C7742EB8}"/>
              </a:ext>
            </a:extLst>
          </p:cNvPr>
          <p:cNvSpPr txBox="1"/>
          <p:nvPr/>
        </p:nvSpPr>
        <p:spPr>
          <a:xfrm>
            <a:off x="0" y="5581856"/>
            <a:ext cx="121904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Next Medium" panose="020B0503020202020204" pitchFamily="34" charset="0"/>
              </a:rPr>
              <a:t>Isaiah 2.2-4</a:t>
            </a:r>
          </a:p>
        </p:txBody>
      </p:sp>
    </p:spTree>
    <p:extLst>
      <p:ext uri="{BB962C8B-B14F-4D97-AF65-F5344CB8AC3E}">
        <p14:creationId xmlns:p14="http://schemas.microsoft.com/office/powerpoint/2010/main" val="1838033066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Big Red Classic ATW: Big All-Terrain Wagon | Radio Flyer">
            <a:extLst>
              <a:ext uri="{FF2B5EF4-FFF2-40B4-BE49-F238E27FC236}">
                <a16:creationId xmlns:a16="http://schemas.microsoft.com/office/drawing/2014/main" id="{CEE1317D-3C4A-3A42-ABC8-70AF30277F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0" y="0"/>
            <a:ext cx="8572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8061079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, arrow&#10;&#10;Description automatically generated">
            <a:extLst>
              <a:ext uri="{FF2B5EF4-FFF2-40B4-BE49-F238E27FC236}">
                <a16:creationId xmlns:a16="http://schemas.microsoft.com/office/drawing/2014/main" id="{8DEB7B37-3690-194E-B80E-0C3D913E0F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432" y="513070"/>
            <a:ext cx="10383135" cy="583186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12149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442AE25F-F190-CC47-952A-9F1BEBBD69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0CD525-147E-1F49-8366-4D617F70A523}"/>
              </a:ext>
            </a:extLst>
          </p:cNvPr>
          <p:cNvSpPr txBox="1"/>
          <p:nvPr/>
        </p:nvSpPr>
        <p:spPr>
          <a:xfrm>
            <a:off x="0" y="1083287"/>
            <a:ext cx="121904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venir Next Medium" panose="020B0503020202020204" pitchFamily="34" charset="0"/>
              </a:rPr>
              <a:t>local churches are important because God established them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D586FF-DF2D-B24A-A890-3DF0C7742EB8}"/>
              </a:ext>
            </a:extLst>
          </p:cNvPr>
          <p:cNvSpPr txBox="1"/>
          <p:nvPr/>
        </p:nvSpPr>
        <p:spPr>
          <a:xfrm>
            <a:off x="0" y="5581856"/>
            <a:ext cx="12190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Next Medium" panose="020B0503020202020204" pitchFamily="34" charset="0"/>
              </a:rPr>
              <a:t>Isaiah 2.2; Matthew 16.18</a:t>
            </a:r>
          </a:p>
        </p:txBody>
      </p:sp>
    </p:spTree>
    <p:extLst>
      <p:ext uri="{BB962C8B-B14F-4D97-AF65-F5344CB8AC3E}">
        <p14:creationId xmlns:p14="http://schemas.microsoft.com/office/powerpoint/2010/main" val="921895912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442AE25F-F190-CC47-952A-9F1BEBBD69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0CD525-147E-1F49-8366-4D617F70A523}"/>
              </a:ext>
            </a:extLst>
          </p:cNvPr>
          <p:cNvSpPr txBox="1"/>
          <p:nvPr/>
        </p:nvSpPr>
        <p:spPr>
          <a:xfrm>
            <a:off x="0" y="1083287"/>
            <a:ext cx="121904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venir Next Medium" panose="020B0503020202020204" pitchFamily="34" charset="0"/>
              </a:rPr>
              <a:t>local churches are important because God established them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D586FF-DF2D-B24A-A890-3DF0C7742EB8}"/>
              </a:ext>
            </a:extLst>
          </p:cNvPr>
          <p:cNvSpPr txBox="1"/>
          <p:nvPr/>
        </p:nvSpPr>
        <p:spPr>
          <a:xfrm>
            <a:off x="0" y="5581856"/>
            <a:ext cx="12190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Next Medium" panose="020B0503020202020204" pitchFamily="34" charset="0"/>
              </a:rPr>
              <a:t>Philippians 1.1; Hebrews 10.24-25</a:t>
            </a:r>
          </a:p>
        </p:txBody>
      </p:sp>
    </p:spTree>
    <p:extLst>
      <p:ext uri="{BB962C8B-B14F-4D97-AF65-F5344CB8AC3E}">
        <p14:creationId xmlns:p14="http://schemas.microsoft.com/office/powerpoint/2010/main" val="1194401959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123</Words>
  <Application>Microsoft Macintosh PowerPoint</Application>
  <PresentationFormat>Widescreen</PresentationFormat>
  <Paragraphs>20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Avenir Next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2</cp:revision>
  <dcterms:created xsi:type="dcterms:W3CDTF">2022-04-08T16:33:20Z</dcterms:created>
  <dcterms:modified xsi:type="dcterms:W3CDTF">2022-04-10T11:52:25Z</dcterms:modified>
</cp:coreProperties>
</file>