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63" r:id="rId3"/>
    <p:sldId id="262" r:id="rId4"/>
    <p:sldId id="264" r:id="rId5"/>
    <p:sldId id="265" r:id="rId6"/>
    <p:sldId id="266" r:id="rId7"/>
    <p:sldId id="259" r:id="rId8"/>
    <p:sldId id="267" r:id="rId9"/>
    <p:sldId id="268" r:id="rId10"/>
    <p:sldId id="269" r:id="rId11"/>
    <p:sldId id="260" r:id="rId12"/>
    <p:sldId id="270" r:id="rId13"/>
    <p:sldId id="271" r:id="rId14"/>
    <p:sldId id="272" r:id="rId15"/>
    <p:sldId id="261" r:id="rId16"/>
    <p:sldId id="273" r:id="rId17"/>
    <p:sldId id="274" r:id="rId18"/>
  </p:sldIdLst>
  <p:sldSz cx="12192000" cy="6858000"/>
  <p:notesSz cx="6858000" cy="9144000"/>
  <p:embeddedFontLst>
    <p:embeddedFont>
      <p:font typeface="Avenir Next Demi Bold" panose="020B0703020202020204" pitchFamily="34" charset="0"/>
      <p:regular r:id="rId19"/>
      <p:bold r:id="rId20"/>
      <p:italic r:id="rId21"/>
      <p:boldItalic r:id="rId22"/>
    </p:embeddedFont>
    <p:embeddedFont>
      <p:font typeface="Avenir Next Ultra Light" panose="020B0203020202020204" pitchFamily="34" charset="0"/>
      <p:regular r:id="rId23"/>
      <p:italic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snapToObjects="1">
      <p:cViewPr varScale="1">
        <p:scale>
          <a:sx n="81" d="100"/>
          <a:sy n="81" d="100"/>
        </p:scale>
        <p:origin x="13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9D52C6-5FFB-8242-A4F2-9AAE77CA5F80}"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A2B08-2441-2146-A3D7-EB1BA342A583}" type="slidenum">
              <a:rPr lang="en-US" smtClean="0"/>
              <a:t>‹#›</a:t>
            </a:fld>
            <a:endParaRPr lang="en-US"/>
          </a:p>
        </p:txBody>
      </p:sp>
    </p:spTree>
    <p:extLst>
      <p:ext uri="{BB962C8B-B14F-4D97-AF65-F5344CB8AC3E}">
        <p14:creationId xmlns:p14="http://schemas.microsoft.com/office/powerpoint/2010/main" val="6076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D52C6-5FFB-8242-A4F2-9AAE77CA5F80}"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A2B08-2441-2146-A3D7-EB1BA342A583}" type="slidenum">
              <a:rPr lang="en-US" smtClean="0"/>
              <a:t>‹#›</a:t>
            </a:fld>
            <a:endParaRPr lang="en-US"/>
          </a:p>
        </p:txBody>
      </p:sp>
    </p:spTree>
    <p:extLst>
      <p:ext uri="{BB962C8B-B14F-4D97-AF65-F5344CB8AC3E}">
        <p14:creationId xmlns:p14="http://schemas.microsoft.com/office/powerpoint/2010/main" val="123247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D52C6-5FFB-8242-A4F2-9AAE77CA5F80}"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A2B08-2441-2146-A3D7-EB1BA342A583}" type="slidenum">
              <a:rPr lang="en-US" smtClean="0"/>
              <a:t>‹#›</a:t>
            </a:fld>
            <a:endParaRPr lang="en-US"/>
          </a:p>
        </p:txBody>
      </p:sp>
    </p:spTree>
    <p:extLst>
      <p:ext uri="{BB962C8B-B14F-4D97-AF65-F5344CB8AC3E}">
        <p14:creationId xmlns:p14="http://schemas.microsoft.com/office/powerpoint/2010/main" val="426153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D52C6-5FFB-8242-A4F2-9AAE77CA5F80}"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A2B08-2441-2146-A3D7-EB1BA342A583}" type="slidenum">
              <a:rPr lang="en-US" smtClean="0"/>
              <a:t>‹#›</a:t>
            </a:fld>
            <a:endParaRPr lang="en-US"/>
          </a:p>
        </p:txBody>
      </p:sp>
    </p:spTree>
    <p:extLst>
      <p:ext uri="{BB962C8B-B14F-4D97-AF65-F5344CB8AC3E}">
        <p14:creationId xmlns:p14="http://schemas.microsoft.com/office/powerpoint/2010/main" val="11236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D52C6-5FFB-8242-A4F2-9AAE77CA5F80}"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A2B08-2441-2146-A3D7-EB1BA342A583}" type="slidenum">
              <a:rPr lang="en-US" smtClean="0"/>
              <a:t>‹#›</a:t>
            </a:fld>
            <a:endParaRPr lang="en-US"/>
          </a:p>
        </p:txBody>
      </p:sp>
    </p:spTree>
    <p:extLst>
      <p:ext uri="{BB962C8B-B14F-4D97-AF65-F5344CB8AC3E}">
        <p14:creationId xmlns:p14="http://schemas.microsoft.com/office/powerpoint/2010/main" val="102139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9D52C6-5FFB-8242-A4F2-9AAE77CA5F80}"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A2B08-2441-2146-A3D7-EB1BA342A583}" type="slidenum">
              <a:rPr lang="en-US" smtClean="0"/>
              <a:t>‹#›</a:t>
            </a:fld>
            <a:endParaRPr lang="en-US"/>
          </a:p>
        </p:txBody>
      </p:sp>
    </p:spTree>
    <p:extLst>
      <p:ext uri="{BB962C8B-B14F-4D97-AF65-F5344CB8AC3E}">
        <p14:creationId xmlns:p14="http://schemas.microsoft.com/office/powerpoint/2010/main" val="418181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9D52C6-5FFB-8242-A4F2-9AAE77CA5F80}" type="datetimeFigureOut">
              <a:rPr lang="en-US" smtClean="0"/>
              <a:t>4/17/2022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2A2B08-2441-2146-A3D7-EB1BA342A583}" type="slidenum">
              <a:rPr lang="en-US" smtClean="0"/>
              <a:t>‹#›</a:t>
            </a:fld>
            <a:endParaRPr lang="en-US"/>
          </a:p>
        </p:txBody>
      </p:sp>
    </p:spTree>
    <p:extLst>
      <p:ext uri="{BB962C8B-B14F-4D97-AF65-F5344CB8AC3E}">
        <p14:creationId xmlns:p14="http://schemas.microsoft.com/office/powerpoint/2010/main" val="378135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9D52C6-5FFB-8242-A4F2-9AAE77CA5F80}" type="datetimeFigureOut">
              <a:rPr lang="en-US" smtClean="0"/>
              <a:t>4/17/2022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2A2B08-2441-2146-A3D7-EB1BA342A583}" type="slidenum">
              <a:rPr lang="en-US" smtClean="0"/>
              <a:t>‹#›</a:t>
            </a:fld>
            <a:endParaRPr lang="en-US"/>
          </a:p>
        </p:txBody>
      </p:sp>
    </p:spTree>
    <p:extLst>
      <p:ext uri="{BB962C8B-B14F-4D97-AF65-F5344CB8AC3E}">
        <p14:creationId xmlns:p14="http://schemas.microsoft.com/office/powerpoint/2010/main" val="205118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D52C6-5FFB-8242-A4F2-9AAE77CA5F80}" type="datetimeFigureOut">
              <a:rPr lang="en-US" smtClean="0"/>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2A2B08-2441-2146-A3D7-EB1BA342A583}" type="slidenum">
              <a:rPr lang="en-US" smtClean="0"/>
              <a:t>‹#›</a:t>
            </a:fld>
            <a:endParaRPr lang="en-US"/>
          </a:p>
        </p:txBody>
      </p:sp>
    </p:spTree>
    <p:extLst>
      <p:ext uri="{BB962C8B-B14F-4D97-AF65-F5344CB8AC3E}">
        <p14:creationId xmlns:p14="http://schemas.microsoft.com/office/powerpoint/2010/main" val="203819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D52C6-5FFB-8242-A4F2-9AAE77CA5F80}"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A2B08-2441-2146-A3D7-EB1BA342A583}" type="slidenum">
              <a:rPr lang="en-US" smtClean="0"/>
              <a:t>‹#›</a:t>
            </a:fld>
            <a:endParaRPr lang="en-US"/>
          </a:p>
        </p:txBody>
      </p:sp>
    </p:spTree>
    <p:extLst>
      <p:ext uri="{BB962C8B-B14F-4D97-AF65-F5344CB8AC3E}">
        <p14:creationId xmlns:p14="http://schemas.microsoft.com/office/powerpoint/2010/main" val="114195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D52C6-5FFB-8242-A4F2-9AAE77CA5F80}"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A2B08-2441-2146-A3D7-EB1BA342A583}" type="slidenum">
              <a:rPr lang="en-US" smtClean="0"/>
              <a:t>‹#›</a:t>
            </a:fld>
            <a:endParaRPr lang="en-US"/>
          </a:p>
        </p:txBody>
      </p:sp>
    </p:spTree>
    <p:extLst>
      <p:ext uri="{BB962C8B-B14F-4D97-AF65-F5344CB8AC3E}">
        <p14:creationId xmlns:p14="http://schemas.microsoft.com/office/powerpoint/2010/main" val="3774303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D52C6-5FFB-8242-A4F2-9AAE77CA5F80}" type="datetimeFigureOut">
              <a:rPr lang="en-US" smtClean="0"/>
              <a:t>4/17/2022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A2B08-2441-2146-A3D7-EB1BA342A583}" type="slidenum">
              <a:rPr lang="en-US" smtClean="0"/>
              <a:t>‹#›</a:t>
            </a:fld>
            <a:endParaRPr lang="en-US"/>
          </a:p>
        </p:txBody>
      </p:sp>
    </p:spTree>
    <p:extLst>
      <p:ext uri="{BB962C8B-B14F-4D97-AF65-F5344CB8AC3E}">
        <p14:creationId xmlns:p14="http://schemas.microsoft.com/office/powerpoint/2010/main" val="7315949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388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flag&#10;&#10;Description automatically generated with medium confidence">
            <a:extLst>
              <a:ext uri="{FF2B5EF4-FFF2-40B4-BE49-F238E27FC236}">
                <a16:creationId xmlns:a16="http://schemas.microsoft.com/office/drawing/2014/main" id="{64CA2509-BE10-FA02-6999-9B3C2CAD9F0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EAD3277-FB99-61EA-EAE9-88DCF6420914}"/>
              </a:ext>
            </a:extLst>
          </p:cNvPr>
          <p:cNvSpPr txBox="1"/>
          <p:nvPr/>
        </p:nvSpPr>
        <p:spPr>
          <a:xfrm>
            <a:off x="1692875" y="5894173"/>
            <a:ext cx="4226011"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Resurrected To</a:t>
            </a:r>
          </a:p>
        </p:txBody>
      </p:sp>
      <p:sp>
        <p:nvSpPr>
          <p:cNvPr id="6" name="TextBox 5">
            <a:extLst>
              <a:ext uri="{FF2B5EF4-FFF2-40B4-BE49-F238E27FC236}">
                <a16:creationId xmlns:a16="http://schemas.microsoft.com/office/drawing/2014/main" id="{B5EEC26B-0F77-9BD4-4A60-E3B8F410F4FD}"/>
              </a:ext>
            </a:extLst>
          </p:cNvPr>
          <p:cNvSpPr txBox="1"/>
          <p:nvPr/>
        </p:nvSpPr>
        <p:spPr>
          <a:xfrm>
            <a:off x="5750545" y="5894173"/>
            <a:ext cx="3719384"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Life &amp; Glory</a:t>
            </a:r>
          </a:p>
        </p:txBody>
      </p:sp>
      <p:sp>
        <p:nvSpPr>
          <p:cNvPr id="10" name="TextBox 9">
            <a:extLst>
              <a:ext uri="{FF2B5EF4-FFF2-40B4-BE49-F238E27FC236}">
                <a16:creationId xmlns:a16="http://schemas.microsoft.com/office/drawing/2014/main" id="{C98D93D9-4367-841B-D238-753BB35C9AA2}"/>
              </a:ext>
            </a:extLst>
          </p:cNvPr>
          <p:cNvSpPr txBox="1"/>
          <p:nvPr/>
        </p:nvSpPr>
        <p:spPr>
          <a:xfrm>
            <a:off x="0" y="5881816"/>
            <a:ext cx="2286000"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Jesus,</a:t>
            </a:r>
          </a:p>
        </p:txBody>
      </p:sp>
      <p:sp>
        <p:nvSpPr>
          <p:cNvPr id="7" name="TextBox 6">
            <a:extLst>
              <a:ext uri="{FF2B5EF4-FFF2-40B4-BE49-F238E27FC236}">
                <a16:creationId xmlns:a16="http://schemas.microsoft.com/office/drawing/2014/main" id="{1AE3D74E-CE09-A048-BD96-BFBFE37A59FF}"/>
              </a:ext>
            </a:extLst>
          </p:cNvPr>
          <p:cNvSpPr txBox="1"/>
          <p:nvPr/>
        </p:nvSpPr>
        <p:spPr>
          <a:xfrm>
            <a:off x="0" y="2644170"/>
            <a:ext cx="12188952" cy="1569660"/>
          </a:xfrm>
          <a:prstGeom prst="rect">
            <a:avLst/>
          </a:prstGeom>
          <a:noFill/>
          <a:effectLst/>
        </p:spPr>
        <p:txBody>
          <a:bodyPr wrap="square" rtlCol="0">
            <a:spAutoFit/>
          </a:bodyPr>
          <a:lstStyle/>
          <a:p>
            <a:pPr algn="ctr"/>
            <a:r>
              <a:rPr lang="en-US" sz="3200" b="1" dirty="0">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rPr>
              <a:t>“Now, Father, glorify Me together with Yourself, with the glory which I had with You before the world was.” </a:t>
            </a:r>
          </a:p>
          <a:p>
            <a:pPr algn="ctr"/>
            <a:r>
              <a:rPr lang="en-US" sz="3200" b="1" dirty="0">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rPr>
              <a:t>(John 17:5, NASB95) </a:t>
            </a:r>
          </a:p>
        </p:txBody>
      </p:sp>
    </p:spTree>
    <p:extLst>
      <p:ext uri="{BB962C8B-B14F-4D97-AF65-F5344CB8AC3E}">
        <p14:creationId xmlns:p14="http://schemas.microsoft.com/office/powerpoint/2010/main" val="3940500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flag&#10;&#10;Description automatically generated with medium confidence">
            <a:extLst>
              <a:ext uri="{FF2B5EF4-FFF2-40B4-BE49-F238E27FC236}">
                <a16:creationId xmlns:a16="http://schemas.microsoft.com/office/drawing/2014/main" id="{64CA2509-BE10-FA02-6999-9B3C2CAD9F0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EAD3277-FB99-61EA-EAE9-88DCF6420914}"/>
              </a:ext>
            </a:extLst>
          </p:cNvPr>
          <p:cNvSpPr txBox="1"/>
          <p:nvPr/>
        </p:nvSpPr>
        <p:spPr>
          <a:xfrm>
            <a:off x="4101681" y="5881816"/>
            <a:ext cx="4300151"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Resurrected To</a:t>
            </a:r>
          </a:p>
        </p:txBody>
      </p:sp>
      <p:sp>
        <p:nvSpPr>
          <p:cNvPr id="6" name="TextBox 5">
            <a:extLst>
              <a:ext uri="{FF2B5EF4-FFF2-40B4-BE49-F238E27FC236}">
                <a16:creationId xmlns:a16="http://schemas.microsoft.com/office/drawing/2014/main" id="{B5EEC26B-0F77-9BD4-4A60-E3B8F410F4FD}"/>
              </a:ext>
            </a:extLst>
          </p:cNvPr>
          <p:cNvSpPr txBox="1"/>
          <p:nvPr/>
        </p:nvSpPr>
        <p:spPr>
          <a:xfrm>
            <a:off x="8228075" y="5881816"/>
            <a:ext cx="3719384"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Life &amp; Glory</a:t>
            </a:r>
          </a:p>
        </p:txBody>
      </p:sp>
      <p:sp>
        <p:nvSpPr>
          <p:cNvPr id="10" name="TextBox 9">
            <a:extLst>
              <a:ext uri="{FF2B5EF4-FFF2-40B4-BE49-F238E27FC236}">
                <a16:creationId xmlns:a16="http://schemas.microsoft.com/office/drawing/2014/main" id="{C98D93D9-4367-841B-D238-753BB35C9AA2}"/>
              </a:ext>
            </a:extLst>
          </p:cNvPr>
          <p:cNvSpPr txBox="1"/>
          <p:nvPr/>
        </p:nvSpPr>
        <p:spPr>
          <a:xfrm>
            <a:off x="-1" y="5881816"/>
            <a:ext cx="4423720"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Christ’s People,</a:t>
            </a:r>
          </a:p>
        </p:txBody>
      </p:sp>
    </p:spTree>
    <p:extLst>
      <p:ext uri="{BB962C8B-B14F-4D97-AF65-F5344CB8AC3E}">
        <p14:creationId xmlns:p14="http://schemas.microsoft.com/office/powerpoint/2010/main" val="1574019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flag&#10;&#10;Description automatically generated with medium confidence">
            <a:extLst>
              <a:ext uri="{FF2B5EF4-FFF2-40B4-BE49-F238E27FC236}">
                <a16:creationId xmlns:a16="http://schemas.microsoft.com/office/drawing/2014/main" id="{64CA2509-BE10-FA02-6999-9B3C2CAD9F0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EAD3277-FB99-61EA-EAE9-88DCF6420914}"/>
              </a:ext>
            </a:extLst>
          </p:cNvPr>
          <p:cNvSpPr txBox="1"/>
          <p:nvPr/>
        </p:nvSpPr>
        <p:spPr>
          <a:xfrm>
            <a:off x="4101681" y="5881816"/>
            <a:ext cx="4300151"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Resurrected To</a:t>
            </a:r>
          </a:p>
        </p:txBody>
      </p:sp>
      <p:sp>
        <p:nvSpPr>
          <p:cNvPr id="6" name="TextBox 5">
            <a:extLst>
              <a:ext uri="{FF2B5EF4-FFF2-40B4-BE49-F238E27FC236}">
                <a16:creationId xmlns:a16="http://schemas.microsoft.com/office/drawing/2014/main" id="{B5EEC26B-0F77-9BD4-4A60-E3B8F410F4FD}"/>
              </a:ext>
            </a:extLst>
          </p:cNvPr>
          <p:cNvSpPr txBox="1"/>
          <p:nvPr/>
        </p:nvSpPr>
        <p:spPr>
          <a:xfrm>
            <a:off x="8228075" y="5881816"/>
            <a:ext cx="3719384"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Life &amp; Glory</a:t>
            </a:r>
          </a:p>
        </p:txBody>
      </p:sp>
      <p:sp>
        <p:nvSpPr>
          <p:cNvPr id="10" name="TextBox 9">
            <a:extLst>
              <a:ext uri="{FF2B5EF4-FFF2-40B4-BE49-F238E27FC236}">
                <a16:creationId xmlns:a16="http://schemas.microsoft.com/office/drawing/2014/main" id="{C98D93D9-4367-841B-D238-753BB35C9AA2}"/>
              </a:ext>
            </a:extLst>
          </p:cNvPr>
          <p:cNvSpPr txBox="1"/>
          <p:nvPr/>
        </p:nvSpPr>
        <p:spPr>
          <a:xfrm>
            <a:off x="-1" y="5881816"/>
            <a:ext cx="4423720"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Christ’s People,</a:t>
            </a:r>
          </a:p>
        </p:txBody>
      </p:sp>
      <p:sp>
        <p:nvSpPr>
          <p:cNvPr id="7" name="TextBox 6">
            <a:extLst>
              <a:ext uri="{FF2B5EF4-FFF2-40B4-BE49-F238E27FC236}">
                <a16:creationId xmlns:a16="http://schemas.microsoft.com/office/drawing/2014/main" id="{54B15FA4-222C-5B4D-B18C-DC98363A2DBD}"/>
              </a:ext>
            </a:extLst>
          </p:cNvPr>
          <p:cNvSpPr txBox="1"/>
          <p:nvPr/>
        </p:nvSpPr>
        <p:spPr>
          <a:xfrm>
            <a:off x="-1" y="1905506"/>
            <a:ext cx="12188952" cy="3046988"/>
          </a:xfrm>
          <a:prstGeom prst="rect">
            <a:avLst/>
          </a:prstGeom>
          <a:noFill/>
          <a:effectLst/>
        </p:spPr>
        <p:txBody>
          <a:bodyPr wrap="square" rtlCol="0">
            <a:spAutoFit/>
          </a:bodyPr>
          <a:lstStyle/>
          <a:p>
            <a:pPr algn="ctr"/>
            <a:r>
              <a:rPr lang="en-US" sz="3200" b="1" dirty="0">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rPr>
              <a:t>“Truly, truly, I say to you, he who hears My word, and believes Him who sent Me, has eternal life, and does not come into judgment, but has passed out of death into life. Truly, truly, I say to you, an hour is coming and now is, when the dead will hear the voice of the Son of God, and those who hear will live.” </a:t>
            </a:r>
          </a:p>
          <a:p>
            <a:pPr algn="ctr"/>
            <a:r>
              <a:rPr lang="en-US" sz="3200" b="1" dirty="0">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rPr>
              <a:t>(John 5:24–26, NASB95) </a:t>
            </a:r>
          </a:p>
        </p:txBody>
      </p:sp>
    </p:spTree>
    <p:extLst>
      <p:ext uri="{BB962C8B-B14F-4D97-AF65-F5344CB8AC3E}">
        <p14:creationId xmlns:p14="http://schemas.microsoft.com/office/powerpoint/2010/main" val="3167481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flag&#10;&#10;Description automatically generated with medium confidence">
            <a:extLst>
              <a:ext uri="{FF2B5EF4-FFF2-40B4-BE49-F238E27FC236}">
                <a16:creationId xmlns:a16="http://schemas.microsoft.com/office/drawing/2014/main" id="{64CA2509-BE10-FA02-6999-9B3C2CAD9F0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EAD3277-FB99-61EA-EAE9-88DCF6420914}"/>
              </a:ext>
            </a:extLst>
          </p:cNvPr>
          <p:cNvSpPr txBox="1"/>
          <p:nvPr/>
        </p:nvSpPr>
        <p:spPr>
          <a:xfrm>
            <a:off x="4101681" y="5881816"/>
            <a:ext cx="4300151"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Resurrected To</a:t>
            </a:r>
          </a:p>
        </p:txBody>
      </p:sp>
      <p:sp>
        <p:nvSpPr>
          <p:cNvPr id="6" name="TextBox 5">
            <a:extLst>
              <a:ext uri="{FF2B5EF4-FFF2-40B4-BE49-F238E27FC236}">
                <a16:creationId xmlns:a16="http://schemas.microsoft.com/office/drawing/2014/main" id="{B5EEC26B-0F77-9BD4-4A60-E3B8F410F4FD}"/>
              </a:ext>
            </a:extLst>
          </p:cNvPr>
          <p:cNvSpPr txBox="1"/>
          <p:nvPr/>
        </p:nvSpPr>
        <p:spPr>
          <a:xfrm>
            <a:off x="8228075" y="5881816"/>
            <a:ext cx="3719384"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Life &amp; Glory</a:t>
            </a:r>
          </a:p>
        </p:txBody>
      </p:sp>
      <p:sp>
        <p:nvSpPr>
          <p:cNvPr id="10" name="TextBox 9">
            <a:extLst>
              <a:ext uri="{FF2B5EF4-FFF2-40B4-BE49-F238E27FC236}">
                <a16:creationId xmlns:a16="http://schemas.microsoft.com/office/drawing/2014/main" id="{C98D93D9-4367-841B-D238-753BB35C9AA2}"/>
              </a:ext>
            </a:extLst>
          </p:cNvPr>
          <p:cNvSpPr txBox="1"/>
          <p:nvPr/>
        </p:nvSpPr>
        <p:spPr>
          <a:xfrm>
            <a:off x="-1" y="5881816"/>
            <a:ext cx="4423720"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Christ’s People,</a:t>
            </a:r>
          </a:p>
        </p:txBody>
      </p:sp>
      <p:sp>
        <p:nvSpPr>
          <p:cNvPr id="7" name="TextBox 6">
            <a:extLst>
              <a:ext uri="{FF2B5EF4-FFF2-40B4-BE49-F238E27FC236}">
                <a16:creationId xmlns:a16="http://schemas.microsoft.com/office/drawing/2014/main" id="{54B15FA4-222C-5B4D-B18C-DC98363A2DBD}"/>
              </a:ext>
            </a:extLst>
          </p:cNvPr>
          <p:cNvSpPr txBox="1"/>
          <p:nvPr/>
        </p:nvSpPr>
        <p:spPr>
          <a:xfrm>
            <a:off x="-1" y="2890391"/>
            <a:ext cx="12188952" cy="1077218"/>
          </a:xfrm>
          <a:prstGeom prst="rect">
            <a:avLst/>
          </a:prstGeom>
          <a:noFill/>
          <a:effectLst/>
        </p:spPr>
        <p:txBody>
          <a:bodyPr wrap="square" rtlCol="0">
            <a:spAutoFit/>
          </a:bodyPr>
          <a:lstStyle/>
          <a:p>
            <a:pPr algn="ctr"/>
            <a:r>
              <a:rPr lang="en-US" sz="3200" b="1" dirty="0">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rPr>
              <a:t>“And you were dead in your trespasses and sins,” </a:t>
            </a:r>
          </a:p>
          <a:p>
            <a:pPr algn="ctr"/>
            <a:r>
              <a:rPr lang="en-US" sz="3200" b="1" dirty="0">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rPr>
              <a:t>(Ephesians 2:1, NASB95) </a:t>
            </a:r>
          </a:p>
        </p:txBody>
      </p:sp>
    </p:spTree>
    <p:extLst>
      <p:ext uri="{BB962C8B-B14F-4D97-AF65-F5344CB8AC3E}">
        <p14:creationId xmlns:p14="http://schemas.microsoft.com/office/powerpoint/2010/main" val="1255749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flag&#10;&#10;Description automatically generated with medium confidence">
            <a:extLst>
              <a:ext uri="{FF2B5EF4-FFF2-40B4-BE49-F238E27FC236}">
                <a16:creationId xmlns:a16="http://schemas.microsoft.com/office/drawing/2014/main" id="{64CA2509-BE10-FA02-6999-9B3C2CAD9F0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EAD3277-FB99-61EA-EAE9-88DCF6420914}"/>
              </a:ext>
            </a:extLst>
          </p:cNvPr>
          <p:cNvSpPr txBox="1"/>
          <p:nvPr/>
        </p:nvSpPr>
        <p:spPr>
          <a:xfrm>
            <a:off x="4101681" y="5881816"/>
            <a:ext cx="4300151"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Resurrected To</a:t>
            </a:r>
          </a:p>
        </p:txBody>
      </p:sp>
      <p:sp>
        <p:nvSpPr>
          <p:cNvPr id="6" name="TextBox 5">
            <a:extLst>
              <a:ext uri="{FF2B5EF4-FFF2-40B4-BE49-F238E27FC236}">
                <a16:creationId xmlns:a16="http://schemas.microsoft.com/office/drawing/2014/main" id="{B5EEC26B-0F77-9BD4-4A60-E3B8F410F4FD}"/>
              </a:ext>
            </a:extLst>
          </p:cNvPr>
          <p:cNvSpPr txBox="1"/>
          <p:nvPr/>
        </p:nvSpPr>
        <p:spPr>
          <a:xfrm>
            <a:off x="8228075" y="5881816"/>
            <a:ext cx="3719384"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Life &amp; Glory</a:t>
            </a:r>
          </a:p>
        </p:txBody>
      </p:sp>
      <p:sp>
        <p:nvSpPr>
          <p:cNvPr id="10" name="TextBox 9">
            <a:extLst>
              <a:ext uri="{FF2B5EF4-FFF2-40B4-BE49-F238E27FC236}">
                <a16:creationId xmlns:a16="http://schemas.microsoft.com/office/drawing/2014/main" id="{C98D93D9-4367-841B-D238-753BB35C9AA2}"/>
              </a:ext>
            </a:extLst>
          </p:cNvPr>
          <p:cNvSpPr txBox="1"/>
          <p:nvPr/>
        </p:nvSpPr>
        <p:spPr>
          <a:xfrm>
            <a:off x="-1" y="5881816"/>
            <a:ext cx="4423720"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Christ’s People,</a:t>
            </a:r>
          </a:p>
        </p:txBody>
      </p:sp>
      <p:sp>
        <p:nvSpPr>
          <p:cNvPr id="7" name="TextBox 6">
            <a:extLst>
              <a:ext uri="{FF2B5EF4-FFF2-40B4-BE49-F238E27FC236}">
                <a16:creationId xmlns:a16="http://schemas.microsoft.com/office/drawing/2014/main" id="{54B15FA4-222C-5B4D-B18C-DC98363A2DBD}"/>
              </a:ext>
            </a:extLst>
          </p:cNvPr>
          <p:cNvSpPr txBox="1"/>
          <p:nvPr/>
        </p:nvSpPr>
        <p:spPr>
          <a:xfrm>
            <a:off x="-1" y="2397948"/>
            <a:ext cx="12188952" cy="2062103"/>
          </a:xfrm>
          <a:prstGeom prst="rect">
            <a:avLst/>
          </a:prstGeom>
          <a:noFill/>
          <a:effectLst/>
        </p:spPr>
        <p:txBody>
          <a:bodyPr wrap="square" rtlCol="0">
            <a:spAutoFit/>
          </a:bodyPr>
          <a:lstStyle/>
          <a:p>
            <a:pPr algn="ctr"/>
            <a:r>
              <a:rPr lang="en-US" sz="3200" b="1" dirty="0">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rPr>
              <a:t>“even when we were dead in our transgressions, made us alive together with Christ (by grace you have been saved), and raised us up with Him, and seated us with Him in the heavenly places in Christ Jesus,” (Ephesians 2:5–6, NASB95) </a:t>
            </a:r>
          </a:p>
        </p:txBody>
      </p:sp>
    </p:spTree>
    <p:extLst>
      <p:ext uri="{BB962C8B-B14F-4D97-AF65-F5344CB8AC3E}">
        <p14:creationId xmlns:p14="http://schemas.microsoft.com/office/powerpoint/2010/main" val="898062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flag&#10;&#10;Description automatically generated with medium confidence">
            <a:extLst>
              <a:ext uri="{FF2B5EF4-FFF2-40B4-BE49-F238E27FC236}">
                <a16:creationId xmlns:a16="http://schemas.microsoft.com/office/drawing/2014/main" id="{64CA2509-BE10-FA02-6999-9B3C2CAD9F0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EAD3277-FB99-61EA-EAE9-88DCF6420914}"/>
              </a:ext>
            </a:extLst>
          </p:cNvPr>
          <p:cNvSpPr txBox="1"/>
          <p:nvPr/>
        </p:nvSpPr>
        <p:spPr>
          <a:xfrm>
            <a:off x="2248930" y="5881814"/>
            <a:ext cx="4287794"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Resurrected To</a:t>
            </a:r>
          </a:p>
        </p:txBody>
      </p:sp>
      <p:sp>
        <p:nvSpPr>
          <p:cNvPr id="6" name="TextBox 5">
            <a:extLst>
              <a:ext uri="{FF2B5EF4-FFF2-40B4-BE49-F238E27FC236}">
                <a16:creationId xmlns:a16="http://schemas.microsoft.com/office/drawing/2014/main" id="{B5EEC26B-0F77-9BD4-4A60-E3B8F410F4FD}"/>
              </a:ext>
            </a:extLst>
          </p:cNvPr>
          <p:cNvSpPr txBox="1"/>
          <p:nvPr/>
        </p:nvSpPr>
        <p:spPr>
          <a:xfrm>
            <a:off x="6336194" y="5881814"/>
            <a:ext cx="3719384"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a:t>
            </a:r>
          </a:p>
        </p:txBody>
      </p:sp>
      <p:sp>
        <p:nvSpPr>
          <p:cNvPr id="10" name="TextBox 9">
            <a:extLst>
              <a:ext uri="{FF2B5EF4-FFF2-40B4-BE49-F238E27FC236}">
                <a16:creationId xmlns:a16="http://schemas.microsoft.com/office/drawing/2014/main" id="{C98D93D9-4367-841B-D238-753BB35C9AA2}"/>
              </a:ext>
            </a:extLst>
          </p:cNvPr>
          <p:cNvSpPr txBox="1"/>
          <p:nvPr/>
        </p:nvSpPr>
        <p:spPr>
          <a:xfrm>
            <a:off x="-1" y="5881816"/>
            <a:ext cx="2409569"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I Will Be</a:t>
            </a:r>
          </a:p>
        </p:txBody>
      </p:sp>
    </p:spTree>
    <p:extLst>
      <p:ext uri="{BB962C8B-B14F-4D97-AF65-F5344CB8AC3E}">
        <p14:creationId xmlns:p14="http://schemas.microsoft.com/office/powerpoint/2010/main" val="460449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flag&#10;&#10;Description automatically generated with medium confidence">
            <a:extLst>
              <a:ext uri="{FF2B5EF4-FFF2-40B4-BE49-F238E27FC236}">
                <a16:creationId xmlns:a16="http://schemas.microsoft.com/office/drawing/2014/main" id="{64CA2509-BE10-FA02-6999-9B3C2CAD9F0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EAD3277-FB99-61EA-EAE9-88DCF6420914}"/>
              </a:ext>
            </a:extLst>
          </p:cNvPr>
          <p:cNvSpPr txBox="1"/>
          <p:nvPr/>
        </p:nvSpPr>
        <p:spPr>
          <a:xfrm>
            <a:off x="2248930" y="5881814"/>
            <a:ext cx="4287794"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Resurrected To</a:t>
            </a:r>
          </a:p>
        </p:txBody>
      </p:sp>
      <p:sp>
        <p:nvSpPr>
          <p:cNvPr id="6" name="TextBox 5">
            <a:extLst>
              <a:ext uri="{FF2B5EF4-FFF2-40B4-BE49-F238E27FC236}">
                <a16:creationId xmlns:a16="http://schemas.microsoft.com/office/drawing/2014/main" id="{B5EEC26B-0F77-9BD4-4A60-E3B8F410F4FD}"/>
              </a:ext>
            </a:extLst>
          </p:cNvPr>
          <p:cNvSpPr txBox="1"/>
          <p:nvPr/>
        </p:nvSpPr>
        <p:spPr>
          <a:xfrm>
            <a:off x="6336194" y="5881814"/>
            <a:ext cx="3719384"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a:t>
            </a:r>
          </a:p>
        </p:txBody>
      </p:sp>
      <p:sp>
        <p:nvSpPr>
          <p:cNvPr id="10" name="TextBox 9">
            <a:extLst>
              <a:ext uri="{FF2B5EF4-FFF2-40B4-BE49-F238E27FC236}">
                <a16:creationId xmlns:a16="http://schemas.microsoft.com/office/drawing/2014/main" id="{C98D93D9-4367-841B-D238-753BB35C9AA2}"/>
              </a:ext>
            </a:extLst>
          </p:cNvPr>
          <p:cNvSpPr txBox="1"/>
          <p:nvPr/>
        </p:nvSpPr>
        <p:spPr>
          <a:xfrm>
            <a:off x="-1" y="5881816"/>
            <a:ext cx="2409569"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I Will Be</a:t>
            </a:r>
          </a:p>
        </p:txBody>
      </p:sp>
      <p:sp>
        <p:nvSpPr>
          <p:cNvPr id="7" name="TextBox 6">
            <a:extLst>
              <a:ext uri="{FF2B5EF4-FFF2-40B4-BE49-F238E27FC236}">
                <a16:creationId xmlns:a16="http://schemas.microsoft.com/office/drawing/2014/main" id="{AB57973E-B5A4-944D-A061-4BD7F588B97D}"/>
              </a:ext>
            </a:extLst>
          </p:cNvPr>
          <p:cNvSpPr txBox="1"/>
          <p:nvPr/>
        </p:nvSpPr>
        <p:spPr>
          <a:xfrm>
            <a:off x="-1" y="2151727"/>
            <a:ext cx="12188952" cy="2554545"/>
          </a:xfrm>
          <a:prstGeom prst="rect">
            <a:avLst/>
          </a:prstGeom>
          <a:noFill/>
          <a:effectLst/>
        </p:spPr>
        <p:txBody>
          <a:bodyPr wrap="square" rtlCol="0">
            <a:spAutoFit/>
          </a:bodyPr>
          <a:lstStyle/>
          <a:p>
            <a:pPr algn="ctr"/>
            <a:r>
              <a:rPr lang="en-US" sz="3200" b="1" dirty="0">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rPr>
              <a:t>“Do not marvel at this; for an hour is coming, in which all who are in the tombs will hear His voice, and will come forth; those who did the good deeds to a resurrection of life, those who committed the evil deeds to a resurrection of judgment.” </a:t>
            </a:r>
          </a:p>
          <a:p>
            <a:pPr algn="ctr"/>
            <a:r>
              <a:rPr lang="en-US" sz="3200" b="1" dirty="0">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rPr>
              <a:t>(John 5:28–29, NASB95) </a:t>
            </a:r>
          </a:p>
        </p:txBody>
      </p:sp>
    </p:spTree>
    <p:extLst>
      <p:ext uri="{BB962C8B-B14F-4D97-AF65-F5344CB8AC3E}">
        <p14:creationId xmlns:p14="http://schemas.microsoft.com/office/powerpoint/2010/main" val="4072212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45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flag&#10;&#10;Description automatically generated with medium confidence">
            <a:extLst>
              <a:ext uri="{FF2B5EF4-FFF2-40B4-BE49-F238E27FC236}">
                <a16:creationId xmlns:a16="http://schemas.microsoft.com/office/drawing/2014/main" id="{64CA2509-BE10-FA02-6999-9B3C2CAD9F0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EAD3277-FB99-61EA-EAE9-88DCF6420914}"/>
              </a:ext>
            </a:extLst>
          </p:cNvPr>
          <p:cNvSpPr txBox="1"/>
          <p:nvPr/>
        </p:nvSpPr>
        <p:spPr>
          <a:xfrm>
            <a:off x="-1" y="5894173"/>
            <a:ext cx="7243949"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Resurrected To</a:t>
            </a:r>
          </a:p>
        </p:txBody>
      </p:sp>
      <p:sp>
        <p:nvSpPr>
          <p:cNvPr id="6" name="TextBox 5">
            <a:extLst>
              <a:ext uri="{FF2B5EF4-FFF2-40B4-BE49-F238E27FC236}">
                <a16:creationId xmlns:a16="http://schemas.microsoft.com/office/drawing/2014/main" id="{B5EEC26B-0F77-9BD4-4A60-E3B8F410F4FD}"/>
              </a:ext>
            </a:extLst>
          </p:cNvPr>
          <p:cNvSpPr txBox="1"/>
          <p:nvPr/>
        </p:nvSpPr>
        <p:spPr>
          <a:xfrm>
            <a:off x="4007708" y="5894172"/>
            <a:ext cx="3719384"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a:t>
            </a:r>
          </a:p>
        </p:txBody>
      </p:sp>
    </p:spTree>
    <p:extLst>
      <p:ext uri="{BB962C8B-B14F-4D97-AF65-F5344CB8AC3E}">
        <p14:creationId xmlns:p14="http://schemas.microsoft.com/office/powerpoint/2010/main" val="2184724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flag&#10;&#10;Description automatically generated with medium confidence">
            <a:extLst>
              <a:ext uri="{FF2B5EF4-FFF2-40B4-BE49-F238E27FC236}">
                <a16:creationId xmlns:a16="http://schemas.microsoft.com/office/drawing/2014/main" id="{64CA2509-BE10-FA02-6999-9B3C2CAD9F0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EAD3277-FB99-61EA-EAE9-88DCF6420914}"/>
              </a:ext>
            </a:extLst>
          </p:cNvPr>
          <p:cNvSpPr txBox="1"/>
          <p:nvPr/>
        </p:nvSpPr>
        <p:spPr>
          <a:xfrm>
            <a:off x="1544594" y="5881816"/>
            <a:ext cx="4211060"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Resurrected To</a:t>
            </a:r>
          </a:p>
        </p:txBody>
      </p:sp>
      <p:sp>
        <p:nvSpPr>
          <p:cNvPr id="6" name="TextBox 5">
            <a:extLst>
              <a:ext uri="{FF2B5EF4-FFF2-40B4-BE49-F238E27FC236}">
                <a16:creationId xmlns:a16="http://schemas.microsoft.com/office/drawing/2014/main" id="{B5EEC26B-0F77-9BD4-4A60-E3B8F410F4FD}"/>
              </a:ext>
            </a:extLst>
          </p:cNvPr>
          <p:cNvSpPr txBox="1"/>
          <p:nvPr/>
        </p:nvSpPr>
        <p:spPr>
          <a:xfrm>
            <a:off x="5755654" y="5881816"/>
            <a:ext cx="3719384"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Judgment</a:t>
            </a:r>
          </a:p>
        </p:txBody>
      </p:sp>
      <p:sp>
        <p:nvSpPr>
          <p:cNvPr id="10" name="TextBox 9">
            <a:extLst>
              <a:ext uri="{FF2B5EF4-FFF2-40B4-BE49-F238E27FC236}">
                <a16:creationId xmlns:a16="http://schemas.microsoft.com/office/drawing/2014/main" id="{C98D93D9-4367-841B-D238-753BB35C9AA2}"/>
              </a:ext>
            </a:extLst>
          </p:cNvPr>
          <p:cNvSpPr txBox="1"/>
          <p:nvPr/>
        </p:nvSpPr>
        <p:spPr>
          <a:xfrm>
            <a:off x="0" y="5881816"/>
            <a:ext cx="2286000"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Israel,</a:t>
            </a:r>
          </a:p>
        </p:txBody>
      </p:sp>
    </p:spTree>
    <p:extLst>
      <p:ext uri="{BB962C8B-B14F-4D97-AF65-F5344CB8AC3E}">
        <p14:creationId xmlns:p14="http://schemas.microsoft.com/office/powerpoint/2010/main" val="3073244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flag&#10;&#10;Description automatically generated with medium confidence">
            <a:extLst>
              <a:ext uri="{FF2B5EF4-FFF2-40B4-BE49-F238E27FC236}">
                <a16:creationId xmlns:a16="http://schemas.microsoft.com/office/drawing/2014/main" id="{64CA2509-BE10-FA02-6999-9B3C2CAD9F0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EAD3277-FB99-61EA-EAE9-88DCF6420914}"/>
              </a:ext>
            </a:extLst>
          </p:cNvPr>
          <p:cNvSpPr txBox="1"/>
          <p:nvPr/>
        </p:nvSpPr>
        <p:spPr>
          <a:xfrm>
            <a:off x="1544594" y="5881816"/>
            <a:ext cx="4211060"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Resurrected To</a:t>
            </a:r>
          </a:p>
        </p:txBody>
      </p:sp>
      <p:sp>
        <p:nvSpPr>
          <p:cNvPr id="6" name="TextBox 5">
            <a:extLst>
              <a:ext uri="{FF2B5EF4-FFF2-40B4-BE49-F238E27FC236}">
                <a16:creationId xmlns:a16="http://schemas.microsoft.com/office/drawing/2014/main" id="{B5EEC26B-0F77-9BD4-4A60-E3B8F410F4FD}"/>
              </a:ext>
            </a:extLst>
          </p:cNvPr>
          <p:cNvSpPr txBox="1"/>
          <p:nvPr/>
        </p:nvSpPr>
        <p:spPr>
          <a:xfrm>
            <a:off x="5755654" y="5881816"/>
            <a:ext cx="3719384"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Judgment</a:t>
            </a:r>
          </a:p>
        </p:txBody>
      </p:sp>
      <p:sp>
        <p:nvSpPr>
          <p:cNvPr id="10" name="TextBox 9">
            <a:extLst>
              <a:ext uri="{FF2B5EF4-FFF2-40B4-BE49-F238E27FC236}">
                <a16:creationId xmlns:a16="http://schemas.microsoft.com/office/drawing/2014/main" id="{C98D93D9-4367-841B-D238-753BB35C9AA2}"/>
              </a:ext>
            </a:extLst>
          </p:cNvPr>
          <p:cNvSpPr txBox="1"/>
          <p:nvPr/>
        </p:nvSpPr>
        <p:spPr>
          <a:xfrm>
            <a:off x="0" y="5881816"/>
            <a:ext cx="2286000"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Israel,</a:t>
            </a:r>
          </a:p>
        </p:txBody>
      </p:sp>
      <p:sp>
        <p:nvSpPr>
          <p:cNvPr id="2" name="TextBox 1">
            <a:extLst>
              <a:ext uri="{FF2B5EF4-FFF2-40B4-BE49-F238E27FC236}">
                <a16:creationId xmlns:a16="http://schemas.microsoft.com/office/drawing/2014/main" id="{9A4A4CA9-36FE-9940-9C93-D43CA42C4111}"/>
              </a:ext>
            </a:extLst>
          </p:cNvPr>
          <p:cNvSpPr txBox="1"/>
          <p:nvPr/>
        </p:nvSpPr>
        <p:spPr>
          <a:xfrm>
            <a:off x="50866" y="2374857"/>
            <a:ext cx="12090268" cy="2554545"/>
          </a:xfrm>
          <a:prstGeom prst="rect">
            <a:avLst/>
          </a:prstGeom>
          <a:noFill/>
        </p:spPr>
        <p:txBody>
          <a:bodyPr wrap="square" rtlCol="0">
            <a:spAutoFit/>
          </a:bodyPr>
          <a:lstStyle/>
          <a:p>
            <a:pPr algn="ctr"/>
            <a:r>
              <a:rPr lang="en-US" sz="3200" b="1" dirty="0">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rPr>
              <a:t>“Then He said to me, “Son of man, these bones are the whole house of Israel; behold, they say, ‘Our bones are dried up and our hope has perished. We are completely cut off.’” </a:t>
            </a:r>
          </a:p>
          <a:p>
            <a:pPr algn="ctr"/>
            <a:r>
              <a:rPr lang="en-US" sz="3200" b="1" dirty="0">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rPr>
              <a:t>(Ezekiel 37:11, NASB95) </a:t>
            </a:r>
          </a:p>
          <a:p>
            <a:pPr algn="ctr"/>
            <a:endParaRPr lang="en-US" sz="3200" b="1" dirty="0">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endParaRPr>
          </a:p>
        </p:txBody>
      </p:sp>
    </p:spTree>
    <p:extLst>
      <p:ext uri="{BB962C8B-B14F-4D97-AF65-F5344CB8AC3E}">
        <p14:creationId xmlns:p14="http://schemas.microsoft.com/office/powerpoint/2010/main" val="766745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flag&#10;&#10;Description automatically generated with medium confidence">
            <a:extLst>
              <a:ext uri="{FF2B5EF4-FFF2-40B4-BE49-F238E27FC236}">
                <a16:creationId xmlns:a16="http://schemas.microsoft.com/office/drawing/2014/main" id="{64CA2509-BE10-FA02-6999-9B3C2CAD9F0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EAD3277-FB99-61EA-EAE9-88DCF6420914}"/>
              </a:ext>
            </a:extLst>
          </p:cNvPr>
          <p:cNvSpPr txBox="1"/>
          <p:nvPr/>
        </p:nvSpPr>
        <p:spPr>
          <a:xfrm>
            <a:off x="1544594" y="5881816"/>
            <a:ext cx="4211060"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Resurrected To</a:t>
            </a:r>
          </a:p>
        </p:txBody>
      </p:sp>
      <p:sp>
        <p:nvSpPr>
          <p:cNvPr id="6" name="TextBox 5">
            <a:extLst>
              <a:ext uri="{FF2B5EF4-FFF2-40B4-BE49-F238E27FC236}">
                <a16:creationId xmlns:a16="http://schemas.microsoft.com/office/drawing/2014/main" id="{B5EEC26B-0F77-9BD4-4A60-E3B8F410F4FD}"/>
              </a:ext>
            </a:extLst>
          </p:cNvPr>
          <p:cNvSpPr txBox="1"/>
          <p:nvPr/>
        </p:nvSpPr>
        <p:spPr>
          <a:xfrm>
            <a:off x="5755654" y="5881816"/>
            <a:ext cx="3719384"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Judgment</a:t>
            </a:r>
          </a:p>
        </p:txBody>
      </p:sp>
      <p:sp>
        <p:nvSpPr>
          <p:cNvPr id="10" name="TextBox 9">
            <a:extLst>
              <a:ext uri="{FF2B5EF4-FFF2-40B4-BE49-F238E27FC236}">
                <a16:creationId xmlns:a16="http://schemas.microsoft.com/office/drawing/2014/main" id="{C98D93D9-4367-841B-D238-753BB35C9AA2}"/>
              </a:ext>
            </a:extLst>
          </p:cNvPr>
          <p:cNvSpPr txBox="1"/>
          <p:nvPr/>
        </p:nvSpPr>
        <p:spPr>
          <a:xfrm>
            <a:off x="0" y="5881816"/>
            <a:ext cx="2286000"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Israel,</a:t>
            </a:r>
          </a:p>
        </p:txBody>
      </p:sp>
      <p:sp>
        <p:nvSpPr>
          <p:cNvPr id="2" name="TextBox 1">
            <a:extLst>
              <a:ext uri="{FF2B5EF4-FFF2-40B4-BE49-F238E27FC236}">
                <a16:creationId xmlns:a16="http://schemas.microsoft.com/office/drawing/2014/main" id="{9A4A4CA9-36FE-9940-9C93-D43CA42C4111}"/>
              </a:ext>
            </a:extLst>
          </p:cNvPr>
          <p:cNvSpPr txBox="1"/>
          <p:nvPr/>
        </p:nvSpPr>
        <p:spPr>
          <a:xfrm>
            <a:off x="0" y="1357501"/>
            <a:ext cx="12192000" cy="4031873"/>
          </a:xfrm>
          <a:prstGeom prst="rect">
            <a:avLst/>
          </a:prstGeom>
          <a:noFill/>
          <a:effectLst/>
        </p:spPr>
        <p:txBody>
          <a:bodyPr wrap="square" rtlCol="0">
            <a:spAutoFit/>
          </a:bodyPr>
          <a:lstStyle/>
          <a:p>
            <a:pPr algn="ctr"/>
            <a:r>
              <a:rPr lang="en-US" sz="3200" b="1" dirty="0">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rPr>
              <a:t>“Thus says the Lord God, ‘Behold, I will open your graves and cause you to come up out of your graves, My people; and I will bring you into the land of Israel. Then you will know that I am the Lord, when I have opened your graves and caused you to come up out of your graves, My people. I will put My Spirit within you and you will come to life, and I will place you on your own land. Then you will know that I, the Lord, have spoken and done it,’ declares the Lord.” (Ezekiel 37:12–14, NASB95) </a:t>
            </a:r>
          </a:p>
        </p:txBody>
      </p:sp>
    </p:spTree>
    <p:extLst>
      <p:ext uri="{BB962C8B-B14F-4D97-AF65-F5344CB8AC3E}">
        <p14:creationId xmlns:p14="http://schemas.microsoft.com/office/powerpoint/2010/main" val="2381834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flag&#10;&#10;Description automatically generated with medium confidence">
            <a:extLst>
              <a:ext uri="{FF2B5EF4-FFF2-40B4-BE49-F238E27FC236}">
                <a16:creationId xmlns:a16="http://schemas.microsoft.com/office/drawing/2014/main" id="{64CA2509-BE10-FA02-6999-9B3C2CAD9F0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EAD3277-FB99-61EA-EAE9-88DCF6420914}"/>
              </a:ext>
            </a:extLst>
          </p:cNvPr>
          <p:cNvSpPr txBox="1"/>
          <p:nvPr/>
        </p:nvSpPr>
        <p:spPr>
          <a:xfrm>
            <a:off x="1544594" y="5881816"/>
            <a:ext cx="4211060"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Resurrected To</a:t>
            </a:r>
          </a:p>
        </p:txBody>
      </p:sp>
      <p:sp>
        <p:nvSpPr>
          <p:cNvPr id="6" name="TextBox 5">
            <a:extLst>
              <a:ext uri="{FF2B5EF4-FFF2-40B4-BE49-F238E27FC236}">
                <a16:creationId xmlns:a16="http://schemas.microsoft.com/office/drawing/2014/main" id="{B5EEC26B-0F77-9BD4-4A60-E3B8F410F4FD}"/>
              </a:ext>
            </a:extLst>
          </p:cNvPr>
          <p:cNvSpPr txBox="1"/>
          <p:nvPr/>
        </p:nvSpPr>
        <p:spPr>
          <a:xfrm>
            <a:off x="5755654" y="5881816"/>
            <a:ext cx="3719384"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Judgment</a:t>
            </a:r>
          </a:p>
        </p:txBody>
      </p:sp>
      <p:sp>
        <p:nvSpPr>
          <p:cNvPr id="10" name="TextBox 9">
            <a:extLst>
              <a:ext uri="{FF2B5EF4-FFF2-40B4-BE49-F238E27FC236}">
                <a16:creationId xmlns:a16="http://schemas.microsoft.com/office/drawing/2014/main" id="{C98D93D9-4367-841B-D238-753BB35C9AA2}"/>
              </a:ext>
            </a:extLst>
          </p:cNvPr>
          <p:cNvSpPr txBox="1"/>
          <p:nvPr/>
        </p:nvSpPr>
        <p:spPr>
          <a:xfrm>
            <a:off x="0" y="5881816"/>
            <a:ext cx="2286000"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Israel,</a:t>
            </a:r>
          </a:p>
        </p:txBody>
      </p:sp>
      <p:sp>
        <p:nvSpPr>
          <p:cNvPr id="2" name="TextBox 1">
            <a:extLst>
              <a:ext uri="{FF2B5EF4-FFF2-40B4-BE49-F238E27FC236}">
                <a16:creationId xmlns:a16="http://schemas.microsoft.com/office/drawing/2014/main" id="{9A4A4CA9-36FE-9940-9C93-D43CA42C4111}"/>
              </a:ext>
            </a:extLst>
          </p:cNvPr>
          <p:cNvSpPr txBox="1"/>
          <p:nvPr/>
        </p:nvSpPr>
        <p:spPr>
          <a:xfrm>
            <a:off x="0" y="2049358"/>
            <a:ext cx="12188952" cy="2554545"/>
          </a:xfrm>
          <a:prstGeom prst="rect">
            <a:avLst/>
          </a:prstGeom>
          <a:noFill/>
          <a:effectLst/>
        </p:spPr>
        <p:txBody>
          <a:bodyPr wrap="square" rtlCol="0">
            <a:spAutoFit/>
          </a:bodyPr>
          <a:lstStyle/>
          <a:p>
            <a:pPr algn="ctr"/>
            <a:r>
              <a:rPr lang="en-US" sz="3200" b="1" dirty="0">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rPr>
              <a:t>“Jerusalem, Jerusalem, who kills the prophets and stones those who are sent to her! How often I wanted to gather your children together, the way a hen gathers her chicks under her wings, and you were unwilling. Behold, your house is being left to you desolate!” (Matthew 23:37–38, NASB95) </a:t>
            </a:r>
          </a:p>
        </p:txBody>
      </p:sp>
    </p:spTree>
    <p:extLst>
      <p:ext uri="{BB962C8B-B14F-4D97-AF65-F5344CB8AC3E}">
        <p14:creationId xmlns:p14="http://schemas.microsoft.com/office/powerpoint/2010/main" val="684545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flag&#10;&#10;Description automatically generated with medium confidence">
            <a:extLst>
              <a:ext uri="{FF2B5EF4-FFF2-40B4-BE49-F238E27FC236}">
                <a16:creationId xmlns:a16="http://schemas.microsoft.com/office/drawing/2014/main" id="{64CA2509-BE10-FA02-6999-9B3C2CAD9F0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EAD3277-FB99-61EA-EAE9-88DCF6420914}"/>
              </a:ext>
            </a:extLst>
          </p:cNvPr>
          <p:cNvSpPr txBox="1"/>
          <p:nvPr/>
        </p:nvSpPr>
        <p:spPr>
          <a:xfrm>
            <a:off x="1692875" y="5894173"/>
            <a:ext cx="4226011"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Resurrected To</a:t>
            </a:r>
          </a:p>
        </p:txBody>
      </p:sp>
      <p:sp>
        <p:nvSpPr>
          <p:cNvPr id="6" name="TextBox 5">
            <a:extLst>
              <a:ext uri="{FF2B5EF4-FFF2-40B4-BE49-F238E27FC236}">
                <a16:creationId xmlns:a16="http://schemas.microsoft.com/office/drawing/2014/main" id="{B5EEC26B-0F77-9BD4-4A60-E3B8F410F4FD}"/>
              </a:ext>
            </a:extLst>
          </p:cNvPr>
          <p:cNvSpPr txBox="1"/>
          <p:nvPr/>
        </p:nvSpPr>
        <p:spPr>
          <a:xfrm>
            <a:off x="5750545" y="5894173"/>
            <a:ext cx="3719384"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Life &amp; Glory</a:t>
            </a:r>
          </a:p>
        </p:txBody>
      </p:sp>
      <p:sp>
        <p:nvSpPr>
          <p:cNvPr id="10" name="TextBox 9">
            <a:extLst>
              <a:ext uri="{FF2B5EF4-FFF2-40B4-BE49-F238E27FC236}">
                <a16:creationId xmlns:a16="http://schemas.microsoft.com/office/drawing/2014/main" id="{C98D93D9-4367-841B-D238-753BB35C9AA2}"/>
              </a:ext>
            </a:extLst>
          </p:cNvPr>
          <p:cNvSpPr txBox="1"/>
          <p:nvPr/>
        </p:nvSpPr>
        <p:spPr>
          <a:xfrm>
            <a:off x="0" y="5881816"/>
            <a:ext cx="2286000"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Jesus,</a:t>
            </a:r>
          </a:p>
        </p:txBody>
      </p:sp>
    </p:spTree>
    <p:extLst>
      <p:ext uri="{BB962C8B-B14F-4D97-AF65-F5344CB8AC3E}">
        <p14:creationId xmlns:p14="http://schemas.microsoft.com/office/powerpoint/2010/main" val="3289844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flag&#10;&#10;Description automatically generated with medium confidence">
            <a:extLst>
              <a:ext uri="{FF2B5EF4-FFF2-40B4-BE49-F238E27FC236}">
                <a16:creationId xmlns:a16="http://schemas.microsoft.com/office/drawing/2014/main" id="{64CA2509-BE10-FA02-6999-9B3C2CAD9F0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EAD3277-FB99-61EA-EAE9-88DCF6420914}"/>
              </a:ext>
            </a:extLst>
          </p:cNvPr>
          <p:cNvSpPr txBox="1"/>
          <p:nvPr/>
        </p:nvSpPr>
        <p:spPr>
          <a:xfrm>
            <a:off x="1692875" y="5894173"/>
            <a:ext cx="4226011"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Resurrected To</a:t>
            </a:r>
          </a:p>
        </p:txBody>
      </p:sp>
      <p:sp>
        <p:nvSpPr>
          <p:cNvPr id="6" name="TextBox 5">
            <a:extLst>
              <a:ext uri="{FF2B5EF4-FFF2-40B4-BE49-F238E27FC236}">
                <a16:creationId xmlns:a16="http://schemas.microsoft.com/office/drawing/2014/main" id="{B5EEC26B-0F77-9BD4-4A60-E3B8F410F4FD}"/>
              </a:ext>
            </a:extLst>
          </p:cNvPr>
          <p:cNvSpPr txBox="1"/>
          <p:nvPr/>
        </p:nvSpPr>
        <p:spPr>
          <a:xfrm>
            <a:off x="5750545" y="5894173"/>
            <a:ext cx="3719384"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Life &amp; Glory</a:t>
            </a:r>
          </a:p>
        </p:txBody>
      </p:sp>
      <p:sp>
        <p:nvSpPr>
          <p:cNvPr id="10" name="TextBox 9">
            <a:extLst>
              <a:ext uri="{FF2B5EF4-FFF2-40B4-BE49-F238E27FC236}">
                <a16:creationId xmlns:a16="http://schemas.microsoft.com/office/drawing/2014/main" id="{C98D93D9-4367-841B-D238-753BB35C9AA2}"/>
              </a:ext>
            </a:extLst>
          </p:cNvPr>
          <p:cNvSpPr txBox="1"/>
          <p:nvPr/>
        </p:nvSpPr>
        <p:spPr>
          <a:xfrm>
            <a:off x="0" y="5881816"/>
            <a:ext cx="2286000"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Jesus,</a:t>
            </a:r>
          </a:p>
        </p:txBody>
      </p:sp>
      <p:sp>
        <p:nvSpPr>
          <p:cNvPr id="7" name="TextBox 6">
            <a:extLst>
              <a:ext uri="{FF2B5EF4-FFF2-40B4-BE49-F238E27FC236}">
                <a16:creationId xmlns:a16="http://schemas.microsoft.com/office/drawing/2014/main" id="{1AE3D74E-CE09-A048-BD96-BFBFE37A59FF}"/>
              </a:ext>
            </a:extLst>
          </p:cNvPr>
          <p:cNvSpPr txBox="1"/>
          <p:nvPr/>
        </p:nvSpPr>
        <p:spPr>
          <a:xfrm>
            <a:off x="0" y="2644170"/>
            <a:ext cx="12188952" cy="1569660"/>
          </a:xfrm>
          <a:prstGeom prst="rect">
            <a:avLst/>
          </a:prstGeom>
          <a:noFill/>
          <a:effectLst/>
        </p:spPr>
        <p:txBody>
          <a:bodyPr wrap="square" rtlCol="0">
            <a:spAutoFit/>
          </a:bodyPr>
          <a:lstStyle/>
          <a:p>
            <a:pPr algn="ctr"/>
            <a:r>
              <a:rPr lang="en-US" sz="3200" b="1" dirty="0">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rPr>
              <a:t>“For I delivered to you as of first importance what I also received, that Christ died for our sins according to the Scriptures,” (1 Corinthians 15:3, NASB95) </a:t>
            </a:r>
          </a:p>
        </p:txBody>
      </p:sp>
    </p:spTree>
    <p:extLst>
      <p:ext uri="{BB962C8B-B14F-4D97-AF65-F5344CB8AC3E}">
        <p14:creationId xmlns:p14="http://schemas.microsoft.com/office/powerpoint/2010/main" val="1690889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flag&#10;&#10;Description automatically generated with medium confidence">
            <a:extLst>
              <a:ext uri="{FF2B5EF4-FFF2-40B4-BE49-F238E27FC236}">
                <a16:creationId xmlns:a16="http://schemas.microsoft.com/office/drawing/2014/main" id="{64CA2509-BE10-FA02-6999-9B3C2CAD9F0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EAD3277-FB99-61EA-EAE9-88DCF6420914}"/>
              </a:ext>
            </a:extLst>
          </p:cNvPr>
          <p:cNvSpPr txBox="1"/>
          <p:nvPr/>
        </p:nvSpPr>
        <p:spPr>
          <a:xfrm>
            <a:off x="1692875" y="5894173"/>
            <a:ext cx="4226011"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Resurrected To</a:t>
            </a:r>
          </a:p>
        </p:txBody>
      </p:sp>
      <p:sp>
        <p:nvSpPr>
          <p:cNvPr id="6" name="TextBox 5">
            <a:extLst>
              <a:ext uri="{FF2B5EF4-FFF2-40B4-BE49-F238E27FC236}">
                <a16:creationId xmlns:a16="http://schemas.microsoft.com/office/drawing/2014/main" id="{B5EEC26B-0F77-9BD4-4A60-E3B8F410F4FD}"/>
              </a:ext>
            </a:extLst>
          </p:cNvPr>
          <p:cNvSpPr txBox="1"/>
          <p:nvPr/>
        </p:nvSpPr>
        <p:spPr>
          <a:xfrm>
            <a:off x="5750545" y="5894173"/>
            <a:ext cx="3719384"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Life &amp; Glory</a:t>
            </a:r>
          </a:p>
        </p:txBody>
      </p:sp>
      <p:sp>
        <p:nvSpPr>
          <p:cNvPr id="10" name="TextBox 9">
            <a:extLst>
              <a:ext uri="{FF2B5EF4-FFF2-40B4-BE49-F238E27FC236}">
                <a16:creationId xmlns:a16="http://schemas.microsoft.com/office/drawing/2014/main" id="{C98D93D9-4367-841B-D238-753BB35C9AA2}"/>
              </a:ext>
            </a:extLst>
          </p:cNvPr>
          <p:cNvSpPr txBox="1"/>
          <p:nvPr/>
        </p:nvSpPr>
        <p:spPr>
          <a:xfrm>
            <a:off x="0" y="5881816"/>
            <a:ext cx="2286000" cy="830997"/>
          </a:xfrm>
          <a:prstGeom prst="rect">
            <a:avLst/>
          </a:prstGeom>
          <a:noFill/>
        </p:spPr>
        <p:txBody>
          <a:bodyPr wrap="square" rtlCol="0">
            <a:spAutoFit/>
          </a:bodyPr>
          <a:lstStyle/>
          <a:p>
            <a:r>
              <a:rPr lang="en-US" sz="4800" dirty="0">
                <a:effectLst>
                  <a:outerShdw blurRad="50800" dist="38100" dir="2700000" algn="tl" rotWithShape="0">
                    <a:prstClr val="black">
                      <a:alpha val="40000"/>
                    </a:prstClr>
                  </a:outerShdw>
                </a:effectLst>
                <a:latin typeface="Avenir Next Ultra Light" panose="020B0203020202020204" pitchFamily="34" charset="77"/>
              </a:rPr>
              <a:t>Jesus,</a:t>
            </a:r>
          </a:p>
        </p:txBody>
      </p:sp>
      <p:sp>
        <p:nvSpPr>
          <p:cNvPr id="7" name="TextBox 6">
            <a:extLst>
              <a:ext uri="{FF2B5EF4-FFF2-40B4-BE49-F238E27FC236}">
                <a16:creationId xmlns:a16="http://schemas.microsoft.com/office/drawing/2014/main" id="{1AE3D74E-CE09-A048-BD96-BFBFE37A59FF}"/>
              </a:ext>
            </a:extLst>
          </p:cNvPr>
          <p:cNvSpPr txBox="1"/>
          <p:nvPr/>
        </p:nvSpPr>
        <p:spPr>
          <a:xfrm>
            <a:off x="0" y="2890391"/>
            <a:ext cx="12188952" cy="1077218"/>
          </a:xfrm>
          <a:prstGeom prst="rect">
            <a:avLst/>
          </a:prstGeom>
          <a:noFill/>
          <a:effectLst/>
        </p:spPr>
        <p:txBody>
          <a:bodyPr wrap="square" rtlCol="0">
            <a:spAutoFit/>
          </a:bodyPr>
          <a:lstStyle/>
          <a:p>
            <a:pPr algn="ctr"/>
            <a:r>
              <a:rPr lang="en-US" sz="3200" b="1" dirty="0">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rPr>
              <a:t>“For You will not abandon my soul to </a:t>
            </a:r>
            <a:r>
              <a:rPr lang="en-US" sz="3200" b="1" dirty="0" err="1">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rPr>
              <a:t>Sheol</a:t>
            </a:r>
            <a:r>
              <a:rPr lang="en-US" sz="3200" b="1" dirty="0">
                <a:effectLst>
                  <a:glow rad="25400">
                    <a:schemeClr val="bg1">
                      <a:alpha val="40000"/>
                    </a:schemeClr>
                  </a:glow>
                  <a:outerShdw blurRad="50800" dist="38100" dir="2700000" algn="tl" rotWithShape="0">
                    <a:prstClr val="black">
                      <a:alpha val="40000"/>
                    </a:prstClr>
                  </a:outerShdw>
                </a:effectLst>
                <a:latin typeface="Avenir Next Demi Bold" panose="020B0503020202020204" pitchFamily="34" charset="0"/>
              </a:rPr>
              <a:t>; Nor will You allow Your Holy One to undergo decay.” (Psalm 16:10, NASB95) </a:t>
            </a:r>
          </a:p>
        </p:txBody>
      </p:sp>
    </p:spTree>
    <p:extLst>
      <p:ext uri="{BB962C8B-B14F-4D97-AF65-F5344CB8AC3E}">
        <p14:creationId xmlns:p14="http://schemas.microsoft.com/office/powerpoint/2010/main" val="3635799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631</Words>
  <Application>Microsoft Office PowerPoint</Application>
  <PresentationFormat>Widescreen</PresentationFormat>
  <Paragraphs>59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 Light</vt:lpstr>
      <vt:lpstr>Calibri</vt:lpstr>
      <vt:lpstr>Avenir Next Ultra Light</vt:lpstr>
      <vt:lpstr>Avenir Next Demi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Carl Ash</cp:lastModifiedBy>
  <cp:revision>4</cp:revision>
  <dcterms:created xsi:type="dcterms:W3CDTF">2022-04-15T18:40:05Z</dcterms:created>
  <dcterms:modified xsi:type="dcterms:W3CDTF">2022-04-17T13:39:07Z</dcterms:modified>
</cp:coreProperties>
</file>