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8" r:id="rId3"/>
    <p:sldId id="261" r:id="rId4"/>
    <p:sldId id="264" r:id="rId5"/>
    <p:sldId id="265" r:id="rId6"/>
    <p:sldId id="266" r:id="rId7"/>
    <p:sldId id="268" r:id="rId8"/>
    <p:sldId id="269" r:id="rId9"/>
    <p:sldId id="270" r:id="rId10"/>
    <p:sldId id="272" r:id="rId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554"/>
    <a:srgbClr val="386E94"/>
    <a:srgbClr val="FFD69F"/>
    <a:srgbClr val="96C6D5"/>
    <a:srgbClr val="BB5C5A"/>
    <a:srgbClr val="DACED2"/>
    <a:srgbClr val="F35648"/>
    <a:srgbClr val="F08E80"/>
    <a:srgbClr val="2B3468"/>
    <a:srgbClr val="0F4D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5" autoAdjust="0"/>
    <p:restoredTop sz="94609"/>
  </p:normalViewPr>
  <p:slideViewPr>
    <p:cSldViewPr snapToGrid="0" snapToObjects="1">
      <p:cViewPr varScale="1">
        <p:scale>
          <a:sx n="107" d="100"/>
          <a:sy n="107" d="100"/>
        </p:scale>
        <p:origin x="888" y="8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843868" y="1669408"/>
            <a:ext cx="3405930" cy="1887523"/>
          </a:xfrm>
          <a:prstGeom prst="rect">
            <a:avLst/>
          </a:prstGeo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2088859" y="386226"/>
            <a:ext cx="6591278" cy="4361943"/>
          </a:xfrm>
          <a:prstGeom prst="rect">
            <a:avLst/>
          </a:prstGeo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088859" y="386226"/>
            <a:ext cx="6591278" cy="4361943"/>
          </a:xfrm>
          <a:prstGeom prst="rect">
            <a:avLst/>
          </a:prstGeo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377505" y="3967993"/>
            <a:ext cx="1417739" cy="780175"/>
          </a:xfrm>
          <a:prstGeom prst="rect">
            <a:avLst/>
          </a:prstGeo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Lst>
  <p:txStyles>
    <p:titleStyle>
      <a:lvl1pPr algn="ctr" defTabSz="914400" rtl="0" eaLnBrk="1" latinLnBrk="0" hangingPunct="1">
        <a:spcBef>
          <a:spcPct val="0"/>
        </a:spcBef>
        <a:buNone/>
        <a:defRPr sz="4400" kern="1200">
          <a:solidFill>
            <a:srgbClr val="F0E0D9"/>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F0E0D9"/>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F0E0D9"/>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F0E0D9"/>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F0E0D9"/>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F0E0D9"/>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0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13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80E6B3-36DF-4239-8B93-D94ACA3250FF}"/>
              </a:ext>
            </a:extLst>
          </p:cNvPr>
          <p:cNvSpPr txBox="1"/>
          <p:nvPr/>
        </p:nvSpPr>
        <p:spPr>
          <a:xfrm>
            <a:off x="25958" y="1169442"/>
            <a:ext cx="9092082" cy="2705228"/>
          </a:xfrm>
          <a:prstGeom prst="rect">
            <a:avLst/>
          </a:prstGeom>
          <a:noFill/>
        </p:spPr>
        <p:txBody>
          <a:bodyPr wrap="square" rtlCol="0">
            <a:spAutoFit/>
          </a:bodyPr>
          <a:lstStyle/>
          <a:p>
            <a:pPr marL="0" marR="0" lvl="0" indent="0" algn="ctr" defTabSz="457200" rtl="0" eaLnBrk="1" fontAlgn="auto" latinLnBrk="0" hangingPunct="1">
              <a:lnSpc>
                <a:spcPts val="1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FOLLOW </a:t>
            </a:r>
            <a:br>
              <a:rPr kumimoji="0" lang="en-US" sz="115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115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MY LEAD</a:t>
            </a:r>
          </a:p>
        </p:txBody>
      </p:sp>
      <p:sp>
        <p:nvSpPr>
          <p:cNvPr id="6" name="TextBox 5">
            <a:extLst>
              <a:ext uri="{FF2B5EF4-FFF2-40B4-BE49-F238E27FC236}">
                <a16:creationId xmlns:a16="http://schemas.microsoft.com/office/drawing/2014/main" id="{AF463C49-E458-4541-8997-71BC82E9BF91}"/>
              </a:ext>
            </a:extLst>
          </p:cNvPr>
          <p:cNvSpPr txBox="1"/>
          <p:nvPr/>
        </p:nvSpPr>
        <p:spPr>
          <a:xfrm>
            <a:off x="158750" y="3793807"/>
            <a:ext cx="8826500" cy="1107996"/>
          </a:xfrm>
          <a:prstGeom prst="rect">
            <a:avLst/>
          </a:prstGeom>
          <a:solidFill>
            <a:srgbClr val="386E94"/>
          </a:solidFill>
          <a:ln w="19050">
            <a:solidFill>
              <a:srgbClr val="DACED2"/>
            </a:solidFill>
          </a:ln>
          <a:effectLst/>
        </p:spPr>
        <p:txBody>
          <a:bodyPr wrap="square" tIns="137160" rtlCol="0">
            <a:spAutoFit/>
          </a:bodyPr>
          <a:lstStyle/>
          <a:p>
            <a:pPr marL="115888" marR="0" lvl="0" indent="-115888"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ea typeface="+mn-ea"/>
                <a:cs typeface="Poppins Medium" panose="00000600000000000000" pitchFamily="50" charset="0"/>
              </a:rPr>
              <a:t>“And so it was, on the next day that Moses</a:t>
            </a:r>
            <a:r>
              <a:rPr kumimoji="0" lang="en-US" sz="2000" b="0" i="0" u="none" strike="noStrike" kern="1200" cap="none" spc="0" normalizeH="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ea typeface="+mn-ea"/>
                <a:cs typeface="Poppins Medium" panose="00000600000000000000" pitchFamily="50" charset="0"/>
              </a:rPr>
              <a:t> sat to judge the people; and the people stood before Moses from morning until evening.</a:t>
            </a:r>
            <a:r>
              <a:rPr kumimoji="0" lang="en-US" sz="20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ea typeface="+mn-ea"/>
                <a:cs typeface="Poppins Medium" panose="00000600000000000000" pitchFamily="50" charset="0"/>
              </a:rPr>
              <a:t>” 														</a:t>
            </a:r>
            <a:r>
              <a:rPr kumimoji="0" lang="en-US" sz="20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ea typeface="+mn-ea"/>
                <a:cs typeface="Poppins Medium" panose="00000600000000000000" pitchFamily="50" charset="0"/>
              </a:rPr>
              <a:t>Exodus 18:13</a:t>
            </a:r>
          </a:p>
        </p:txBody>
      </p: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5D8532-B31E-4EA6-A87D-431454C32826}"/>
              </a:ext>
            </a:extLst>
          </p:cNvPr>
          <p:cNvSpPr txBox="1"/>
          <p:nvPr/>
        </p:nvSpPr>
        <p:spPr>
          <a:xfrm>
            <a:off x="3308350" y="2169977"/>
            <a:ext cx="4681508" cy="1661993"/>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“So Moses heeded the voice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of his father-in-law and did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all that he had said.”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Exodus 18:24</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9" name="Freeform: Shape 8">
            <a:extLst>
              <a:ext uri="{FF2B5EF4-FFF2-40B4-BE49-F238E27FC236}">
                <a16:creationId xmlns:a16="http://schemas.microsoft.com/office/drawing/2014/main" id="{CA0B40A9-F271-438D-BE57-B2C01915669F}"/>
              </a:ext>
            </a:extLst>
          </p:cNvPr>
          <p:cNvSpPr/>
          <p:nvPr/>
        </p:nvSpPr>
        <p:spPr>
          <a:xfrm rot="60000">
            <a:off x="6952530" y="-164507"/>
            <a:ext cx="142432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9DCFD8"/>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CAA6FE-54EC-43CF-AFD2-831BA7D390BF}"/>
              </a:ext>
            </a:extLst>
          </p:cNvPr>
          <p:cNvSpPr txBox="1"/>
          <p:nvPr/>
        </p:nvSpPr>
        <p:spPr>
          <a:xfrm>
            <a:off x="54967" y="4284100"/>
            <a:ext cx="2176572" cy="743152"/>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rPr>
              <a:t>EVERY MAN’S</a:t>
            </a:r>
          </a:p>
          <a:p>
            <a:pPr marL="0" marR="0" lvl="0" indent="0" algn="ctr" defTabSz="457200" rtl="0" eaLnBrk="1" fontAlgn="auto" latinLnBrk="0" hangingPunct="1">
              <a:lnSpc>
                <a:spcPts val="2500"/>
              </a:lnSpc>
              <a:spcBef>
                <a:spcPts val="0"/>
              </a:spcBef>
              <a:spcAft>
                <a:spcPts val="0"/>
              </a:spcAft>
              <a:buClrTx/>
              <a:buSzTx/>
              <a:buFontTx/>
              <a:buNone/>
              <a:tabLst/>
              <a:defRPr/>
            </a:pPr>
            <a:r>
              <a:rPr lang="en-US" sz="2800" b="1" spc="300" dirty="0">
                <a:solidFill>
                  <a:prstClr val="white"/>
                </a:solidFill>
                <a:effectLst>
                  <a:outerShdw blurRad="25400" dist="25400" dir="8100000" algn="tr" rotWithShape="0">
                    <a:srgbClr val="1B1554"/>
                  </a:outerShdw>
                </a:effectLst>
                <a:latin typeface="Bebas Neue Regular" panose="00000500000000000000" pitchFamily="50" charset="0"/>
                <a:cs typeface="Poppins" panose="00000500000000000000" pitchFamily="50" charset="0"/>
              </a:rPr>
              <a:t>CHALLENGE</a:t>
            </a:r>
            <a:endPar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FAA7026A-17F1-4681-8D21-74AB97BB69A1}"/>
              </a:ext>
            </a:extLst>
          </p:cNvPr>
          <p:cNvSpPr txBox="1"/>
          <p:nvPr/>
        </p:nvSpPr>
        <p:spPr>
          <a:xfrm>
            <a:off x="428" y="4830384"/>
            <a:ext cx="2233733" cy="292388"/>
          </a:xfrm>
          <a:prstGeom prst="rect">
            <a:avLst/>
          </a:prstGeom>
          <a:noFill/>
          <a:ln w="19050">
            <a:noFill/>
          </a:ln>
          <a:effectLst/>
        </p:spPr>
        <p:txBody>
          <a:bodyPr wrap="square" tIns="137160" rtlCol="0">
            <a:spAutoFit/>
          </a:bodyPr>
          <a:lstStyle/>
          <a:p>
            <a:pPr marL="115888" marR="0" lvl="0" indent="-115888" algn="ctr" defTabSz="457200" rtl="0" eaLnBrk="1" fontAlgn="auto" latinLnBrk="0" hangingPunct="1">
              <a:lnSpc>
                <a:spcPct val="100000"/>
              </a:lnSpc>
              <a:spcBef>
                <a:spcPts val="0"/>
              </a:spcBef>
              <a:spcAft>
                <a:spcPts val="0"/>
              </a:spcAft>
              <a:buClrTx/>
              <a:buSzTx/>
              <a:buFontTx/>
              <a:buNone/>
              <a:tabLst/>
              <a:defRPr/>
            </a:pP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EVEN THE LONE R</a:t>
            </a:r>
            <a:r>
              <a:rPr kumimoji="0" lang="en-US" sz="700" i="0" u="none" strike="noStrike" kern="1200" cap="none" spc="50" normalizeH="0" noProof="0" dirty="0">
                <a:ln>
                  <a:solidFill>
                    <a:schemeClr val="tx1"/>
                  </a:solidFill>
                </a:ln>
                <a:solidFill>
                  <a:srgbClr val="FFFFF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ANGE</a:t>
            </a: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R NEEDED TONTO</a:t>
            </a:r>
            <a:endParaRPr kumimoji="0" lang="en-US" sz="700" i="0" u="none" strike="noStrike" kern="1200" cap="none" spc="50" normalizeH="0" noProof="0" dirty="0">
              <a:ln>
                <a:solidFill>
                  <a:schemeClr val="tx1"/>
                </a:solidFill>
              </a:ln>
              <a:solidFill>
                <a:srgbClr val="FFD69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endParaRPr>
          </a:p>
        </p:txBody>
      </p:sp>
      <p:sp>
        <p:nvSpPr>
          <p:cNvPr id="12" name="TextBox 11">
            <a:extLst>
              <a:ext uri="{FF2B5EF4-FFF2-40B4-BE49-F238E27FC236}">
                <a16:creationId xmlns:a16="http://schemas.microsoft.com/office/drawing/2014/main" id="{F98F34EF-D45F-4D32-AE43-ACB2C809AD57}"/>
              </a:ext>
            </a:extLst>
          </p:cNvPr>
          <p:cNvSpPr txBox="1"/>
          <p:nvPr/>
        </p:nvSpPr>
        <p:spPr>
          <a:xfrm>
            <a:off x="3417858" y="2169977"/>
            <a:ext cx="4681508" cy="1661993"/>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“The way of a fool is right</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in his own eyes, but he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who heeds counsel is wise.”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Proverbs 12:15</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13" name="TextBox 12">
            <a:extLst>
              <a:ext uri="{FF2B5EF4-FFF2-40B4-BE49-F238E27FC236}">
                <a16:creationId xmlns:a16="http://schemas.microsoft.com/office/drawing/2014/main" id="{CFCCB557-00FF-4339-86A7-E161456AE742}"/>
              </a:ext>
            </a:extLst>
          </p:cNvPr>
          <p:cNvSpPr txBox="1"/>
          <p:nvPr/>
        </p:nvSpPr>
        <p:spPr>
          <a:xfrm>
            <a:off x="3417858" y="2169976"/>
            <a:ext cx="4921315" cy="1661993"/>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“Listen to counsel and receive instruction, that you may be wise in your latter days.”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Proverbs 19:20</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14" name="TextBox 13">
            <a:extLst>
              <a:ext uri="{FF2B5EF4-FFF2-40B4-BE49-F238E27FC236}">
                <a16:creationId xmlns:a16="http://schemas.microsoft.com/office/drawing/2014/main" id="{492E6906-F5A9-4727-9904-17A7F45636FC}"/>
              </a:ext>
            </a:extLst>
          </p:cNvPr>
          <p:cNvSpPr txBox="1"/>
          <p:nvPr/>
        </p:nvSpPr>
        <p:spPr>
          <a:xfrm>
            <a:off x="25958" y="209862"/>
            <a:ext cx="9092082" cy="1502976"/>
          </a:xfrm>
          <a:prstGeom prst="rect">
            <a:avLst/>
          </a:prstGeom>
          <a:noFill/>
        </p:spPr>
        <p:txBody>
          <a:bodyPr wrap="squar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Great leaders</a:t>
            </a:r>
            <a:b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ARE TEACHABLE.</a:t>
            </a:r>
          </a:p>
        </p:txBody>
      </p:sp>
    </p:spTree>
    <p:extLst>
      <p:ext uri="{BB962C8B-B14F-4D97-AF65-F5344CB8AC3E}">
        <p14:creationId xmlns:p14="http://schemas.microsoft.com/office/powerpoint/2010/main" val="14054839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2FF97D-5BD5-4F78-B6CA-BF1548F1C12A}"/>
              </a:ext>
            </a:extLst>
          </p:cNvPr>
          <p:cNvSpPr txBox="1"/>
          <p:nvPr/>
        </p:nvSpPr>
        <p:spPr>
          <a:xfrm>
            <a:off x="25958" y="209862"/>
            <a:ext cx="9092082" cy="1502976"/>
          </a:xfrm>
          <a:prstGeom prst="rect">
            <a:avLst/>
          </a:prstGeom>
          <a:noFill/>
        </p:spPr>
        <p:txBody>
          <a:bodyPr wrap="squar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Great leaders</a:t>
            </a:r>
            <a:b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EQUIP &amp; EMPOWER OTHERS.</a:t>
            </a:r>
          </a:p>
        </p:txBody>
      </p:sp>
      <p:sp>
        <p:nvSpPr>
          <p:cNvPr id="10" name="TextBox 9">
            <a:extLst>
              <a:ext uri="{FF2B5EF4-FFF2-40B4-BE49-F238E27FC236}">
                <a16:creationId xmlns:a16="http://schemas.microsoft.com/office/drawing/2014/main" id="{0FCAA6FE-54EC-43CF-AFD2-831BA7D390BF}"/>
              </a:ext>
            </a:extLst>
          </p:cNvPr>
          <p:cNvSpPr txBox="1"/>
          <p:nvPr/>
        </p:nvSpPr>
        <p:spPr>
          <a:xfrm>
            <a:off x="54967" y="4284100"/>
            <a:ext cx="2176572" cy="743152"/>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rPr>
              <a:t>EVERY MAN’S</a:t>
            </a:r>
          </a:p>
          <a:p>
            <a:pPr marL="0" marR="0" lvl="0" indent="0" algn="ctr" defTabSz="457200" rtl="0" eaLnBrk="1" fontAlgn="auto" latinLnBrk="0" hangingPunct="1">
              <a:lnSpc>
                <a:spcPts val="2500"/>
              </a:lnSpc>
              <a:spcBef>
                <a:spcPts val="0"/>
              </a:spcBef>
              <a:spcAft>
                <a:spcPts val="0"/>
              </a:spcAft>
              <a:buClrTx/>
              <a:buSzTx/>
              <a:buFontTx/>
              <a:buNone/>
              <a:tabLst/>
              <a:defRPr/>
            </a:pPr>
            <a:r>
              <a:rPr lang="en-US" sz="2800" b="1" spc="300" dirty="0">
                <a:solidFill>
                  <a:prstClr val="white"/>
                </a:solidFill>
                <a:effectLst>
                  <a:outerShdw blurRad="25400" dist="25400" dir="8100000" algn="tr" rotWithShape="0">
                    <a:srgbClr val="1B1554"/>
                  </a:outerShdw>
                </a:effectLst>
                <a:latin typeface="Bebas Neue Regular" panose="00000500000000000000" pitchFamily="50" charset="0"/>
                <a:cs typeface="Poppins" panose="00000500000000000000" pitchFamily="50" charset="0"/>
              </a:rPr>
              <a:t>CHALLENGE</a:t>
            </a:r>
            <a:endPar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FAA7026A-17F1-4681-8D21-74AB97BB69A1}"/>
              </a:ext>
            </a:extLst>
          </p:cNvPr>
          <p:cNvSpPr txBox="1"/>
          <p:nvPr/>
        </p:nvSpPr>
        <p:spPr>
          <a:xfrm>
            <a:off x="428" y="4830384"/>
            <a:ext cx="2233733" cy="292388"/>
          </a:xfrm>
          <a:prstGeom prst="rect">
            <a:avLst/>
          </a:prstGeom>
          <a:noFill/>
          <a:ln w="19050">
            <a:noFill/>
          </a:ln>
          <a:effectLst/>
        </p:spPr>
        <p:txBody>
          <a:bodyPr wrap="square" tIns="137160" rtlCol="0">
            <a:spAutoFit/>
          </a:bodyPr>
          <a:lstStyle/>
          <a:p>
            <a:pPr marL="115888" marR="0" lvl="0" indent="-115888" algn="ctr" defTabSz="457200" rtl="0" eaLnBrk="1" fontAlgn="auto" latinLnBrk="0" hangingPunct="1">
              <a:lnSpc>
                <a:spcPct val="100000"/>
              </a:lnSpc>
              <a:spcBef>
                <a:spcPts val="0"/>
              </a:spcBef>
              <a:spcAft>
                <a:spcPts val="0"/>
              </a:spcAft>
              <a:buClrTx/>
              <a:buSzTx/>
              <a:buFontTx/>
              <a:buNone/>
              <a:tabLst/>
              <a:defRPr/>
            </a:pP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EVEN THE LONE R</a:t>
            </a:r>
            <a:r>
              <a:rPr kumimoji="0" lang="en-US" sz="700" i="0" u="none" strike="noStrike" kern="1200" cap="none" spc="50" normalizeH="0" noProof="0" dirty="0">
                <a:ln>
                  <a:solidFill>
                    <a:schemeClr val="tx1"/>
                  </a:solidFill>
                </a:ln>
                <a:solidFill>
                  <a:srgbClr val="FFFFF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ANGE</a:t>
            </a: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R NEEDED TONTO</a:t>
            </a:r>
            <a:endParaRPr kumimoji="0" lang="en-US" sz="700" i="0" u="none" strike="noStrike" kern="1200" cap="none" spc="50" normalizeH="0" noProof="0" dirty="0">
              <a:ln>
                <a:solidFill>
                  <a:schemeClr val="tx1"/>
                </a:solidFill>
              </a:ln>
              <a:solidFill>
                <a:srgbClr val="FFD69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endParaRPr>
          </a:p>
        </p:txBody>
      </p:sp>
      <p:sp>
        <p:nvSpPr>
          <p:cNvPr id="14" name="TextBox 13">
            <a:extLst>
              <a:ext uri="{FF2B5EF4-FFF2-40B4-BE49-F238E27FC236}">
                <a16:creationId xmlns:a16="http://schemas.microsoft.com/office/drawing/2014/main" id="{BB19E0BA-D90B-4D41-A163-534339116669}"/>
              </a:ext>
            </a:extLst>
          </p:cNvPr>
          <p:cNvSpPr txBox="1"/>
          <p:nvPr/>
        </p:nvSpPr>
        <p:spPr>
          <a:xfrm>
            <a:off x="3014349" y="2276422"/>
            <a:ext cx="4908015" cy="1661993"/>
          </a:xfrm>
          <a:prstGeom prst="rect">
            <a:avLst/>
          </a:prstGeom>
          <a:solidFill>
            <a:srgbClr val="FFD69F"/>
          </a:solidFill>
          <a:ln w="19050">
            <a:solidFill>
              <a:srgbClr val="96C6D5"/>
            </a:solidFill>
          </a:ln>
          <a:effectLst>
            <a:outerShdw blurRad="38100" dist="38100" dir="8100000" algn="tr" rotWithShape="0">
              <a:srgbClr val="1B1554">
                <a:alpha val="70000"/>
              </a:srgbClr>
            </a:outerShdw>
          </a:effectLst>
        </p:spPr>
        <p:txBody>
          <a:bodyPr wrap="square" t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94EC9"/>
                </a:solidFill>
                <a:effectLst/>
                <a:uLnTx/>
                <a:uFillTx/>
                <a:latin typeface="Poppins Medium" panose="00000600000000000000" pitchFamily="50" charset="0"/>
                <a:ea typeface="+mn-ea"/>
                <a:cs typeface="Poppins Medium" panose="00000600000000000000" pitchFamily="50" charset="0"/>
              </a:rPr>
              <a:t>“I would</a:t>
            </a:r>
            <a:r>
              <a:rPr kumimoji="0" lang="en-US" sz="2400" b="0" i="0" u="none" strike="noStrike" kern="1200" cap="none" spc="0" normalizeH="0" noProof="0" dirty="0">
                <a:ln>
                  <a:noFill/>
                </a:ln>
                <a:solidFill>
                  <a:srgbClr val="094EC9"/>
                </a:solidFill>
                <a:effectLst/>
                <a:uLnTx/>
                <a:uFillTx/>
                <a:latin typeface="Poppins Medium" panose="00000600000000000000" pitchFamily="50" charset="0"/>
                <a:ea typeface="+mn-ea"/>
                <a:cs typeface="Poppins Medium" panose="00000600000000000000" pitchFamily="50" charset="0"/>
              </a:rPr>
              <a:t> rather raise up </a:t>
            </a:r>
            <a:br>
              <a:rPr kumimoji="0" lang="en-US" sz="2400" b="0" i="0" u="none" strike="noStrike" kern="1200" cap="none" spc="0" normalizeH="0" noProof="0" dirty="0">
                <a:ln>
                  <a:noFill/>
                </a:ln>
                <a:solidFill>
                  <a:srgbClr val="094EC9"/>
                </a:solidFill>
                <a:effectLst/>
                <a:uLnTx/>
                <a:uFillTx/>
                <a:latin typeface="Poppins Medium" panose="00000600000000000000" pitchFamily="50" charset="0"/>
                <a:ea typeface="+mn-ea"/>
                <a:cs typeface="Poppins Medium" panose="00000600000000000000" pitchFamily="50" charset="0"/>
              </a:rPr>
            </a:br>
            <a:r>
              <a:rPr kumimoji="0" lang="en-US" sz="2400" b="0" i="0" u="none" strike="noStrike" kern="1200" cap="none" spc="0" normalizeH="0" noProof="0" dirty="0">
                <a:ln>
                  <a:noFill/>
                </a:ln>
                <a:solidFill>
                  <a:srgbClr val="094EC9"/>
                </a:solidFill>
                <a:effectLst/>
                <a:uLnTx/>
                <a:uFillTx/>
                <a:latin typeface="Poppins Medium" panose="00000600000000000000" pitchFamily="50" charset="0"/>
                <a:ea typeface="+mn-ea"/>
                <a:cs typeface="Poppins Medium" panose="00000600000000000000" pitchFamily="50" charset="0"/>
              </a:rPr>
              <a:t>a hundred men than try to do the work of a hundred men.”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BB5C5A"/>
                </a:solidFill>
                <a:latin typeface="Poppins Medium" panose="00000600000000000000" pitchFamily="50" charset="0"/>
                <a:cs typeface="Poppins Medium" panose="00000600000000000000" pitchFamily="50" charset="0"/>
              </a:rPr>
              <a:t>			</a:t>
            </a:r>
            <a:r>
              <a:rPr lang="en-US" sz="2400" i="1" baseline="0" dirty="0">
                <a:solidFill>
                  <a:srgbClr val="BB5C5A"/>
                </a:solidFill>
                <a:latin typeface="Poppins Medium" panose="00000600000000000000" pitchFamily="50" charset="0"/>
                <a:cs typeface="Poppins Medium" panose="00000600000000000000" pitchFamily="50" charset="0"/>
              </a:rPr>
              <a:t>- D. L. Moody</a:t>
            </a:r>
            <a:endParaRPr kumimoji="0" lang="en-US" sz="2400" b="0" i="1" u="none" strike="noStrike" kern="1200" cap="none" spc="0" normalizeH="0" baseline="0" noProof="0" dirty="0">
              <a:ln>
                <a:noFill/>
              </a:ln>
              <a:solidFill>
                <a:srgbClr val="BB5C5A"/>
              </a:solidFill>
              <a:effectLst/>
              <a:uLnTx/>
              <a:uFillTx/>
              <a:latin typeface="Poppins Medium" panose="00000600000000000000" pitchFamily="50" charset="0"/>
              <a:cs typeface="Poppins Medium" panose="00000600000000000000" pitchFamily="50" charset="0"/>
            </a:endParaRPr>
          </a:p>
        </p:txBody>
      </p:sp>
      <p:sp>
        <p:nvSpPr>
          <p:cNvPr id="13" name="TextBox 12">
            <a:extLst>
              <a:ext uri="{FF2B5EF4-FFF2-40B4-BE49-F238E27FC236}">
                <a16:creationId xmlns:a16="http://schemas.microsoft.com/office/drawing/2014/main" id="{CFCCB557-00FF-4339-86A7-E161456AE742}"/>
              </a:ext>
            </a:extLst>
          </p:cNvPr>
          <p:cNvSpPr txBox="1"/>
          <p:nvPr/>
        </p:nvSpPr>
        <p:spPr>
          <a:xfrm>
            <a:off x="2901767" y="1788823"/>
            <a:ext cx="5999192" cy="2769989"/>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“Moreover you shall select from all </a:t>
            </a:r>
          </a:p>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	the people able men, such as fear God, men of truth, hating covet-</a:t>
            </a:r>
            <a:r>
              <a:rPr lang="en-US" sz="2400" dirty="0" err="1">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ousness</a:t>
            </a: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 and place such over them to be rulers of thousands, rulers of hundreds, rulers of fifties, and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rulers of tens.”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Exodus 18:21</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9" name="Freeform: Shape 8">
            <a:extLst>
              <a:ext uri="{FF2B5EF4-FFF2-40B4-BE49-F238E27FC236}">
                <a16:creationId xmlns:a16="http://schemas.microsoft.com/office/drawing/2014/main" id="{CA0B40A9-F271-438D-BE57-B2C01915669F}"/>
              </a:ext>
            </a:extLst>
          </p:cNvPr>
          <p:cNvSpPr/>
          <p:nvPr/>
        </p:nvSpPr>
        <p:spPr>
          <a:xfrm rot="60000">
            <a:off x="3956854" y="3689943"/>
            <a:ext cx="88439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4AD451B-383C-4A42-9E98-BA0FF5085594}"/>
              </a:ext>
            </a:extLst>
          </p:cNvPr>
          <p:cNvSpPr/>
          <p:nvPr/>
        </p:nvSpPr>
        <p:spPr>
          <a:xfrm rot="60000">
            <a:off x="7055654" y="3689943"/>
            <a:ext cx="88439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E304C5E-373D-42A6-BAB4-3321B9F474F8}"/>
              </a:ext>
            </a:extLst>
          </p:cNvPr>
          <p:cNvSpPr/>
          <p:nvPr/>
        </p:nvSpPr>
        <p:spPr>
          <a:xfrm rot="60000">
            <a:off x="4734527" y="4040927"/>
            <a:ext cx="88439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8801A53-E2F8-4039-8097-1FD5A3E8BFDC}"/>
              </a:ext>
            </a:extLst>
          </p:cNvPr>
          <p:cNvSpPr/>
          <p:nvPr/>
        </p:nvSpPr>
        <p:spPr>
          <a:xfrm rot="60000">
            <a:off x="3100383" y="4421927"/>
            <a:ext cx="88439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404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p:bldP spid="9"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6657A6C-0285-4F82-AF35-04A87736C323}"/>
              </a:ext>
            </a:extLst>
          </p:cNvPr>
          <p:cNvSpPr/>
          <p:nvPr/>
        </p:nvSpPr>
        <p:spPr>
          <a:xfrm rot="60000">
            <a:off x="5261577" y="3222285"/>
            <a:ext cx="1566754"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55D8532-B31E-4EA6-A87D-431454C32826}"/>
              </a:ext>
            </a:extLst>
          </p:cNvPr>
          <p:cNvSpPr txBox="1"/>
          <p:nvPr/>
        </p:nvSpPr>
        <p:spPr>
          <a:xfrm>
            <a:off x="3213099" y="1934243"/>
            <a:ext cx="5068793" cy="2400657"/>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“And the things that you have heard from me among many witnesses, commit these to faithful men who will be able </a:t>
            </a:r>
          </a:p>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	to teach others also.”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2 Timothy 2:2</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12" name="TextBox 11">
            <a:extLst>
              <a:ext uri="{FF2B5EF4-FFF2-40B4-BE49-F238E27FC236}">
                <a16:creationId xmlns:a16="http://schemas.microsoft.com/office/drawing/2014/main" id="{F98F34EF-D45F-4D32-AE43-ACB2C809AD57}"/>
              </a:ext>
            </a:extLst>
          </p:cNvPr>
          <p:cNvSpPr txBox="1"/>
          <p:nvPr/>
        </p:nvSpPr>
        <p:spPr>
          <a:xfrm>
            <a:off x="2465961" y="1712838"/>
            <a:ext cx="6468895" cy="2769989"/>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“And He Himself gave some to be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apostles, some prophets, some evangelists, and some pastors and teachers, for the equipping of the saints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for the work of ministry, for the edifying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of the body of Christ…”</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b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b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Ephesians 4:11, 12</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9" name="Freeform: Shape 8">
            <a:extLst>
              <a:ext uri="{FF2B5EF4-FFF2-40B4-BE49-F238E27FC236}">
                <a16:creationId xmlns:a16="http://schemas.microsoft.com/office/drawing/2014/main" id="{CA0B40A9-F271-438D-BE57-B2C01915669F}"/>
              </a:ext>
            </a:extLst>
          </p:cNvPr>
          <p:cNvSpPr/>
          <p:nvPr/>
        </p:nvSpPr>
        <p:spPr>
          <a:xfrm rot="60000">
            <a:off x="6952530" y="-393107"/>
            <a:ext cx="142432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9DCFD8"/>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CAA6FE-54EC-43CF-AFD2-831BA7D390BF}"/>
              </a:ext>
            </a:extLst>
          </p:cNvPr>
          <p:cNvSpPr txBox="1"/>
          <p:nvPr/>
        </p:nvSpPr>
        <p:spPr>
          <a:xfrm>
            <a:off x="54967" y="4284100"/>
            <a:ext cx="2176572" cy="743152"/>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rPr>
              <a:t>EVERY MAN’S</a:t>
            </a:r>
          </a:p>
          <a:p>
            <a:pPr marL="0" marR="0" lvl="0" indent="0" algn="ctr" defTabSz="457200" rtl="0" eaLnBrk="1" fontAlgn="auto" latinLnBrk="0" hangingPunct="1">
              <a:lnSpc>
                <a:spcPts val="2500"/>
              </a:lnSpc>
              <a:spcBef>
                <a:spcPts val="0"/>
              </a:spcBef>
              <a:spcAft>
                <a:spcPts val="0"/>
              </a:spcAft>
              <a:buClrTx/>
              <a:buSzTx/>
              <a:buFontTx/>
              <a:buNone/>
              <a:tabLst/>
              <a:defRPr/>
            </a:pPr>
            <a:r>
              <a:rPr lang="en-US" sz="2800" b="1" spc="300" dirty="0">
                <a:solidFill>
                  <a:prstClr val="white"/>
                </a:solidFill>
                <a:effectLst>
                  <a:outerShdw blurRad="25400" dist="25400" dir="8100000" algn="tr" rotWithShape="0">
                    <a:srgbClr val="1B1554"/>
                  </a:outerShdw>
                </a:effectLst>
                <a:latin typeface="Bebas Neue Regular" panose="00000500000000000000" pitchFamily="50" charset="0"/>
                <a:cs typeface="Poppins" panose="00000500000000000000" pitchFamily="50" charset="0"/>
              </a:rPr>
              <a:t>CHALLENGE</a:t>
            </a:r>
            <a:endPar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FAA7026A-17F1-4681-8D21-74AB97BB69A1}"/>
              </a:ext>
            </a:extLst>
          </p:cNvPr>
          <p:cNvSpPr txBox="1"/>
          <p:nvPr/>
        </p:nvSpPr>
        <p:spPr>
          <a:xfrm>
            <a:off x="428" y="4830384"/>
            <a:ext cx="2233733" cy="292388"/>
          </a:xfrm>
          <a:prstGeom prst="rect">
            <a:avLst/>
          </a:prstGeom>
          <a:noFill/>
          <a:ln w="19050">
            <a:noFill/>
          </a:ln>
          <a:effectLst/>
        </p:spPr>
        <p:txBody>
          <a:bodyPr wrap="square" tIns="137160" rtlCol="0">
            <a:spAutoFit/>
          </a:bodyPr>
          <a:lstStyle/>
          <a:p>
            <a:pPr marL="115888" marR="0" lvl="0" indent="-115888" algn="ctr" defTabSz="457200" rtl="0" eaLnBrk="1" fontAlgn="auto" latinLnBrk="0" hangingPunct="1">
              <a:lnSpc>
                <a:spcPct val="100000"/>
              </a:lnSpc>
              <a:spcBef>
                <a:spcPts val="0"/>
              </a:spcBef>
              <a:spcAft>
                <a:spcPts val="0"/>
              </a:spcAft>
              <a:buClrTx/>
              <a:buSzTx/>
              <a:buFontTx/>
              <a:buNone/>
              <a:tabLst/>
              <a:defRPr/>
            </a:pP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EVEN THE LONE R</a:t>
            </a:r>
            <a:r>
              <a:rPr kumimoji="0" lang="en-US" sz="700" i="0" u="none" strike="noStrike" kern="1200" cap="none" spc="50" normalizeH="0" noProof="0" dirty="0">
                <a:ln>
                  <a:solidFill>
                    <a:schemeClr val="tx1"/>
                  </a:solidFill>
                </a:ln>
                <a:solidFill>
                  <a:srgbClr val="FFFFF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ANGE</a:t>
            </a: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R NEEDED TONTO</a:t>
            </a:r>
            <a:endParaRPr kumimoji="0" lang="en-US" sz="700" i="0" u="none" strike="noStrike" kern="1200" cap="none" spc="50" normalizeH="0" noProof="0" dirty="0">
              <a:ln>
                <a:solidFill>
                  <a:schemeClr val="tx1"/>
                </a:solidFill>
              </a:ln>
              <a:solidFill>
                <a:srgbClr val="FFD69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endParaRPr>
          </a:p>
        </p:txBody>
      </p:sp>
      <p:sp>
        <p:nvSpPr>
          <p:cNvPr id="14" name="TextBox 13">
            <a:extLst>
              <a:ext uri="{FF2B5EF4-FFF2-40B4-BE49-F238E27FC236}">
                <a16:creationId xmlns:a16="http://schemas.microsoft.com/office/drawing/2014/main" id="{2C6A10C6-E056-4D6D-AB80-07589BA93E7F}"/>
              </a:ext>
            </a:extLst>
          </p:cNvPr>
          <p:cNvSpPr txBox="1"/>
          <p:nvPr/>
        </p:nvSpPr>
        <p:spPr>
          <a:xfrm>
            <a:off x="25958" y="209862"/>
            <a:ext cx="9092082" cy="1502976"/>
          </a:xfrm>
          <a:prstGeom prst="rect">
            <a:avLst/>
          </a:prstGeom>
          <a:noFill/>
        </p:spPr>
        <p:txBody>
          <a:bodyPr wrap="squar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Great leaders</a:t>
            </a:r>
            <a:b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EQUIP &amp; EMPOWER OTHERS.</a:t>
            </a:r>
          </a:p>
        </p:txBody>
      </p:sp>
      <p:sp>
        <p:nvSpPr>
          <p:cNvPr id="16" name="Freeform: Shape 15">
            <a:extLst>
              <a:ext uri="{FF2B5EF4-FFF2-40B4-BE49-F238E27FC236}">
                <a16:creationId xmlns:a16="http://schemas.microsoft.com/office/drawing/2014/main" id="{01FA8795-6C63-C77C-92CA-8483C0A1BBD0}"/>
              </a:ext>
            </a:extLst>
          </p:cNvPr>
          <p:cNvSpPr/>
          <p:nvPr/>
        </p:nvSpPr>
        <p:spPr>
          <a:xfrm rot="60000">
            <a:off x="3325346" y="2649533"/>
            <a:ext cx="3694323"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B82DD41-1DC3-83E2-1702-26787D43D437}"/>
              </a:ext>
            </a:extLst>
          </p:cNvPr>
          <p:cNvSpPr/>
          <p:nvPr/>
        </p:nvSpPr>
        <p:spPr>
          <a:xfrm rot="60000">
            <a:off x="4089086" y="3016159"/>
            <a:ext cx="3694323"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D69F"/>
            </a:solidFill>
            <a:round/>
          </a:ln>
          <a:effectLst>
            <a:outerShdw blurRad="38100" dist="25400" dir="8100000" algn="tr" rotWithShape="0">
              <a:srgbClr val="1B0F3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FCCB557-00FF-4339-86A7-E161456AE742}"/>
              </a:ext>
            </a:extLst>
          </p:cNvPr>
          <p:cNvSpPr txBox="1"/>
          <p:nvPr/>
        </p:nvSpPr>
        <p:spPr>
          <a:xfrm>
            <a:off x="3163910" y="1875440"/>
            <a:ext cx="5154642" cy="2400657"/>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“Then He appointed twelve, that they might be with Him and that He might send them out to preach,	and to have power to heal sicknesses and to cast out demons.”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kumimoji="0" lang="en-US" sz="2400" b="0" i="0" u="none" strike="noStrike" kern="1200" cap="none" spc="0" normalizeH="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Mark 3:14, 15</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Tree>
    <p:extLst>
      <p:ext uri="{BB962C8B-B14F-4D97-AF65-F5344CB8AC3E}">
        <p14:creationId xmlns:p14="http://schemas.microsoft.com/office/powerpoint/2010/main" val="19508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8" grpId="0"/>
      <p:bldP spid="8" grpId="1"/>
      <p:bldP spid="12" grpId="0"/>
      <p:bldP spid="12" grpId="1"/>
      <p:bldP spid="16" grpId="0" animBg="1"/>
      <p:bldP spid="17"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CCB557-00FF-4339-86A7-E161456AE742}"/>
              </a:ext>
            </a:extLst>
          </p:cNvPr>
          <p:cNvSpPr txBox="1"/>
          <p:nvPr/>
        </p:nvSpPr>
        <p:spPr>
          <a:xfrm>
            <a:off x="2938875" y="1712838"/>
            <a:ext cx="5999192" cy="3139321"/>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“And Jethro, Moses’ father-in-law, came with his sons and his wife to Moses in the wilderness, where he was encamped at the mountain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of God. Now he had said to Moses,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‘I, your father-in-law Jethro, am coming to you with your wife and her two sons with her.’”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Exodus 18:5, 6</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6" name="TextBox 5">
            <a:extLst>
              <a:ext uri="{FF2B5EF4-FFF2-40B4-BE49-F238E27FC236}">
                <a16:creationId xmlns:a16="http://schemas.microsoft.com/office/drawing/2014/main" id="{E82FF97D-5BD5-4F78-B6CA-BF1548F1C12A}"/>
              </a:ext>
            </a:extLst>
          </p:cNvPr>
          <p:cNvSpPr txBox="1"/>
          <p:nvPr/>
        </p:nvSpPr>
        <p:spPr>
          <a:xfrm>
            <a:off x="25958" y="209862"/>
            <a:ext cx="9092082" cy="1502976"/>
          </a:xfrm>
          <a:prstGeom prst="rect">
            <a:avLst/>
          </a:prstGeom>
          <a:noFill/>
        </p:spPr>
        <p:txBody>
          <a:bodyPr wrap="squar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Great leaders</a:t>
            </a:r>
            <a:b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54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DON’T NEGLECT THEIR FAMILY.</a:t>
            </a:r>
          </a:p>
        </p:txBody>
      </p:sp>
      <p:sp>
        <p:nvSpPr>
          <p:cNvPr id="10" name="TextBox 9">
            <a:extLst>
              <a:ext uri="{FF2B5EF4-FFF2-40B4-BE49-F238E27FC236}">
                <a16:creationId xmlns:a16="http://schemas.microsoft.com/office/drawing/2014/main" id="{0FCAA6FE-54EC-43CF-AFD2-831BA7D390BF}"/>
              </a:ext>
            </a:extLst>
          </p:cNvPr>
          <p:cNvSpPr txBox="1"/>
          <p:nvPr/>
        </p:nvSpPr>
        <p:spPr>
          <a:xfrm>
            <a:off x="54967" y="4284100"/>
            <a:ext cx="2176572" cy="743152"/>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rPr>
              <a:t>EVERY MAN’S</a:t>
            </a:r>
          </a:p>
          <a:p>
            <a:pPr marL="0" marR="0" lvl="0" indent="0" algn="ctr" defTabSz="457200" rtl="0" eaLnBrk="1" fontAlgn="auto" latinLnBrk="0" hangingPunct="1">
              <a:lnSpc>
                <a:spcPts val="2500"/>
              </a:lnSpc>
              <a:spcBef>
                <a:spcPts val="0"/>
              </a:spcBef>
              <a:spcAft>
                <a:spcPts val="0"/>
              </a:spcAft>
              <a:buClrTx/>
              <a:buSzTx/>
              <a:buFontTx/>
              <a:buNone/>
              <a:tabLst/>
              <a:defRPr/>
            </a:pPr>
            <a:r>
              <a:rPr lang="en-US" sz="2800" b="1" spc="300" dirty="0">
                <a:solidFill>
                  <a:prstClr val="white"/>
                </a:solidFill>
                <a:effectLst>
                  <a:outerShdw blurRad="25400" dist="25400" dir="8100000" algn="tr" rotWithShape="0">
                    <a:srgbClr val="1B1554"/>
                  </a:outerShdw>
                </a:effectLst>
                <a:latin typeface="Bebas Neue Regular" panose="00000500000000000000" pitchFamily="50" charset="0"/>
                <a:cs typeface="Poppins" panose="00000500000000000000" pitchFamily="50" charset="0"/>
              </a:rPr>
              <a:t>CHALLENGE</a:t>
            </a:r>
            <a:endPar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FAA7026A-17F1-4681-8D21-74AB97BB69A1}"/>
              </a:ext>
            </a:extLst>
          </p:cNvPr>
          <p:cNvSpPr txBox="1"/>
          <p:nvPr/>
        </p:nvSpPr>
        <p:spPr>
          <a:xfrm>
            <a:off x="428" y="4830384"/>
            <a:ext cx="2233733" cy="292388"/>
          </a:xfrm>
          <a:prstGeom prst="rect">
            <a:avLst/>
          </a:prstGeom>
          <a:noFill/>
          <a:ln w="19050">
            <a:noFill/>
          </a:ln>
          <a:effectLst/>
        </p:spPr>
        <p:txBody>
          <a:bodyPr wrap="square" tIns="137160" rtlCol="0">
            <a:spAutoFit/>
          </a:bodyPr>
          <a:lstStyle/>
          <a:p>
            <a:pPr marL="115888" marR="0" lvl="0" indent="-115888" algn="ctr" defTabSz="457200" rtl="0" eaLnBrk="1" fontAlgn="auto" latinLnBrk="0" hangingPunct="1">
              <a:lnSpc>
                <a:spcPct val="100000"/>
              </a:lnSpc>
              <a:spcBef>
                <a:spcPts val="0"/>
              </a:spcBef>
              <a:spcAft>
                <a:spcPts val="0"/>
              </a:spcAft>
              <a:buClrTx/>
              <a:buSzTx/>
              <a:buFontTx/>
              <a:buNone/>
              <a:tabLst/>
              <a:defRPr/>
            </a:pP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EVEN THE LONE R</a:t>
            </a:r>
            <a:r>
              <a:rPr kumimoji="0" lang="en-US" sz="700" i="0" u="none" strike="noStrike" kern="1200" cap="none" spc="50" normalizeH="0" noProof="0" dirty="0">
                <a:ln>
                  <a:solidFill>
                    <a:schemeClr val="tx1"/>
                  </a:solidFill>
                </a:ln>
                <a:solidFill>
                  <a:srgbClr val="FFFFF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ANGE</a:t>
            </a: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R NEEDED TONTO</a:t>
            </a:r>
            <a:endParaRPr kumimoji="0" lang="en-US" sz="700" i="0" u="none" strike="noStrike" kern="1200" cap="none" spc="50" normalizeH="0" noProof="0" dirty="0">
              <a:ln>
                <a:solidFill>
                  <a:schemeClr val="tx1"/>
                </a:solidFill>
              </a:ln>
              <a:solidFill>
                <a:srgbClr val="FFD69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endParaRPr>
          </a:p>
        </p:txBody>
      </p:sp>
      <p:sp>
        <p:nvSpPr>
          <p:cNvPr id="12" name="TextBox 11">
            <a:extLst>
              <a:ext uri="{FF2B5EF4-FFF2-40B4-BE49-F238E27FC236}">
                <a16:creationId xmlns:a16="http://schemas.microsoft.com/office/drawing/2014/main" id="{02006C5B-D4A5-473E-86C5-544A4992719F}"/>
              </a:ext>
            </a:extLst>
          </p:cNvPr>
          <p:cNvSpPr txBox="1"/>
          <p:nvPr/>
        </p:nvSpPr>
        <p:spPr>
          <a:xfrm>
            <a:off x="2678525" y="2079932"/>
            <a:ext cx="6132520" cy="2031325"/>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“But if anyone does not provide for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his own, and especially for those of his household, he has denied the faith and is worse than an unbeliever.’”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1 Timothy 5:8</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19" name="TextBox 18">
            <a:extLst>
              <a:ext uri="{FF2B5EF4-FFF2-40B4-BE49-F238E27FC236}">
                <a16:creationId xmlns:a16="http://schemas.microsoft.com/office/drawing/2014/main" id="{D33481E5-971F-46D3-90D0-C16A47E44506}"/>
              </a:ext>
            </a:extLst>
          </p:cNvPr>
          <p:cNvSpPr txBox="1"/>
          <p:nvPr/>
        </p:nvSpPr>
        <p:spPr>
          <a:xfrm>
            <a:off x="2872211" y="1907090"/>
            <a:ext cx="6132520" cy="2400657"/>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“One who rules his own house well, having his children in submission with all reverence (for if a man does not know how to rule his own house, how will he take care of the church </a:t>
            </a:r>
            <a:b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b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of God?)”</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1 Timothy 3:4, 5</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15" name="TextBox 14">
            <a:extLst>
              <a:ext uri="{FF2B5EF4-FFF2-40B4-BE49-F238E27FC236}">
                <a16:creationId xmlns:a16="http://schemas.microsoft.com/office/drawing/2014/main" id="{4C1B13FE-5E2F-44BB-AB19-5DEDC634E117}"/>
              </a:ext>
            </a:extLst>
          </p:cNvPr>
          <p:cNvSpPr txBox="1"/>
          <p:nvPr/>
        </p:nvSpPr>
        <p:spPr>
          <a:xfrm>
            <a:off x="2853150" y="2159928"/>
            <a:ext cx="5783270" cy="1292662"/>
          </a:xfrm>
          <a:prstGeom prst="rect">
            <a:avLst/>
          </a:prstGeom>
          <a:solidFill>
            <a:srgbClr val="FFD69F"/>
          </a:solidFill>
          <a:ln w="19050">
            <a:solidFill>
              <a:srgbClr val="96C6D5"/>
            </a:solidFill>
          </a:ln>
          <a:effectLst>
            <a:outerShdw blurRad="38100" dist="38100" dir="8100000" algn="tr" rotWithShape="0">
              <a:srgbClr val="1B1554">
                <a:alpha val="70000"/>
              </a:srgbClr>
            </a:outerShdw>
          </a:effectLst>
        </p:spPr>
        <p:txBody>
          <a:bodyPr wrap="square" tIns="137160" rtlCol="0">
            <a:spAutoFit/>
          </a:bodyPr>
          <a:lstStyle/>
          <a:p>
            <a:pPr lvl="0" algn="ctr" defTabSz="457200">
              <a:defRPr/>
            </a:pPr>
            <a:r>
              <a:rPr lang="en-US" sz="2400" dirty="0">
                <a:solidFill>
                  <a:srgbClr val="094EC9"/>
                </a:solidFill>
                <a:latin typeface="Poppins Medium" panose="00000600000000000000" pitchFamily="50" charset="0"/>
                <a:cs typeface="Poppins Medium" panose="00000600000000000000" pitchFamily="50" charset="0"/>
              </a:rPr>
              <a:t>Don’t ever confuse your </a:t>
            </a:r>
            <a:br>
              <a:rPr lang="en-US" sz="2400" dirty="0">
                <a:solidFill>
                  <a:srgbClr val="094EC9"/>
                </a:solidFill>
                <a:latin typeface="Poppins Medium" panose="00000600000000000000" pitchFamily="50" charset="0"/>
                <a:cs typeface="Poppins Medium" panose="00000600000000000000" pitchFamily="50" charset="0"/>
              </a:rPr>
            </a:br>
            <a:r>
              <a:rPr lang="en-US" sz="2400" u="sng" dirty="0">
                <a:solidFill>
                  <a:srgbClr val="094EC9"/>
                </a:solidFill>
                <a:latin typeface="Poppins Medium" panose="00000600000000000000" pitchFamily="50" charset="0"/>
                <a:cs typeface="Poppins Medium" panose="00000600000000000000" pitchFamily="50" charset="0"/>
              </a:rPr>
              <a:t>potential</a:t>
            </a:r>
            <a:r>
              <a:rPr lang="en-US" sz="2400" dirty="0">
                <a:solidFill>
                  <a:srgbClr val="094EC9"/>
                </a:solidFill>
                <a:latin typeface="Poppins Medium" panose="00000600000000000000" pitchFamily="50" charset="0"/>
                <a:cs typeface="Poppins Medium" panose="00000600000000000000" pitchFamily="50" charset="0"/>
              </a:rPr>
              <a:t> (what you could do) with your </a:t>
            </a:r>
            <a:r>
              <a:rPr lang="en-US" sz="2400" u="sng" dirty="0">
                <a:solidFill>
                  <a:srgbClr val="094EC9"/>
                </a:solidFill>
                <a:latin typeface="Poppins Medium" panose="00000600000000000000" pitchFamily="50" charset="0"/>
                <a:cs typeface="Poppins Medium" panose="00000600000000000000" pitchFamily="50" charset="0"/>
              </a:rPr>
              <a:t>calling</a:t>
            </a:r>
            <a:r>
              <a:rPr lang="en-US" sz="2400" dirty="0">
                <a:solidFill>
                  <a:srgbClr val="094EC9"/>
                </a:solidFill>
                <a:latin typeface="Poppins Medium" panose="00000600000000000000" pitchFamily="50" charset="0"/>
                <a:cs typeface="Poppins Medium" panose="00000600000000000000" pitchFamily="50" charset="0"/>
              </a:rPr>
              <a:t> (what you should do).</a:t>
            </a:r>
            <a:endParaRPr kumimoji="0" lang="en-US" sz="2400" b="0" i="0" u="none" strike="noStrike" kern="1200" cap="none" spc="0" normalizeH="0" noProof="0" dirty="0">
              <a:ln>
                <a:noFill/>
              </a:ln>
              <a:solidFill>
                <a:srgbClr val="094EC9"/>
              </a:solidFill>
              <a:effectLst/>
              <a:uLnTx/>
              <a:uFillTx/>
              <a:latin typeface="Poppins Medium" panose="00000600000000000000" pitchFamily="50" charset="0"/>
              <a:ea typeface="+mn-ea"/>
              <a:cs typeface="Poppins Medium" panose="00000600000000000000" pitchFamily="50" charset="0"/>
            </a:endParaRPr>
          </a:p>
        </p:txBody>
      </p:sp>
    </p:spTree>
    <p:extLst>
      <p:ext uri="{BB962C8B-B14F-4D97-AF65-F5344CB8AC3E}">
        <p14:creationId xmlns:p14="http://schemas.microsoft.com/office/powerpoint/2010/main" val="1598657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grpId="1" nodeType="clickEffect">
                                  <p:stCondLst>
                                    <p:cond delay="0"/>
                                  </p:stCondLst>
                                  <p:childTnLst>
                                    <p:animEffect transition="out" filter="randombar(horizontal)">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2" grpId="0"/>
      <p:bldP spid="12" grpId="1"/>
      <p:bldP spid="19" grpId="0"/>
      <p:bldP spid="19" grpId="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2FF97D-5BD5-4F78-B6CA-BF1548F1C12A}"/>
              </a:ext>
            </a:extLst>
          </p:cNvPr>
          <p:cNvSpPr txBox="1"/>
          <p:nvPr/>
        </p:nvSpPr>
        <p:spPr>
          <a:xfrm>
            <a:off x="25958" y="209862"/>
            <a:ext cx="9092082" cy="1502976"/>
          </a:xfrm>
          <a:prstGeom prst="rect">
            <a:avLst/>
          </a:prstGeom>
          <a:noFill/>
        </p:spPr>
        <p:txBody>
          <a:bodyPr wrap="squar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0" lang="en-US" sz="5400" b="1" i="0" u="none" strike="noStrike" kern="1200" cap="none" spc="200" normalizeH="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Great leaders KNOW THAT BURNOUT ISN’T A BADGE OF HONOR.</a:t>
            </a:r>
          </a:p>
        </p:txBody>
      </p:sp>
      <p:sp>
        <p:nvSpPr>
          <p:cNvPr id="10" name="TextBox 9">
            <a:extLst>
              <a:ext uri="{FF2B5EF4-FFF2-40B4-BE49-F238E27FC236}">
                <a16:creationId xmlns:a16="http://schemas.microsoft.com/office/drawing/2014/main" id="{0FCAA6FE-54EC-43CF-AFD2-831BA7D390BF}"/>
              </a:ext>
            </a:extLst>
          </p:cNvPr>
          <p:cNvSpPr txBox="1"/>
          <p:nvPr/>
        </p:nvSpPr>
        <p:spPr>
          <a:xfrm>
            <a:off x="54967" y="4284100"/>
            <a:ext cx="2176572" cy="743152"/>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rPr>
              <a:t>EVERY MAN’S</a:t>
            </a:r>
          </a:p>
          <a:p>
            <a:pPr marL="0" marR="0" lvl="0" indent="0" algn="ctr" defTabSz="457200" rtl="0" eaLnBrk="1" fontAlgn="auto" latinLnBrk="0" hangingPunct="1">
              <a:lnSpc>
                <a:spcPts val="2500"/>
              </a:lnSpc>
              <a:spcBef>
                <a:spcPts val="0"/>
              </a:spcBef>
              <a:spcAft>
                <a:spcPts val="0"/>
              </a:spcAft>
              <a:buClrTx/>
              <a:buSzTx/>
              <a:buFontTx/>
              <a:buNone/>
              <a:tabLst/>
              <a:defRPr/>
            </a:pPr>
            <a:r>
              <a:rPr lang="en-US" sz="2800" b="1" spc="300" dirty="0">
                <a:solidFill>
                  <a:prstClr val="white"/>
                </a:solidFill>
                <a:effectLst>
                  <a:outerShdw blurRad="25400" dist="25400" dir="8100000" algn="tr" rotWithShape="0">
                    <a:srgbClr val="1B1554"/>
                  </a:outerShdw>
                </a:effectLst>
                <a:latin typeface="Bebas Neue Regular" panose="00000500000000000000" pitchFamily="50" charset="0"/>
                <a:cs typeface="Poppins" panose="00000500000000000000" pitchFamily="50" charset="0"/>
              </a:rPr>
              <a:t>CHALLENGE</a:t>
            </a:r>
            <a:endPar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FAA7026A-17F1-4681-8D21-74AB97BB69A1}"/>
              </a:ext>
            </a:extLst>
          </p:cNvPr>
          <p:cNvSpPr txBox="1"/>
          <p:nvPr/>
        </p:nvSpPr>
        <p:spPr>
          <a:xfrm>
            <a:off x="428" y="4830384"/>
            <a:ext cx="2233733" cy="292388"/>
          </a:xfrm>
          <a:prstGeom prst="rect">
            <a:avLst/>
          </a:prstGeom>
          <a:noFill/>
          <a:ln w="19050">
            <a:noFill/>
          </a:ln>
          <a:effectLst/>
        </p:spPr>
        <p:txBody>
          <a:bodyPr wrap="square" tIns="137160" rtlCol="0">
            <a:spAutoFit/>
          </a:bodyPr>
          <a:lstStyle/>
          <a:p>
            <a:pPr marL="115888" marR="0" lvl="0" indent="-115888" algn="ctr" defTabSz="457200" rtl="0" eaLnBrk="1" fontAlgn="auto" latinLnBrk="0" hangingPunct="1">
              <a:lnSpc>
                <a:spcPct val="100000"/>
              </a:lnSpc>
              <a:spcBef>
                <a:spcPts val="0"/>
              </a:spcBef>
              <a:spcAft>
                <a:spcPts val="0"/>
              </a:spcAft>
              <a:buClrTx/>
              <a:buSzTx/>
              <a:buFontTx/>
              <a:buNone/>
              <a:tabLst/>
              <a:defRPr/>
            </a:pP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EVEN THE LONE R</a:t>
            </a:r>
            <a:r>
              <a:rPr kumimoji="0" lang="en-US" sz="700" i="0" u="none" strike="noStrike" kern="1200" cap="none" spc="50" normalizeH="0" noProof="0" dirty="0">
                <a:ln>
                  <a:solidFill>
                    <a:schemeClr val="tx1"/>
                  </a:solidFill>
                </a:ln>
                <a:solidFill>
                  <a:srgbClr val="FFFFF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ANGE</a:t>
            </a: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R NEEDED TONTO</a:t>
            </a:r>
            <a:endParaRPr kumimoji="0" lang="en-US" sz="700" i="0" u="none" strike="noStrike" kern="1200" cap="none" spc="50" normalizeH="0" noProof="0" dirty="0">
              <a:ln>
                <a:solidFill>
                  <a:schemeClr val="tx1"/>
                </a:solidFill>
              </a:ln>
              <a:solidFill>
                <a:srgbClr val="FFD69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endParaRPr>
          </a:p>
        </p:txBody>
      </p:sp>
      <p:sp>
        <p:nvSpPr>
          <p:cNvPr id="13" name="TextBox 12">
            <a:extLst>
              <a:ext uri="{FF2B5EF4-FFF2-40B4-BE49-F238E27FC236}">
                <a16:creationId xmlns:a16="http://schemas.microsoft.com/office/drawing/2014/main" id="{CFCCB557-00FF-4339-86A7-E161456AE742}"/>
              </a:ext>
            </a:extLst>
          </p:cNvPr>
          <p:cNvSpPr txBox="1"/>
          <p:nvPr/>
        </p:nvSpPr>
        <p:spPr>
          <a:xfrm>
            <a:off x="2560541" y="2233133"/>
            <a:ext cx="6198291" cy="1292662"/>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“So Moses’ father-in-law said to him, ‘The thing that you do is not good.’” </a:t>
            </a:r>
            <a:r>
              <a:rPr kumimoji="0" lang="en-US" sz="2400" b="0" i="0" u="none" strike="noStrike" kern="1200" cap="none" spc="0" normalizeH="0" baseline="0" noProof="0" dirty="0">
                <a:ln>
                  <a:noFill/>
                </a:ln>
                <a:solidFill>
                  <a:prstClr val="white"/>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rPr>
              <a:t>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Exodus 18:17</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
        <p:nvSpPr>
          <p:cNvPr id="9" name="TextBox 8">
            <a:extLst>
              <a:ext uri="{FF2B5EF4-FFF2-40B4-BE49-F238E27FC236}">
                <a16:creationId xmlns:a16="http://schemas.microsoft.com/office/drawing/2014/main" id="{0C62E8DA-5D6A-4CBD-B43F-C4E8C0DCF4D7}"/>
              </a:ext>
            </a:extLst>
          </p:cNvPr>
          <p:cNvSpPr txBox="1"/>
          <p:nvPr/>
        </p:nvSpPr>
        <p:spPr>
          <a:xfrm>
            <a:off x="3691323" y="2092526"/>
            <a:ext cx="3843850" cy="553998"/>
          </a:xfrm>
          <a:prstGeom prst="rect">
            <a:avLst/>
          </a:prstGeom>
          <a:solidFill>
            <a:srgbClr val="FFD69F"/>
          </a:solidFill>
          <a:ln w="19050">
            <a:solidFill>
              <a:srgbClr val="96C6D5"/>
            </a:solidFill>
          </a:ln>
          <a:effectLst>
            <a:outerShdw blurRad="38100" dist="38100" dir="8100000" algn="tr" rotWithShape="0">
              <a:srgbClr val="1B1554">
                <a:alpha val="70000"/>
              </a:srgbClr>
            </a:outerShdw>
          </a:effectLst>
        </p:spPr>
        <p:txBody>
          <a:bodyPr wrap="square" t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24848"/>
                </a:solidFill>
                <a:effectLst/>
                <a:uLnTx/>
                <a:uFillTx/>
                <a:latin typeface="Poppins Medium" panose="00000600000000000000" pitchFamily="50" charset="0"/>
                <a:ea typeface="+mn-ea"/>
                <a:cs typeface="Poppins Medium" panose="00000600000000000000" pitchFamily="50" charset="0"/>
              </a:rPr>
              <a:t>The Sabbath</a:t>
            </a:r>
            <a:r>
              <a:rPr kumimoji="0" lang="en-US" sz="2400" b="0" i="0" u="none" strike="noStrike" kern="1200" cap="none" spc="0" normalizeH="0" noProof="0" dirty="0">
                <a:ln>
                  <a:noFill/>
                </a:ln>
                <a:solidFill>
                  <a:srgbClr val="B24848"/>
                </a:solidFill>
                <a:effectLst/>
                <a:uLnTx/>
                <a:uFillTx/>
                <a:latin typeface="Poppins Medium" panose="00000600000000000000" pitchFamily="50" charset="0"/>
                <a:ea typeface="+mn-ea"/>
                <a:cs typeface="Poppins Medium" panose="00000600000000000000" pitchFamily="50" charset="0"/>
              </a:rPr>
              <a:t> Principle</a:t>
            </a:r>
            <a:endParaRPr kumimoji="0" lang="en-US" sz="2400" b="0" i="0" u="none" strike="noStrike" kern="1200" cap="none" spc="0" normalizeH="0" baseline="0" noProof="0" dirty="0">
              <a:ln>
                <a:noFill/>
              </a:ln>
              <a:solidFill>
                <a:srgbClr val="B24848"/>
              </a:solidFill>
              <a:effectLst/>
              <a:uLnTx/>
              <a:uFillTx/>
              <a:latin typeface="Poppins Medium" panose="00000600000000000000" pitchFamily="50" charset="0"/>
              <a:ea typeface="+mn-ea"/>
              <a:cs typeface="Poppins Medium" panose="00000600000000000000" pitchFamily="50" charset="0"/>
            </a:endParaRPr>
          </a:p>
        </p:txBody>
      </p:sp>
      <p:sp>
        <p:nvSpPr>
          <p:cNvPr id="14" name="TextBox 13">
            <a:extLst>
              <a:ext uri="{FF2B5EF4-FFF2-40B4-BE49-F238E27FC236}">
                <a16:creationId xmlns:a16="http://schemas.microsoft.com/office/drawing/2014/main" id="{1B2C4B7E-7144-4E25-BED6-B0297C161159}"/>
              </a:ext>
            </a:extLst>
          </p:cNvPr>
          <p:cNvSpPr txBox="1"/>
          <p:nvPr/>
        </p:nvSpPr>
        <p:spPr>
          <a:xfrm>
            <a:off x="2815745" y="3067047"/>
            <a:ext cx="1630168" cy="553998"/>
          </a:xfrm>
          <a:prstGeom prst="rect">
            <a:avLst/>
          </a:prstGeom>
          <a:solidFill>
            <a:srgbClr val="96C6D5"/>
          </a:solidFill>
          <a:ln w="19050">
            <a:noFill/>
          </a:ln>
          <a:effectLst>
            <a:outerShdw blurRad="38100" dist="38100" dir="8100000" algn="tr" rotWithShape="0">
              <a:srgbClr val="1B1554">
                <a:alpha val="70000"/>
              </a:srgbClr>
            </a:outerShdw>
          </a:effectLst>
        </p:spPr>
        <p:txBody>
          <a:bodyPr wrap="square" t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1554"/>
                </a:solidFill>
                <a:effectLst/>
                <a:uLnTx/>
                <a:uFillTx/>
                <a:latin typeface="Poppins Medium" panose="00000600000000000000" pitchFamily="50" charset="0"/>
                <a:ea typeface="+mn-ea"/>
                <a:cs typeface="Poppins Medium" panose="00000600000000000000" pitchFamily="50" charset="0"/>
              </a:rPr>
              <a:t>Work</a:t>
            </a:r>
          </a:p>
        </p:txBody>
      </p:sp>
      <p:sp>
        <p:nvSpPr>
          <p:cNvPr id="16" name="TextBox 15">
            <a:extLst>
              <a:ext uri="{FF2B5EF4-FFF2-40B4-BE49-F238E27FC236}">
                <a16:creationId xmlns:a16="http://schemas.microsoft.com/office/drawing/2014/main" id="{2E153A18-0114-4F8B-A6E8-FD47E81DF9C5}"/>
              </a:ext>
            </a:extLst>
          </p:cNvPr>
          <p:cNvSpPr txBox="1"/>
          <p:nvPr/>
        </p:nvSpPr>
        <p:spPr>
          <a:xfrm>
            <a:off x="4796774" y="3067047"/>
            <a:ext cx="1630168" cy="553998"/>
          </a:xfrm>
          <a:prstGeom prst="rect">
            <a:avLst/>
          </a:prstGeom>
          <a:solidFill>
            <a:srgbClr val="96C6D5"/>
          </a:solidFill>
          <a:ln w="19050">
            <a:noFill/>
          </a:ln>
          <a:effectLst>
            <a:outerShdw blurRad="38100" dist="38100" dir="8100000" algn="tr" rotWithShape="0">
              <a:srgbClr val="1B1554">
                <a:alpha val="70000"/>
              </a:srgbClr>
            </a:outerShdw>
          </a:effectLst>
        </p:spPr>
        <p:txBody>
          <a:bodyPr wrap="square" t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1554"/>
                </a:solidFill>
                <a:effectLst/>
                <a:uLnTx/>
                <a:uFillTx/>
                <a:latin typeface="Poppins Medium" panose="00000600000000000000" pitchFamily="50" charset="0"/>
                <a:ea typeface="+mn-ea"/>
                <a:cs typeface="Poppins Medium" panose="00000600000000000000" pitchFamily="50" charset="0"/>
              </a:rPr>
              <a:t>Rest</a:t>
            </a:r>
          </a:p>
        </p:txBody>
      </p:sp>
      <p:sp>
        <p:nvSpPr>
          <p:cNvPr id="17" name="TextBox 16">
            <a:extLst>
              <a:ext uri="{FF2B5EF4-FFF2-40B4-BE49-F238E27FC236}">
                <a16:creationId xmlns:a16="http://schemas.microsoft.com/office/drawing/2014/main" id="{04DB50DB-3F34-4E78-A7E7-C0825D8CB2BA}"/>
              </a:ext>
            </a:extLst>
          </p:cNvPr>
          <p:cNvSpPr txBox="1"/>
          <p:nvPr/>
        </p:nvSpPr>
        <p:spPr>
          <a:xfrm>
            <a:off x="6777803" y="3067047"/>
            <a:ext cx="1630168" cy="553998"/>
          </a:xfrm>
          <a:prstGeom prst="rect">
            <a:avLst/>
          </a:prstGeom>
          <a:solidFill>
            <a:srgbClr val="96C6D5"/>
          </a:solidFill>
          <a:ln w="19050">
            <a:noFill/>
          </a:ln>
          <a:effectLst>
            <a:outerShdw blurRad="38100" dist="38100" dir="8100000" algn="tr" rotWithShape="0">
              <a:srgbClr val="1B1554">
                <a:alpha val="70000"/>
              </a:srgbClr>
            </a:outerShdw>
          </a:effectLst>
        </p:spPr>
        <p:txBody>
          <a:bodyPr wrap="square" t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1B1554"/>
                </a:solidFill>
                <a:latin typeface="Poppins Medium" panose="00000600000000000000" pitchFamily="50" charset="0"/>
                <a:cs typeface="Poppins Medium" panose="00000600000000000000" pitchFamily="50" charset="0"/>
              </a:rPr>
              <a:t>Worship</a:t>
            </a:r>
            <a:endParaRPr kumimoji="0" lang="en-US" sz="2400" b="0" i="0" u="none" strike="noStrike" kern="1200" cap="none" spc="0" normalizeH="0" baseline="0" noProof="0" dirty="0">
              <a:ln>
                <a:noFill/>
              </a:ln>
              <a:solidFill>
                <a:srgbClr val="1B1554"/>
              </a:solidFill>
              <a:effectLst/>
              <a:uLnTx/>
              <a:uFillTx/>
              <a:latin typeface="Poppins Medium" panose="00000600000000000000" pitchFamily="50" charset="0"/>
              <a:ea typeface="+mn-ea"/>
              <a:cs typeface="Poppins Medium" panose="00000600000000000000" pitchFamily="50" charset="0"/>
            </a:endParaRPr>
          </a:p>
        </p:txBody>
      </p:sp>
      <p:sp>
        <p:nvSpPr>
          <p:cNvPr id="15" name="TextBox 14">
            <a:extLst>
              <a:ext uri="{FF2B5EF4-FFF2-40B4-BE49-F238E27FC236}">
                <a16:creationId xmlns:a16="http://schemas.microsoft.com/office/drawing/2014/main" id="{4C1B13FE-5E2F-44BB-AB19-5DEDC634E117}"/>
              </a:ext>
            </a:extLst>
          </p:cNvPr>
          <p:cNvSpPr txBox="1"/>
          <p:nvPr/>
        </p:nvSpPr>
        <p:spPr>
          <a:xfrm>
            <a:off x="2720223" y="2348281"/>
            <a:ext cx="5783270" cy="923330"/>
          </a:xfrm>
          <a:prstGeom prst="rect">
            <a:avLst/>
          </a:prstGeom>
          <a:solidFill>
            <a:srgbClr val="FFD69F"/>
          </a:solidFill>
          <a:ln w="19050">
            <a:solidFill>
              <a:srgbClr val="96C6D5"/>
            </a:solidFill>
          </a:ln>
          <a:effectLst>
            <a:outerShdw blurRad="38100" dist="38100" dir="8100000" algn="tr" rotWithShape="0">
              <a:srgbClr val="1B1554">
                <a:alpha val="70000"/>
              </a:srgbClr>
            </a:outerShdw>
          </a:effectLst>
        </p:spPr>
        <p:txBody>
          <a:bodyPr wrap="square" tIns="137160" rtlCol="0">
            <a:spAutoFit/>
          </a:bodyPr>
          <a:lstStyle/>
          <a:p>
            <a:pPr lvl="0" algn="ctr" defTabSz="457200">
              <a:defRPr/>
            </a:pPr>
            <a:r>
              <a:rPr lang="en-US" sz="2400" noProof="0" dirty="0">
                <a:solidFill>
                  <a:srgbClr val="094EC9"/>
                </a:solidFill>
                <a:latin typeface="Poppins Medium" panose="00000600000000000000" pitchFamily="50" charset="0"/>
                <a:cs typeface="Poppins Medium" panose="00000600000000000000" pitchFamily="50" charset="0"/>
              </a:rPr>
              <a:t>“If you think you’re indispensable, you’re actually delusional.”</a:t>
            </a:r>
            <a:endParaRPr kumimoji="0" lang="en-US" sz="2400" b="0" i="0" u="none" strike="noStrike" kern="1200" cap="none" spc="0" normalizeH="0" noProof="0" dirty="0">
              <a:ln>
                <a:noFill/>
              </a:ln>
              <a:solidFill>
                <a:srgbClr val="094EC9"/>
              </a:solidFill>
              <a:effectLst/>
              <a:uLnTx/>
              <a:uFillTx/>
              <a:latin typeface="Poppins Medium" panose="00000600000000000000" pitchFamily="50" charset="0"/>
              <a:ea typeface="+mn-ea"/>
              <a:cs typeface="Poppins Medium" panose="00000600000000000000" pitchFamily="50" charset="0"/>
            </a:endParaRPr>
          </a:p>
        </p:txBody>
      </p:sp>
    </p:spTree>
    <p:extLst>
      <p:ext uri="{BB962C8B-B14F-4D97-AF65-F5344CB8AC3E}">
        <p14:creationId xmlns:p14="http://schemas.microsoft.com/office/powerpoint/2010/main" val="3578173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9" grpId="0" animBg="1"/>
      <p:bldP spid="9" grpId="1" animBg="1"/>
      <p:bldP spid="14" grpId="0" animBg="1"/>
      <p:bldP spid="14" grpId="1" animBg="1"/>
      <p:bldP spid="16" grpId="0" animBg="1"/>
      <p:bldP spid="16" grpId="1" animBg="1"/>
      <p:bldP spid="17" grpId="0" animBg="1"/>
      <p:bldP spid="17" grpId="1"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2FF97D-5BD5-4F78-B6CA-BF1548F1C12A}"/>
              </a:ext>
            </a:extLst>
          </p:cNvPr>
          <p:cNvSpPr txBox="1"/>
          <p:nvPr/>
        </p:nvSpPr>
        <p:spPr>
          <a:xfrm>
            <a:off x="25958" y="209862"/>
            <a:ext cx="9092082" cy="1426031"/>
          </a:xfrm>
          <a:prstGeom prst="rect">
            <a:avLst/>
          </a:prstGeom>
          <a:noFill/>
        </p:spPr>
        <p:txBody>
          <a:bodyPr wrap="square" rtlCol="0">
            <a:spAutoFit/>
          </a:bodyPr>
          <a:lstStyle/>
          <a:p>
            <a:pPr marL="0" marR="0" lvl="0" indent="0" algn="ctr" defTabSz="457200" rtl="0" eaLnBrk="1" fontAlgn="auto" latinLnBrk="0" hangingPunct="1">
              <a:lnSpc>
                <a:spcPts val="5200"/>
              </a:lnSpc>
              <a:spcBef>
                <a:spcPts val="0"/>
              </a:spcBef>
              <a:spcAft>
                <a:spcPts val="0"/>
              </a:spcAft>
              <a:buClrTx/>
              <a:buSzTx/>
              <a:buFontTx/>
              <a:buNone/>
              <a:tabLst/>
              <a:defRPr/>
            </a:pPr>
            <a:r>
              <a:rPr kumimoji="0" lang="en-US" sz="4800" b="1" i="0" u="none" strike="noStrike" kern="1200" cap="none" spc="100" normalizeH="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Great leaders KNOW THAT CHARACTER </a:t>
            </a:r>
            <a:br>
              <a:rPr kumimoji="0" lang="en-US" sz="4800" b="1" i="0" u="none" strike="noStrike" kern="1200" cap="none" spc="100" normalizeH="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4800" b="1" i="0" u="none" strike="noStrike" kern="1200" cap="none" spc="100" normalizeH="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IS MORE IMPORTANT THAN GIFTEDNESS.</a:t>
            </a:r>
          </a:p>
        </p:txBody>
      </p:sp>
      <p:sp>
        <p:nvSpPr>
          <p:cNvPr id="10" name="TextBox 9">
            <a:extLst>
              <a:ext uri="{FF2B5EF4-FFF2-40B4-BE49-F238E27FC236}">
                <a16:creationId xmlns:a16="http://schemas.microsoft.com/office/drawing/2014/main" id="{0FCAA6FE-54EC-43CF-AFD2-831BA7D390BF}"/>
              </a:ext>
            </a:extLst>
          </p:cNvPr>
          <p:cNvSpPr txBox="1"/>
          <p:nvPr/>
        </p:nvSpPr>
        <p:spPr>
          <a:xfrm>
            <a:off x="54967" y="4284100"/>
            <a:ext cx="2176572" cy="743152"/>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rPr>
              <a:t>EVERY MAN’S</a:t>
            </a:r>
          </a:p>
          <a:p>
            <a:pPr marL="0" marR="0" lvl="0" indent="0" algn="ctr" defTabSz="457200" rtl="0" eaLnBrk="1" fontAlgn="auto" latinLnBrk="0" hangingPunct="1">
              <a:lnSpc>
                <a:spcPts val="2500"/>
              </a:lnSpc>
              <a:spcBef>
                <a:spcPts val="0"/>
              </a:spcBef>
              <a:spcAft>
                <a:spcPts val="0"/>
              </a:spcAft>
              <a:buClrTx/>
              <a:buSzTx/>
              <a:buFontTx/>
              <a:buNone/>
              <a:tabLst/>
              <a:defRPr/>
            </a:pPr>
            <a:r>
              <a:rPr lang="en-US" sz="2800" b="1" spc="300" dirty="0">
                <a:solidFill>
                  <a:prstClr val="white"/>
                </a:solidFill>
                <a:effectLst>
                  <a:outerShdw blurRad="25400" dist="25400" dir="8100000" algn="tr" rotWithShape="0">
                    <a:srgbClr val="1B1554"/>
                  </a:outerShdw>
                </a:effectLst>
                <a:latin typeface="Bebas Neue Regular" panose="00000500000000000000" pitchFamily="50" charset="0"/>
                <a:cs typeface="Poppins" panose="00000500000000000000" pitchFamily="50" charset="0"/>
              </a:rPr>
              <a:t>CHALLENGE</a:t>
            </a:r>
            <a:endParaRPr kumimoji="0" lang="en-US" sz="28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FAA7026A-17F1-4681-8D21-74AB97BB69A1}"/>
              </a:ext>
            </a:extLst>
          </p:cNvPr>
          <p:cNvSpPr txBox="1"/>
          <p:nvPr/>
        </p:nvSpPr>
        <p:spPr>
          <a:xfrm>
            <a:off x="428" y="4830384"/>
            <a:ext cx="2233733" cy="292388"/>
          </a:xfrm>
          <a:prstGeom prst="rect">
            <a:avLst/>
          </a:prstGeom>
          <a:noFill/>
          <a:ln w="19050">
            <a:noFill/>
          </a:ln>
          <a:effectLst/>
        </p:spPr>
        <p:txBody>
          <a:bodyPr wrap="square" tIns="137160" rtlCol="0">
            <a:spAutoFit/>
          </a:bodyPr>
          <a:lstStyle/>
          <a:p>
            <a:pPr marL="115888" marR="0" lvl="0" indent="-115888" algn="ctr" defTabSz="457200" rtl="0" eaLnBrk="1" fontAlgn="auto" latinLnBrk="0" hangingPunct="1">
              <a:lnSpc>
                <a:spcPct val="100000"/>
              </a:lnSpc>
              <a:spcBef>
                <a:spcPts val="0"/>
              </a:spcBef>
              <a:spcAft>
                <a:spcPts val="0"/>
              </a:spcAft>
              <a:buClrTx/>
              <a:buSzTx/>
              <a:buFontTx/>
              <a:buNone/>
              <a:tabLst/>
              <a:defRPr/>
            </a:pP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EVEN THE LONE R</a:t>
            </a:r>
            <a:r>
              <a:rPr kumimoji="0" lang="en-US" sz="700" i="0" u="none" strike="noStrike" kern="1200" cap="none" spc="50" normalizeH="0" noProof="0" dirty="0">
                <a:ln>
                  <a:solidFill>
                    <a:schemeClr val="tx1"/>
                  </a:solidFill>
                </a:ln>
                <a:solidFill>
                  <a:srgbClr val="FFFFF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ANGE</a:t>
            </a:r>
            <a:r>
              <a:rPr kumimoji="0" lang="en-US" sz="700" i="0" u="none" strike="noStrike" kern="1200" cap="none" spc="50" normalizeH="0" noProof="0" dirty="0">
                <a:ln>
                  <a:solidFill>
                    <a:schemeClr val="tx1"/>
                  </a:solidFill>
                </a:ln>
                <a:solidFill>
                  <a:prstClr val="white"/>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rPr>
              <a:t>R NEEDED TONTO</a:t>
            </a:r>
            <a:endParaRPr kumimoji="0" lang="en-US" sz="700" i="0" u="none" strike="noStrike" kern="1200" cap="none" spc="50" normalizeH="0" noProof="0" dirty="0">
              <a:ln>
                <a:solidFill>
                  <a:schemeClr val="tx1"/>
                </a:solidFill>
              </a:ln>
              <a:solidFill>
                <a:srgbClr val="FFD69F"/>
              </a:solidFill>
              <a:effectLst>
                <a:outerShdw blurRad="38100" dist="25400" dir="8100000" algn="ctr" rotWithShape="0">
                  <a:srgbClr val="1B1554"/>
                </a:outerShdw>
              </a:effectLst>
              <a:uLnTx/>
              <a:uFillTx/>
              <a:latin typeface="Poppins Light" panose="00000400000000000000" pitchFamily="50" charset="0"/>
              <a:cs typeface="Poppins Light" panose="00000400000000000000" pitchFamily="50" charset="0"/>
            </a:endParaRPr>
          </a:p>
        </p:txBody>
      </p:sp>
      <p:sp>
        <p:nvSpPr>
          <p:cNvPr id="13" name="TextBox 12">
            <a:extLst>
              <a:ext uri="{FF2B5EF4-FFF2-40B4-BE49-F238E27FC236}">
                <a16:creationId xmlns:a16="http://schemas.microsoft.com/office/drawing/2014/main" id="{CFCCB557-00FF-4339-86A7-E161456AE742}"/>
              </a:ext>
            </a:extLst>
          </p:cNvPr>
          <p:cNvSpPr txBox="1"/>
          <p:nvPr/>
        </p:nvSpPr>
        <p:spPr>
          <a:xfrm>
            <a:off x="2234161" y="1980367"/>
            <a:ext cx="6697759" cy="2031325"/>
          </a:xfrm>
          <a:prstGeom prst="rect">
            <a:avLst/>
          </a:prstGeom>
          <a:noFill/>
          <a:ln w="19050">
            <a:noFill/>
          </a:ln>
          <a:effectLst/>
        </p:spPr>
        <p:txBody>
          <a:bodyPr wrap="square" tIns="137160" rtlCol="0">
            <a:spAutoFit/>
          </a:bodyPr>
          <a:lstStyle/>
          <a:p>
            <a:pPr marL="115888" lvl="0" indent="-115888" defTabSz="457200">
              <a:defRPr/>
            </a:pPr>
            <a:r>
              <a:rPr lang="en-US" sz="2400" dirty="0">
                <a:solidFill>
                  <a:prstClr val="white"/>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“But select capable men from all the people — men who fear God, trustworthy men who hate dishonest gain — and appoint them as officials over thousands, hundreds, fifties and tens.”   </a:t>
            </a:r>
            <a:r>
              <a:rPr lang="en-US" sz="2400" dirty="0">
                <a:solidFill>
                  <a:srgbClr val="FFD69F"/>
                </a:solidFill>
                <a:effectLst>
                  <a:outerShdw blurRad="38100" dist="38100" dir="5400000" algn="ctr" rotWithShape="0">
                    <a:srgbClr val="1B1554"/>
                  </a:outerShdw>
                </a:effectLst>
                <a:latin typeface="Poppins Medium" panose="00000600000000000000" pitchFamily="50" charset="0"/>
                <a:cs typeface="Poppins Medium" panose="00000600000000000000" pitchFamily="50" charset="0"/>
              </a:rPr>
              <a:t>Exodus 18:21</a:t>
            </a:r>
            <a:endParaRPr kumimoji="0" lang="en-US" sz="2400" b="0" i="0" u="none" strike="noStrike" kern="1200" cap="none" spc="0" normalizeH="0" baseline="0" noProof="0" dirty="0">
              <a:ln>
                <a:noFill/>
              </a:ln>
              <a:solidFill>
                <a:srgbClr val="FFD69F"/>
              </a:solidFill>
              <a:effectLst>
                <a:outerShdw blurRad="38100" dist="38100" dir="5400000" algn="ctr" rotWithShape="0">
                  <a:srgbClr val="1B1554"/>
                </a:outerShdw>
              </a:effectLst>
              <a:uLnTx/>
              <a:uFillTx/>
              <a:latin typeface="Poppins Medium" panose="00000600000000000000" pitchFamily="50" charset="0"/>
              <a:cs typeface="Poppins Medium" panose="00000600000000000000" pitchFamily="50" charset="0"/>
            </a:endParaRPr>
          </a:p>
        </p:txBody>
      </p:sp>
    </p:spTree>
    <p:extLst>
      <p:ext uri="{BB962C8B-B14F-4D97-AF65-F5344CB8AC3E}">
        <p14:creationId xmlns:p14="http://schemas.microsoft.com/office/powerpoint/2010/main" val="1150132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60944F-D14D-B3EB-E289-E03146EBCCE1}"/>
              </a:ext>
            </a:extLst>
          </p:cNvPr>
          <p:cNvSpPr txBox="1"/>
          <p:nvPr/>
        </p:nvSpPr>
        <p:spPr>
          <a:xfrm>
            <a:off x="25958" y="1169442"/>
            <a:ext cx="9092082" cy="2705228"/>
          </a:xfrm>
          <a:prstGeom prst="rect">
            <a:avLst/>
          </a:prstGeom>
          <a:noFill/>
        </p:spPr>
        <p:txBody>
          <a:bodyPr wrap="square" rtlCol="0">
            <a:spAutoFit/>
          </a:bodyPr>
          <a:lstStyle/>
          <a:p>
            <a:pPr marL="0" marR="0" lvl="0" indent="0" algn="ctr" defTabSz="457200" rtl="0" eaLnBrk="1" fontAlgn="auto" latinLnBrk="0" hangingPunct="1">
              <a:lnSpc>
                <a:spcPts val="1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FOLLOW </a:t>
            </a:r>
            <a:br>
              <a:rPr kumimoji="0" lang="en-US" sz="115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br>
            <a:r>
              <a:rPr kumimoji="0" lang="en-US" sz="11500" b="1" i="0" u="none" strike="noStrike" kern="1200" cap="none" spc="300" normalizeH="0" baseline="0" noProof="0" dirty="0">
                <a:ln>
                  <a:noFill/>
                </a:ln>
                <a:solidFill>
                  <a:prstClr val="white"/>
                </a:solidFill>
                <a:effectLst>
                  <a:outerShdw blurRad="25400" dist="25400" dir="8100000" algn="tr" rotWithShape="0">
                    <a:srgbClr val="1B1554"/>
                  </a:outerShdw>
                </a:effectLst>
                <a:uLnTx/>
                <a:uFillTx/>
                <a:latin typeface="Bebas Neue Regular" panose="00000500000000000000" pitchFamily="50" charset="0"/>
                <a:ea typeface="+mn-ea"/>
                <a:cs typeface="Poppins" panose="00000500000000000000" pitchFamily="50" charset="0"/>
              </a:rPr>
              <a:t>MY LEAD</a:t>
            </a:r>
          </a:p>
        </p:txBody>
      </p:sp>
    </p:spTree>
    <p:extLst>
      <p:ext uri="{BB962C8B-B14F-4D97-AF65-F5344CB8AC3E}">
        <p14:creationId xmlns:p14="http://schemas.microsoft.com/office/powerpoint/2010/main" val="1065002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1763</TotalTime>
  <Words>740</Words>
  <Application>Microsoft Office PowerPoint</Application>
  <PresentationFormat>On-screen Show (16:9)</PresentationFormat>
  <Paragraphs>49</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Bebas Neue Regular</vt:lpstr>
      <vt:lpstr>Calibri</vt:lpstr>
      <vt:lpstr>Poppins Light</vt:lpstr>
      <vt:lpstr>Poppins Medium</vt:lpstr>
      <vt:lpstr>Trebuchet MS</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Don Truex</cp:lastModifiedBy>
  <cp:revision>58</cp:revision>
  <dcterms:created xsi:type="dcterms:W3CDTF">2014-03-26T14:03:34Z</dcterms:created>
  <dcterms:modified xsi:type="dcterms:W3CDTF">2022-05-08T12:08:20Z</dcterms:modified>
</cp:coreProperties>
</file>