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5" r:id="rId3"/>
    <p:sldId id="266" r:id="rId4"/>
    <p:sldId id="267" r:id="rId5"/>
    <p:sldId id="268" r:id="rId6"/>
    <p:sldId id="269" r:id="rId7"/>
    <p:sldId id="271" r:id="rId8"/>
    <p:sldId id="270" r:id="rId9"/>
    <p:sldId id="277" r:id="rId10"/>
    <p:sldId id="256" r:id="rId11"/>
    <p:sldId id="259" r:id="rId12"/>
    <p:sldId id="272" r:id="rId13"/>
    <p:sldId id="275" r:id="rId14"/>
    <p:sldId id="274" r:id="rId15"/>
    <p:sldId id="273" r:id="rId16"/>
    <p:sldId id="276" r:id="rId17"/>
    <p:sldId id="264" r:id="rId18"/>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8"/>
    <p:restoredTop sz="94515"/>
  </p:normalViewPr>
  <p:slideViewPr>
    <p:cSldViewPr snapToGrid="0" snapToObjects="1">
      <p:cViewPr varScale="1">
        <p:scale>
          <a:sx n="136" d="100"/>
          <a:sy n="136" d="100"/>
        </p:scale>
        <p:origin x="808"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5/15/22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5/15/22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5/15/22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17974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ving_a_holy_lifestyle-title-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p:cNvSpPr txBox="1"/>
          <p:nvPr/>
        </p:nvSpPr>
        <p:spPr>
          <a:xfrm>
            <a:off x="2894030" y="1602817"/>
            <a:ext cx="3374796" cy="1969770"/>
          </a:xfrm>
          <a:prstGeom prst="rect">
            <a:avLst/>
          </a:prstGeom>
          <a:noFill/>
        </p:spPr>
        <p:txBody>
          <a:bodyPr wrap="square" rtlCol="0">
            <a:spAutoFit/>
          </a:bodyPr>
          <a:lstStyle/>
          <a:p>
            <a:pPr algn="ctr"/>
            <a:r>
              <a:rPr lang="en-US" sz="4000" dirty="0">
                <a:latin typeface="Helvetica Neue Thin"/>
                <a:cs typeface="Helvetica Neue Thin"/>
              </a:rPr>
              <a:t>called to </a:t>
            </a:r>
            <a:r>
              <a:rPr lang="en-US" sz="5400" dirty="0">
                <a:latin typeface="Helvetica Neue Thin"/>
                <a:cs typeface="Helvetica Neue Thin"/>
              </a:rPr>
              <a:t>BECOME</a:t>
            </a:r>
          </a:p>
          <a:p>
            <a:pPr algn="ctr"/>
            <a:r>
              <a:rPr lang="en-US" sz="2800" i="1" dirty="0">
                <a:latin typeface="Helvetica Neue UltraLight"/>
                <a:cs typeface="Helvetica Neue UltraLight"/>
              </a:rPr>
              <a:t>2 Peter 1.4</a:t>
            </a:r>
          </a:p>
        </p:txBody>
      </p:sp>
    </p:spTree>
    <p:extLst>
      <p:ext uri="{BB962C8B-B14F-4D97-AF65-F5344CB8AC3E}">
        <p14:creationId xmlns:p14="http://schemas.microsoft.com/office/powerpoint/2010/main" val="3285647190"/>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
        <p:nvSpPr>
          <p:cNvPr id="4" name="TextBox 3"/>
          <p:cNvSpPr txBox="1"/>
          <p:nvPr/>
        </p:nvSpPr>
        <p:spPr>
          <a:xfrm>
            <a:off x="2039789" y="284513"/>
            <a:ext cx="6890565" cy="3631763"/>
          </a:xfrm>
          <a:prstGeom prst="rect">
            <a:avLst/>
          </a:prstGeom>
          <a:noFill/>
        </p:spPr>
        <p:txBody>
          <a:bodyPr wrap="square" rtlCol="0">
            <a:spAutoFit/>
          </a:bodyPr>
          <a:lstStyle/>
          <a:p>
            <a:pPr algn="ctr">
              <a:spcAft>
                <a:spcPts val="1200"/>
              </a:spcAft>
            </a:pPr>
            <a:r>
              <a:rPr lang="en-US" sz="3200" dirty="0">
                <a:effectLst>
                  <a:outerShdw blurRad="50800" dist="38100" dir="2700000" algn="tl" rotWithShape="0">
                    <a:prstClr val="black">
                      <a:alpha val="70000"/>
                    </a:prstClr>
                  </a:outerShdw>
                </a:effectLst>
                <a:latin typeface="Helvetica Neue Thin"/>
                <a:cs typeface="Helvetica Neue Thin"/>
              </a:rPr>
              <a:t>We were created in His image </a:t>
            </a:r>
            <a:br>
              <a:rPr lang="en-US" sz="2400" dirty="0">
                <a:effectLst>
                  <a:outerShdw blurRad="50800" dist="38100" dir="2700000" algn="tl" rotWithShape="0">
                    <a:prstClr val="black">
                      <a:alpha val="70000"/>
                    </a:prstClr>
                  </a:outerShdw>
                </a:effectLst>
                <a:latin typeface="Helvetica Neue Thin"/>
                <a:cs typeface="Helvetica Neue Thin"/>
              </a:rPr>
            </a:br>
            <a:r>
              <a:rPr lang="en-US" sz="2400" dirty="0">
                <a:effectLst>
                  <a:outerShdw blurRad="50800" dist="38100" dir="2700000" algn="tl" rotWithShape="0">
                    <a:prstClr val="black">
                      <a:alpha val="70000"/>
                    </a:prstClr>
                  </a:outerShdw>
                </a:effectLst>
                <a:latin typeface="Helvetica Neue Thin"/>
                <a:cs typeface="Helvetica Neue Thin"/>
              </a:rPr>
              <a:t>(Genesis 1.26-27)</a:t>
            </a:r>
          </a:p>
          <a:p>
            <a:pPr algn="ctr">
              <a:spcAft>
                <a:spcPts val="1200"/>
              </a:spcAft>
            </a:pPr>
            <a:r>
              <a:rPr lang="en-US" sz="3200" dirty="0">
                <a:effectLst>
                  <a:outerShdw blurRad="50800" dist="38100" dir="2700000" algn="tl" rotWithShape="0">
                    <a:prstClr val="black">
                      <a:alpha val="70000"/>
                    </a:prstClr>
                  </a:outerShdw>
                </a:effectLst>
                <a:latin typeface="Helvetica Neue Thin"/>
                <a:cs typeface="Helvetica Neue Thin"/>
              </a:rPr>
              <a:t>Through sin we fell short of His glory </a:t>
            </a:r>
            <a:br>
              <a:rPr lang="en-US" sz="2400" dirty="0">
                <a:effectLst>
                  <a:outerShdw blurRad="50800" dist="38100" dir="2700000" algn="tl" rotWithShape="0">
                    <a:prstClr val="black">
                      <a:alpha val="70000"/>
                    </a:prstClr>
                  </a:outerShdw>
                </a:effectLst>
                <a:latin typeface="Helvetica Neue Thin"/>
                <a:cs typeface="Helvetica Neue Thin"/>
              </a:rPr>
            </a:br>
            <a:r>
              <a:rPr lang="en-US" sz="2400" dirty="0">
                <a:effectLst>
                  <a:outerShdw blurRad="50800" dist="38100" dir="2700000" algn="tl" rotWithShape="0">
                    <a:prstClr val="black">
                      <a:alpha val="70000"/>
                    </a:prstClr>
                  </a:outerShdw>
                </a:effectLst>
                <a:latin typeface="Helvetica Neue Thin"/>
                <a:cs typeface="Helvetica Neue Thin"/>
              </a:rPr>
              <a:t>(Romans 3.23)</a:t>
            </a:r>
          </a:p>
          <a:p>
            <a:pPr algn="ctr">
              <a:spcAft>
                <a:spcPts val="1200"/>
              </a:spcAft>
            </a:pPr>
            <a:r>
              <a:rPr lang="en-US" sz="3200" dirty="0">
                <a:effectLst>
                  <a:outerShdw blurRad="50800" dist="38100" dir="2700000" algn="tl" rotWithShape="0">
                    <a:prstClr val="black">
                      <a:alpha val="70000"/>
                    </a:prstClr>
                  </a:outerShdw>
                </a:effectLst>
                <a:latin typeface="Helvetica Neue Thin"/>
                <a:cs typeface="Helvetica Neue Thin"/>
              </a:rPr>
              <a:t>God promised we would have His Spirit </a:t>
            </a:r>
            <a:br>
              <a:rPr lang="en-US" sz="3200" dirty="0">
                <a:effectLst>
                  <a:outerShdw blurRad="50800" dist="38100" dir="2700000" algn="tl" rotWithShape="0">
                    <a:prstClr val="black">
                      <a:alpha val="70000"/>
                    </a:prstClr>
                  </a:outerShdw>
                </a:effectLst>
                <a:latin typeface="Helvetica Neue Thin"/>
                <a:cs typeface="Helvetica Neue Thin"/>
              </a:rPr>
            </a:br>
            <a:r>
              <a:rPr lang="en-US" sz="2400" dirty="0">
                <a:effectLst>
                  <a:outerShdw blurRad="50800" dist="38100" dir="2700000" algn="tl" rotWithShape="0">
                    <a:prstClr val="black">
                      <a:alpha val="70000"/>
                    </a:prstClr>
                  </a:outerShdw>
                </a:effectLst>
                <a:latin typeface="Helvetica Neue Thin"/>
                <a:cs typeface="Helvetica Neue Thin"/>
              </a:rPr>
              <a:t>(Ezekiel 36.25-27)</a:t>
            </a:r>
          </a:p>
          <a:p>
            <a:pPr algn="ctr">
              <a:spcAft>
                <a:spcPts val="1200"/>
              </a:spcAft>
            </a:pPr>
            <a:r>
              <a:rPr lang="en-US" sz="3200" dirty="0">
                <a:effectLst>
                  <a:outerShdw blurRad="50800" dist="38100" dir="2700000" algn="tl" rotWithShape="0">
                    <a:prstClr val="black">
                      <a:alpha val="70000"/>
                    </a:prstClr>
                  </a:outerShdw>
                </a:effectLst>
                <a:latin typeface="Helvetica Neue Thin"/>
                <a:cs typeface="Helvetica Neue Thin"/>
              </a:rPr>
              <a:t>In Christ, we become like Him again!</a:t>
            </a:r>
          </a:p>
        </p:txBody>
      </p:sp>
    </p:spTree>
    <p:extLst>
      <p:ext uri="{BB962C8B-B14F-4D97-AF65-F5344CB8AC3E}">
        <p14:creationId xmlns:p14="http://schemas.microsoft.com/office/powerpoint/2010/main" val="27940544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
        <p:nvSpPr>
          <p:cNvPr id="4" name="TextBox 3"/>
          <p:cNvSpPr txBox="1"/>
          <p:nvPr/>
        </p:nvSpPr>
        <p:spPr>
          <a:xfrm>
            <a:off x="2193613" y="1504223"/>
            <a:ext cx="6890565" cy="2123658"/>
          </a:xfrm>
          <a:prstGeom prst="rect">
            <a:avLst/>
          </a:prstGeom>
          <a:noFill/>
        </p:spPr>
        <p:txBody>
          <a:bodyPr wrap="square" rtlCol="0">
            <a:spAutoFit/>
          </a:bodyPr>
          <a:lstStyle/>
          <a:p>
            <a:pPr algn="ctr">
              <a:spcAft>
                <a:spcPts val="1200"/>
              </a:spcAft>
            </a:pPr>
            <a:r>
              <a:rPr lang="en-US" sz="4000" dirty="0">
                <a:effectLst>
                  <a:outerShdw blurRad="50800" dist="38100" dir="2700000" algn="tl" rotWithShape="0">
                    <a:prstClr val="black">
                      <a:alpha val="70000"/>
                    </a:prstClr>
                  </a:outerShdw>
                </a:effectLst>
                <a:latin typeface="Helvetica Neue Thin"/>
                <a:cs typeface="Helvetica Neue Thin"/>
              </a:rPr>
              <a:t>How do we become like Him?</a:t>
            </a:r>
          </a:p>
          <a:p>
            <a:pPr algn="ctr">
              <a:spcAft>
                <a:spcPts val="1200"/>
              </a:spcAft>
            </a:pPr>
            <a:r>
              <a:rPr lang="en-US" sz="3600" dirty="0">
                <a:effectLst>
                  <a:outerShdw blurRad="50800" dist="38100" dir="2700000" algn="tl" rotWithShape="0">
                    <a:prstClr val="black">
                      <a:alpha val="70000"/>
                    </a:prstClr>
                  </a:outerShdw>
                </a:effectLst>
                <a:latin typeface="Helvetica Neue Thin"/>
                <a:cs typeface="Helvetica Neue Thin"/>
              </a:rPr>
              <a:t>- new birth -</a:t>
            </a:r>
          </a:p>
          <a:p>
            <a:pPr algn="ctr">
              <a:spcAft>
                <a:spcPts val="1200"/>
              </a:spcAft>
            </a:pPr>
            <a:r>
              <a:rPr lang="en-US" sz="3600" dirty="0">
                <a:effectLst>
                  <a:outerShdw blurRad="50800" dist="38100" dir="2700000" algn="tl" rotWithShape="0">
                    <a:prstClr val="black">
                      <a:alpha val="70000"/>
                    </a:prstClr>
                  </a:outerShdw>
                </a:effectLst>
                <a:latin typeface="Helvetica Neue Thin"/>
                <a:cs typeface="Helvetica Neue Thin"/>
              </a:rPr>
              <a:t>- knowledge -</a:t>
            </a:r>
          </a:p>
        </p:txBody>
      </p:sp>
    </p:spTree>
    <p:extLst>
      <p:ext uri="{BB962C8B-B14F-4D97-AF65-F5344CB8AC3E}">
        <p14:creationId xmlns:p14="http://schemas.microsoft.com/office/powerpoint/2010/main" val="9844149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392822" y="7514"/>
            <a:ext cx="6751178" cy="5262979"/>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a:cs typeface="Helvetica Neue Thin"/>
              </a:rPr>
              <a:t>“Grace and peace be multiplied to you in the knowledge of God and of Jesus our Lord; seeing that His divine power has granted to us everything pertaining to life and godliness, through the true knowledge of Him who called us by His own glory and excellence. For by these He has granted to us His precious and magnificent promises, so that by them you may </a:t>
            </a:r>
            <a:r>
              <a:rPr lang="en-US" sz="2800" u="sng" dirty="0">
                <a:effectLst>
                  <a:outerShdw blurRad="50800" dist="38100" dir="2700000" algn="tl" rotWithShape="0">
                    <a:prstClr val="black">
                      <a:alpha val="40000"/>
                    </a:prstClr>
                  </a:outerShdw>
                </a:effectLst>
                <a:latin typeface="Helvetica Neue Thin"/>
                <a:cs typeface="Helvetica Neue Thin"/>
              </a:rPr>
              <a:t>become partakers of the divine nature</a:t>
            </a:r>
            <a:r>
              <a:rPr lang="en-US" sz="2800" dirty="0">
                <a:effectLst>
                  <a:outerShdw blurRad="50800" dist="38100" dir="2700000" algn="tl" rotWithShape="0">
                    <a:prstClr val="black">
                      <a:alpha val="40000"/>
                    </a:prstClr>
                  </a:outerShdw>
                </a:effectLst>
                <a:latin typeface="Helvetica Neue Thin"/>
                <a:cs typeface="Helvetica Neue Thin"/>
              </a:rPr>
              <a:t>, having escaped the corruption that is in the world by lust.” </a:t>
            </a:r>
          </a:p>
          <a:p>
            <a:pPr algn="r"/>
            <a:r>
              <a:rPr lang="en-US" sz="2400" dirty="0">
                <a:effectLst>
                  <a:outerShdw blurRad="50800" dist="38100" dir="2700000" algn="tl" rotWithShape="0">
                    <a:prstClr val="black">
                      <a:alpha val="40000"/>
                    </a:prstClr>
                  </a:outerShdw>
                </a:effectLst>
                <a:latin typeface="Helvetica Neue Thin"/>
                <a:cs typeface="Helvetica Neue Thin"/>
              </a:rPr>
              <a:t>(2 Peter 1:2–4, NASB95) </a:t>
            </a:r>
          </a:p>
        </p:txBody>
      </p:sp>
      <p:sp>
        <p:nvSpPr>
          <p:cNvPr id="5" name="TextBox 4">
            <a:extLst>
              <a:ext uri="{FF2B5EF4-FFF2-40B4-BE49-F238E27FC236}">
                <a16:creationId xmlns:a16="http://schemas.microsoft.com/office/drawing/2014/main" id="{46FB5E79-ECDE-3516-C09D-4E960F21D3F9}"/>
              </a:ext>
            </a:extLst>
          </p:cNvPr>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Tree>
    <p:extLst>
      <p:ext uri="{BB962C8B-B14F-4D97-AF65-F5344CB8AC3E}">
        <p14:creationId xmlns:p14="http://schemas.microsoft.com/office/powerpoint/2010/main" val="2289936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392822" y="7514"/>
            <a:ext cx="6751178" cy="5262979"/>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a:cs typeface="Helvetica Neue Thin"/>
              </a:rPr>
              <a:t>“Grace and peace be multiplied to you in the </a:t>
            </a:r>
            <a:r>
              <a:rPr lang="en-US" sz="2800" dirty="0">
                <a:solidFill>
                  <a:srgbClr val="D883FF"/>
                </a:solidFill>
                <a:effectLst>
                  <a:outerShdw blurRad="50800" dist="38100" dir="2700000" algn="tl" rotWithShape="0">
                    <a:prstClr val="black">
                      <a:alpha val="40000"/>
                    </a:prstClr>
                  </a:outerShdw>
                </a:effectLst>
                <a:latin typeface="Helvetica Neue Thin"/>
                <a:cs typeface="Helvetica Neue Thin"/>
              </a:rPr>
              <a:t>knowledge</a:t>
            </a:r>
            <a:r>
              <a:rPr lang="en-US" sz="2800" dirty="0">
                <a:effectLst>
                  <a:outerShdw blurRad="50800" dist="38100" dir="2700000" algn="tl" rotWithShape="0">
                    <a:prstClr val="black">
                      <a:alpha val="40000"/>
                    </a:prstClr>
                  </a:outerShdw>
                </a:effectLst>
                <a:latin typeface="Helvetica Neue Thin"/>
                <a:cs typeface="Helvetica Neue Thin"/>
              </a:rPr>
              <a:t> of God and of Jesus our Lord; seeing that His divine power has granted to us everything pertaining to life and godliness, through the </a:t>
            </a:r>
            <a:r>
              <a:rPr lang="en-US" sz="2800" dirty="0">
                <a:solidFill>
                  <a:srgbClr val="D883FF"/>
                </a:solidFill>
                <a:effectLst>
                  <a:outerShdw blurRad="50800" dist="38100" dir="2700000" algn="tl" rotWithShape="0">
                    <a:prstClr val="black">
                      <a:alpha val="40000"/>
                    </a:prstClr>
                  </a:outerShdw>
                </a:effectLst>
                <a:latin typeface="Helvetica Neue Thin"/>
                <a:cs typeface="Helvetica Neue Thin"/>
              </a:rPr>
              <a:t>true knowledge </a:t>
            </a:r>
            <a:r>
              <a:rPr lang="en-US" sz="2800" dirty="0">
                <a:effectLst>
                  <a:outerShdw blurRad="50800" dist="38100" dir="2700000" algn="tl" rotWithShape="0">
                    <a:prstClr val="black">
                      <a:alpha val="40000"/>
                    </a:prstClr>
                  </a:outerShdw>
                </a:effectLst>
                <a:latin typeface="Helvetica Neue Thin"/>
                <a:cs typeface="Helvetica Neue Thin"/>
              </a:rPr>
              <a:t>of Him who called us by His own glory and excellence. For by these He has granted to us His precious and magnificent promises, so that by them you may </a:t>
            </a:r>
            <a:r>
              <a:rPr lang="en-US" sz="2800" u="sng" dirty="0">
                <a:effectLst>
                  <a:outerShdw blurRad="50800" dist="38100" dir="2700000" algn="tl" rotWithShape="0">
                    <a:prstClr val="black">
                      <a:alpha val="40000"/>
                    </a:prstClr>
                  </a:outerShdw>
                </a:effectLst>
                <a:latin typeface="Helvetica Neue Thin"/>
                <a:cs typeface="Helvetica Neue Thin"/>
              </a:rPr>
              <a:t>become partakers of the divine nature</a:t>
            </a:r>
            <a:r>
              <a:rPr lang="en-US" sz="2800" dirty="0">
                <a:effectLst>
                  <a:outerShdw blurRad="50800" dist="38100" dir="2700000" algn="tl" rotWithShape="0">
                    <a:prstClr val="black">
                      <a:alpha val="40000"/>
                    </a:prstClr>
                  </a:outerShdw>
                </a:effectLst>
                <a:latin typeface="Helvetica Neue Thin"/>
                <a:cs typeface="Helvetica Neue Thin"/>
              </a:rPr>
              <a:t>, having escaped the corruption that is in the world by lust.” </a:t>
            </a:r>
          </a:p>
          <a:p>
            <a:pPr algn="r"/>
            <a:r>
              <a:rPr lang="en-US" sz="2400" dirty="0">
                <a:effectLst>
                  <a:outerShdw blurRad="50800" dist="38100" dir="2700000" algn="tl" rotWithShape="0">
                    <a:prstClr val="black">
                      <a:alpha val="40000"/>
                    </a:prstClr>
                  </a:outerShdw>
                </a:effectLst>
                <a:latin typeface="Helvetica Neue Thin"/>
                <a:cs typeface="Helvetica Neue Thin"/>
              </a:rPr>
              <a:t>(2 Peter 1:2–4, NASB95) </a:t>
            </a:r>
          </a:p>
        </p:txBody>
      </p:sp>
      <p:sp>
        <p:nvSpPr>
          <p:cNvPr id="5" name="TextBox 4">
            <a:extLst>
              <a:ext uri="{FF2B5EF4-FFF2-40B4-BE49-F238E27FC236}">
                <a16:creationId xmlns:a16="http://schemas.microsoft.com/office/drawing/2014/main" id="{46FB5E79-ECDE-3516-C09D-4E960F21D3F9}"/>
              </a:ext>
            </a:extLst>
          </p:cNvPr>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Tree>
    <p:extLst>
      <p:ext uri="{BB962C8B-B14F-4D97-AF65-F5344CB8AC3E}">
        <p14:creationId xmlns:p14="http://schemas.microsoft.com/office/powerpoint/2010/main" val="1183686502"/>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535446" y="401925"/>
            <a:ext cx="6372806" cy="4339650"/>
          </a:xfrm>
          <a:prstGeom prst="rect">
            <a:avLst/>
          </a:prstGeom>
          <a:noFill/>
        </p:spPr>
        <p:txBody>
          <a:bodyPr wrap="square" rtlCol="0">
            <a:spAutoFit/>
          </a:bodyPr>
          <a:lstStyle/>
          <a:p>
            <a:r>
              <a:rPr lang="en-US" sz="2800" dirty="0">
                <a:effectLst>
                  <a:outerShdw blurRad="50800" dist="38100" dir="2700000" algn="tl" rotWithShape="0">
                    <a:prstClr val="black">
                      <a:alpha val="40000"/>
                    </a:prstClr>
                  </a:outerShdw>
                </a:effectLst>
                <a:latin typeface="Helvetica Neue Thin"/>
                <a:cs typeface="Helvetica Neue Thin"/>
              </a:rPr>
              <a:t>“Now for this very reason also, applying all diligence, in your faith supply moral excellence, and in your moral excellence, knowledge, and in your knowledge, self-control, and in your self-control, perseverance, and in your perseverance, godliness, and in your godliness, brotherly kindness, and in your brotherly kindness, love.” </a:t>
            </a:r>
          </a:p>
          <a:p>
            <a:pPr algn="r"/>
            <a:r>
              <a:rPr lang="en-US" sz="2400" dirty="0">
                <a:effectLst>
                  <a:outerShdw blurRad="50800" dist="38100" dir="2700000" algn="tl" rotWithShape="0">
                    <a:prstClr val="black">
                      <a:alpha val="90000"/>
                    </a:prstClr>
                  </a:outerShdw>
                </a:effectLst>
                <a:latin typeface="Helvetica Neue UltraLight"/>
                <a:cs typeface="Helvetica Neue UltraLight"/>
              </a:rPr>
              <a:t>(2 Peter 1:5–7, NASB95) </a:t>
            </a:r>
          </a:p>
        </p:txBody>
      </p:sp>
      <p:sp>
        <p:nvSpPr>
          <p:cNvPr id="5" name="TextBox 4">
            <a:extLst>
              <a:ext uri="{FF2B5EF4-FFF2-40B4-BE49-F238E27FC236}">
                <a16:creationId xmlns:a16="http://schemas.microsoft.com/office/drawing/2014/main" id="{1A6898B0-BC46-933E-13AB-6FE761DD2DE4}"/>
              </a:ext>
            </a:extLst>
          </p:cNvPr>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Tree>
    <p:extLst>
      <p:ext uri="{BB962C8B-B14F-4D97-AF65-F5344CB8AC3E}">
        <p14:creationId xmlns:p14="http://schemas.microsoft.com/office/powerpoint/2010/main" val="324924383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ing_a_holy_lifestyle-content-3-still-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41833" y="3285334"/>
            <a:ext cx="1851780" cy="1261884"/>
          </a:xfrm>
          <a:prstGeom prst="rect">
            <a:avLst/>
          </a:prstGeom>
          <a:noFill/>
        </p:spPr>
        <p:txBody>
          <a:bodyPr wrap="square" rtlCol="0">
            <a:spAutoFit/>
          </a:bodyPr>
          <a:lstStyle/>
          <a:p>
            <a:pPr algn="ctr"/>
            <a:r>
              <a:rPr lang="en-US" sz="2800" dirty="0">
                <a:effectLst>
                  <a:outerShdw blurRad="50800" dist="76200" dir="2700000" algn="tl" rotWithShape="0">
                    <a:prstClr val="black">
                      <a:alpha val="80000"/>
                    </a:prstClr>
                  </a:outerShdw>
                </a:effectLst>
                <a:latin typeface="Helvetica Neue Thin"/>
                <a:cs typeface="Helvetica Neue Thin"/>
              </a:rPr>
              <a:t>called to </a:t>
            </a:r>
            <a:r>
              <a:rPr lang="en-US" sz="3200" dirty="0">
                <a:effectLst>
                  <a:outerShdw blurRad="50800" dist="76200" dir="2700000" algn="tl" rotWithShape="0">
                    <a:prstClr val="black">
                      <a:alpha val="80000"/>
                    </a:prstClr>
                  </a:outerShdw>
                </a:effectLst>
                <a:latin typeface="Helvetica Neue Thin"/>
                <a:cs typeface="Helvetica Neue Thin"/>
              </a:rPr>
              <a:t>BECOME</a:t>
            </a:r>
          </a:p>
          <a:p>
            <a:pPr algn="ctr"/>
            <a:r>
              <a:rPr lang="en-US" sz="1600" i="1" dirty="0">
                <a:effectLst>
                  <a:outerShdw blurRad="50800" dist="76200" dir="2700000" algn="tl" rotWithShape="0">
                    <a:prstClr val="black">
                      <a:alpha val="80000"/>
                    </a:prstClr>
                  </a:outerShdw>
                </a:effectLst>
                <a:latin typeface="Helvetica Neue UltraLight"/>
                <a:cs typeface="Helvetica Neue UltraLight"/>
              </a:rPr>
              <a:t>2 Peter 1.4</a:t>
            </a:r>
          </a:p>
        </p:txBody>
      </p:sp>
      <p:sp>
        <p:nvSpPr>
          <p:cNvPr id="4" name="TextBox 3"/>
          <p:cNvSpPr txBox="1"/>
          <p:nvPr/>
        </p:nvSpPr>
        <p:spPr>
          <a:xfrm>
            <a:off x="2193613" y="1504223"/>
            <a:ext cx="6890565" cy="2123658"/>
          </a:xfrm>
          <a:prstGeom prst="rect">
            <a:avLst/>
          </a:prstGeom>
          <a:noFill/>
        </p:spPr>
        <p:txBody>
          <a:bodyPr wrap="square" rtlCol="0">
            <a:spAutoFit/>
          </a:bodyPr>
          <a:lstStyle/>
          <a:p>
            <a:pPr algn="ctr">
              <a:spcAft>
                <a:spcPts val="1200"/>
              </a:spcAft>
            </a:pPr>
            <a:r>
              <a:rPr lang="en-US" sz="4000" dirty="0">
                <a:effectLst>
                  <a:outerShdw blurRad="50800" dist="38100" dir="2700000" algn="tl" rotWithShape="0">
                    <a:prstClr val="black">
                      <a:alpha val="70000"/>
                    </a:prstClr>
                  </a:outerShdw>
                </a:effectLst>
                <a:latin typeface="Helvetica Neue Thin"/>
                <a:cs typeface="Helvetica Neue Thin"/>
              </a:rPr>
              <a:t>How do we become like Him?</a:t>
            </a:r>
          </a:p>
          <a:p>
            <a:pPr algn="ctr">
              <a:spcAft>
                <a:spcPts val="1200"/>
              </a:spcAft>
            </a:pPr>
            <a:r>
              <a:rPr lang="en-US" sz="3600" dirty="0">
                <a:effectLst>
                  <a:outerShdw blurRad="50800" dist="38100" dir="2700000" algn="tl" rotWithShape="0">
                    <a:prstClr val="black">
                      <a:alpha val="70000"/>
                    </a:prstClr>
                  </a:outerShdw>
                </a:effectLst>
                <a:latin typeface="Helvetica Neue Thin"/>
                <a:cs typeface="Helvetica Neue Thin"/>
              </a:rPr>
              <a:t>- new birth -</a:t>
            </a:r>
          </a:p>
          <a:p>
            <a:pPr algn="ctr">
              <a:spcAft>
                <a:spcPts val="1200"/>
              </a:spcAft>
            </a:pPr>
            <a:r>
              <a:rPr lang="en-US" sz="3600" dirty="0">
                <a:effectLst>
                  <a:outerShdw blurRad="50800" dist="38100" dir="2700000" algn="tl" rotWithShape="0">
                    <a:prstClr val="black">
                      <a:alpha val="70000"/>
                    </a:prstClr>
                  </a:outerShdw>
                </a:effectLst>
                <a:latin typeface="Helvetica Neue Thin"/>
                <a:cs typeface="Helvetica Neue Thin"/>
              </a:rPr>
              <a:t>- knowledge -</a:t>
            </a:r>
          </a:p>
        </p:txBody>
      </p:sp>
    </p:spTree>
    <p:extLst>
      <p:ext uri="{BB962C8B-B14F-4D97-AF65-F5344CB8AC3E}">
        <p14:creationId xmlns:p14="http://schemas.microsoft.com/office/powerpoint/2010/main" val="120868311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15523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52079013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 Prayed More</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48338810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 Studied More</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4483013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 Gave More</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57411932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 Sinned Less</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55598397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336620502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2912" y="2182368"/>
            <a:ext cx="7181088" cy="523220"/>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I Would Be A Better Christian If I</a:t>
            </a:r>
            <a:r>
              <a:rPr lang="is-IS" sz="2800" dirty="0">
                <a:latin typeface="Helvetica Neue Thin" charset="0"/>
                <a:ea typeface="Helvetica Neue Thin" charset="0"/>
                <a:cs typeface="Helvetica Neue Thin" charset="0"/>
              </a:rPr>
              <a:t> Were Like God</a:t>
            </a:r>
            <a:endParaRPr lang="en-US" sz="2800" dirty="0">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51407826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32" y="371147"/>
            <a:ext cx="8418136" cy="4401205"/>
          </a:xfrm>
          <a:prstGeom prst="rect">
            <a:avLst/>
          </a:prstGeom>
          <a:noFill/>
        </p:spPr>
        <p:txBody>
          <a:bodyPr wrap="square" rtlCol="0">
            <a:spAutoFit/>
          </a:bodyPr>
          <a:lstStyle/>
          <a:p>
            <a:r>
              <a:rPr lang="en-US" sz="2800" dirty="0">
                <a:latin typeface="Helvetica Neue Thin" charset="0"/>
                <a:ea typeface="Helvetica Neue Thin" charset="0"/>
                <a:cs typeface="Helvetica Neue Thin" charset="0"/>
              </a:rPr>
              <a:t>“Grace and peace be multiplied to you in the knowledge of God and of Jesus our Lord; seeing that His divine power has granted to us everything pertaining to life and godliness, through the true knowledge of Him who called us by His own glory and excellence. For by these He has granted to us His precious and magnificent promises, so that by them you may </a:t>
            </a:r>
            <a:r>
              <a:rPr lang="en-US" sz="2800" dirty="0">
                <a:solidFill>
                  <a:srgbClr val="D883FF"/>
                </a:solidFill>
                <a:latin typeface="Helvetica Neue Thin" charset="0"/>
                <a:ea typeface="Helvetica Neue Thin" charset="0"/>
                <a:cs typeface="Helvetica Neue Thin" charset="0"/>
              </a:rPr>
              <a:t>become partakers of the divine nature</a:t>
            </a:r>
            <a:r>
              <a:rPr lang="en-US" sz="2800" dirty="0">
                <a:latin typeface="Helvetica Neue Thin" charset="0"/>
                <a:ea typeface="Helvetica Neue Thin" charset="0"/>
                <a:cs typeface="Helvetica Neue Thin" charset="0"/>
              </a:rPr>
              <a:t>, having escaped the corruption that is in the world by lust.” </a:t>
            </a:r>
          </a:p>
          <a:p>
            <a:pPr algn="r"/>
            <a:r>
              <a:rPr lang="en-US" sz="2400" dirty="0">
                <a:latin typeface="Helvetica Neue Thin" charset="0"/>
                <a:ea typeface="Helvetica Neue Thin" charset="0"/>
                <a:cs typeface="Helvetica Neue Thin" charset="0"/>
              </a:rPr>
              <a:t>(2 Peter 1:2–4, NASB95) </a:t>
            </a:r>
          </a:p>
        </p:txBody>
      </p:sp>
    </p:spTree>
    <p:extLst>
      <p:ext uri="{BB962C8B-B14F-4D97-AF65-F5344CB8AC3E}">
        <p14:creationId xmlns:p14="http://schemas.microsoft.com/office/powerpoint/2010/main" val="2695869272"/>
      </p:ext>
    </p:extLst>
  </p:cSld>
  <p:clrMapOvr>
    <a:masterClrMapping/>
  </p:clrMapOvr>
  <p:transition spd="slow">
    <p:fade/>
  </p:transition>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116</TotalTime>
  <Words>546</Words>
  <Application>Microsoft Macintosh PowerPoint</Application>
  <PresentationFormat>On-screen Show (16:9)</PresentationFormat>
  <Paragraphs>39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Helvetica Neue Thin</vt:lpstr>
      <vt:lpstr>Helvetica Neue UltraLight</vt:lpstr>
      <vt:lpstr>Calibri</vt:lpstr>
      <vt:lpstr>Arial</vt: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 Bumby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Joshua Creel</cp:lastModifiedBy>
  <cp:revision>11</cp:revision>
  <dcterms:created xsi:type="dcterms:W3CDTF">2016-05-20T13:42:36Z</dcterms:created>
  <dcterms:modified xsi:type="dcterms:W3CDTF">2022-05-15T11:55:01Z</dcterms:modified>
</cp:coreProperties>
</file>