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75" r:id="rId2"/>
    <p:sldId id="256" r:id="rId3"/>
    <p:sldId id="257" r:id="rId4"/>
    <p:sldId id="289" r:id="rId5"/>
    <p:sldId id="292" r:id="rId6"/>
    <p:sldId id="293" r:id="rId7"/>
    <p:sldId id="294" r:id="rId8"/>
    <p:sldId id="291" r:id="rId9"/>
    <p:sldId id="268" r:id="rId10"/>
  </p:sldIdLst>
  <p:sldSz cx="12192000" cy="6858000"/>
  <p:notesSz cx="6858000" cy="9144000"/>
  <p:embeddedFontLst>
    <p:embeddedFont>
      <p:font typeface="Avenir Next" panose="020B0503020202020204" pitchFamily="34" charset="0"/>
      <p:regular r:id="rId11"/>
      <p:bold r:id="rId12"/>
      <p:italic r:id="rId13"/>
      <p:boldItalic r:id="rId14"/>
    </p:embeddedFont>
    <p:embeddedFont>
      <p:font typeface="Avenir Next Medium" panose="020B0503020202020204" pitchFamily="34" charset="0"/>
      <p:regular r:id="rId15"/>
      <p:italic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938"/>
    <a:srgbClr val="E56936"/>
    <a:srgbClr val="224B6D"/>
    <a:srgbClr val="00CEFE"/>
    <a:srgbClr val="F991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0"/>
  </p:normalViewPr>
  <p:slideViewPr>
    <p:cSldViewPr snapToGrid="0" snapToObjects="1">
      <p:cViewPr varScale="1">
        <p:scale>
          <a:sx n="90" d="100"/>
          <a:sy n="90" d="100"/>
        </p:scale>
        <p:origin x="232"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4/30/22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407626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4/30/22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352118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4/30/22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119572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4/30/22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91090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214337-61EE-EA48-9595-E5BF8E118910}" type="datetimeFigureOut">
              <a:rPr lang="en-US" smtClean="0"/>
              <a:t>4/30/22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66241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214337-61EE-EA48-9595-E5BF8E118910}" type="datetimeFigureOut">
              <a:rPr lang="en-US" smtClean="0"/>
              <a:t>4/30/22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84071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214337-61EE-EA48-9595-E5BF8E118910}" type="datetimeFigureOut">
              <a:rPr lang="en-US" smtClean="0"/>
              <a:t>4/30/22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87994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214337-61EE-EA48-9595-E5BF8E118910}" type="datetimeFigureOut">
              <a:rPr lang="en-US" smtClean="0"/>
              <a:t>4/30/22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88721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14337-61EE-EA48-9595-E5BF8E118910}" type="datetimeFigureOut">
              <a:rPr lang="en-US" smtClean="0"/>
              <a:t>4/30/22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424506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214337-61EE-EA48-9595-E5BF8E118910}" type="datetimeFigureOut">
              <a:rPr lang="en-US" smtClean="0"/>
              <a:t>4/30/22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868989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214337-61EE-EA48-9595-E5BF8E118910}" type="datetimeFigureOut">
              <a:rPr lang="en-US" smtClean="0"/>
              <a:t>4/30/22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150484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14337-61EE-EA48-9595-E5BF8E118910}" type="datetimeFigureOut">
              <a:rPr lang="en-US" smtClean="0"/>
              <a:t>4/30/22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92DC8-3347-AF47-B581-E790735CB7EB}" type="slidenum">
              <a:rPr lang="en-US" smtClean="0"/>
              <a:t>‹#›</a:t>
            </a:fld>
            <a:endParaRPr lang="en-US"/>
          </a:p>
        </p:txBody>
      </p:sp>
    </p:spTree>
    <p:extLst>
      <p:ext uri="{BB962C8B-B14F-4D97-AF65-F5344CB8AC3E}">
        <p14:creationId xmlns:p14="http://schemas.microsoft.com/office/powerpoint/2010/main" val="39173975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252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10;&#10;Description automatically generated">
            <a:extLst>
              <a:ext uri="{FF2B5EF4-FFF2-40B4-BE49-F238E27FC236}">
                <a16:creationId xmlns:a16="http://schemas.microsoft.com/office/drawing/2014/main" id="{CC9DE382-A267-5241-A22C-8D31254148E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9094243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C0A5C65-AA1D-4348-9F53-557FC44CC920}"/>
              </a:ext>
            </a:extLst>
          </p:cNvPr>
          <p:cNvSpPr txBox="1"/>
          <p:nvPr/>
        </p:nvSpPr>
        <p:spPr>
          <a:xfrm>
            <a:off x="3542270" y="1166842"/>
            <a:ext cx="8649730" cy="4524315"/>
          </a:xfrm>
          <a:prstGeom prst="rect">
            <a:avLst/>
          </a:prstGeom>
          <a:noFill/>
        </p:spPr>
        <p:txBody>
          <a:bodyPr wrap="square" rtlCol="0">
            <a:spAutoFit/>
          </a:bodyPr>
          <a:lstStyle/>
          <a:p>
            <a:pPr algn="ctr"/>
            <a:r>
              <a:rPr lang="en-US" sz="3600" baseline="30000" dirty="0">
                <a:solidFill>
                  <a:schemeClr val="accent1">
                    <a:lumMod val="75000"/>
                  </a:schemeClr>
                </a:solidFill>
                <a:latin typeface="Avenir Next Medium" panose="020B0503020202020204" pitchFamily="34" charset="0"/>
              </a:rPr>
              <a:t>20</a:t>
            </a:r>
            <a:r>
              <a:rPr lang="en-US" sz="3600" dirty="0">
                <a:solidFill>
                  <a:schemeClr val="accent1">
                    <a:lumMod val="75000"/>
                  </a:schemeClr>
                </a:solidFill>
                <a:latin typeface="Avenir Next Medium" panose="020B0503020202020204" pitchFamily="34" charset="0"/>
              </a:rPr>
              <a:t> Now in that day the remnant of Israel, and those of the house of Jacob who have escaped, will never again rely on the one who struck them, but will truly rely on the Lord, the Holy One of Israel. </a:t>
            </a:r>
            <a:r>
              <a:rPr lang="en-US" sz="3600" baseline="30000" dirty="0">
                <a:solidFill>
                  <a:schemeClr val="accent1">
                    <a:lumMod val="75000"/>
                  </a:schemeClr>
                </a:solidFill>
                <a:latin typeface="Avenir Next Medium" panose="020B0503020202020204" pitchFamily="34" charset="0"/>
              </a:rPr>
              <a:t>21</a:t>
            </a:r>
            <a:r>
              <a:rPr lang="en-US" sz="3600" dirty="0">
                <a:solidFill>
                  <a:schemeClr val="accent1">
                    <a:lumMod val="75000"/>
                  </a:schemeClr>
                </a:solidFill>
                <a:latin typeface="Avenir Next Medium" panose="020B0503020202020204" pitchFamily="34" charset="0"/>
              </a:rPr>
              <a:t> A remnant will return, the remnant of Jacob, to the mighty God. </a:t>
            </a:r>
          </a:p>
          <a:p>
            <a:pPr algn="ctr">
              <a:spcBef>
                <a:spcPts val="1200"/>
              </a:spcBef>
            </a:pPr>
            <a:r>
              <a:rPr lang="en-US" sz="2800" dirty="0">
                <a:solidFill>
                  <a:schemeClr val="accent1">
                    <a:lumMod val="75000"/>
                  </a:schemeClr>
                </a:solidFill>
                <a:latin typeface="Avenir Next Medium" panose="020B0503020202020204" pitchFamily="34" charset="0"/>
              </a:rPr>
              <a:t>(Isaiah 10:20–21 NASB95) </a:t>
            </a:r>
          </a:p>
        </p:txBody>
      </p:sp>
    </p:spTree>
    <p:extLst>
      <p:ext uri="{BB962C8B-B14F-4D97-AF65-F5344CB8AC3E}">
        <p14:creationId xmlns:p14="http://schemas.microsoft.com/office/powerpoint/2010/main" val="21663698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9CFAF03-D13E-A94A-8598-35F5FCE067BE}"/>
              </a:ext>
            </a:extLst>
          </p:cNvPr>
          <p:cNvSpPr txBox="1"/>
          <p:nvPr/>
        </p:nvSpPr>
        <p:spPr>
          <a:xfrm>
            <a:off x="3429000" y="1009100"/>
            <a:ext cx="8763000" cy="1569660"/>
          </a:xfrm>
          <a:prstGeom prst="rect">
            <a:avLst/>
          </a:prstGeom>
          <a:noFill/>
        </p:spPr>
        <p:txBody>
          <a:bodyPr wrap="square" rtlCol="0">
            <a:spAutoFit/>
          </a:bodyPr>
          <a:lstStyle/>
          <a:p>
            <a:pPr algn="ctr">
              <a:spcBef>
                <a:spcPts val="1200"/>
              </a:spcBef>
            </a:pPr>
            <a:r>
              <a:rPr lang="en-US" sz="4800" b="1" dirty="0">
                <a:solidFill>
                  <a:srgbClr val="E46938"/>
                </a:solidFill>
                <a:latin typeface="Avenir Next" panose="020B0503020202020204" pitchFamily="34" charset="0"/>
              </a:rPr>
              <a:t>Do We Rely On God… </a:t>
            </a:r>
            <a:br>
              <a:rPr lang="en-US" sz="4800" b="1" dirty="0">
                <a:solidFill>
                  <a:srgbClr val="E46938"/>
                </a:solidFill>
                <a:latin typeface="Avenir Next" panose="020B0503020202020204" pitchFamily="34" charset="0"/>
              </a:rPr>
            </a:br>
            <a:r>
              <a:rPr lang="en-US" sz="4800" b="1" dirty="0">
                <a:solidFill>
                  <a:srgbClr val="E46938"/>
                </a:solidFill>
                <a:latin typeface="Avenir Next" panose="020B0503020202020204" pitchFamily="34" charset="0"/>
              </a:rPr>
              <a:t>Or Something Else?</a:t>
            </a:r>
          </a:p>
        </p:txBody>
      </p:sp>
    </p:spTree>
    <p:extLst>
      <p:ext uri="{BB962C8B-B14F-4D97-AF65-F5344CB8AC3E}">
        <p14:creationId xmlns:p14="http://schemas.microsoft.com/office/powerpoint/2010/main" val="132737689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C0A5C65-AA1D-4348-9F53-557FC44CC920}"/>
              </a:ext>
            </a:extLst>
          </p:cNvPr>
          <p:cNvSpPr txBox="1"/>
          <p:nvPr/>
        </p:nvSpPr>
        <p:spPr>
          <a:xfrm>
            <a:off x="3542270" y="2578760"/>
            <a:ext cx="8649730" cy="3847207"/>
          </a:xfrm>
          <a:prstGeom prst="rect">
            <a:avLst/>
          </a:prstGeom>
          <a:noFill/>
        </p:spPr>
        <p:txBody>
          <a:bodyPr wrap="square" rtlCol="0">
            <a:spAutoFit/>
          </a:bodyPr>
          <a:lstStyle/>
          <a:p>
            <a:pPr algn="ctr">
              <a:spcAft>
                <a:spcPts val="2400"/>
              </a:spcAft>
            </a:pPr>
            <a:r>
              <a:rPr lang="en-US" sz="3200" baseline="30000" dirty="0">
                <a:solidFill>
                  <a:schemeClr val="accent1">
                    <a:lumMod val="75000"/>
                  </a:schemeClr>
                </a:solidFill>
                <a:latin typeface="Avenir Next Medium" panose="020B0503020202020204" pitchFamily="34" charset="0"/>
              </a:rPr>
              <a:t>16</a:t>
            </a:r>
            <a:r>
              <a:rPr lang="en-US" sz="3200" dirty="0">
                <a:solidFill>
                  <a:schemeClr val="accent1">
                    <a:lumMod val="75000"/>
                  </a:schemeClr>
                </a:solidFill>
                <a:latin typeface="Avenir Next Medium" panose="020B0503020202020204" pitchFamily="34" charset="0"/>
              </a:rPr>
              <a:t> For I am not ashamed of the gospel, for it is the power of God for salvation to everyone who believes, to the Jew first and also to the Greek. </a:t>
            </a:r>
            <a:r>
              <a:rPr lang="en-US" sz="3200" baseline="30000" dirty="0">
                <a:solidFill>
                  <a:schemeClr val="accent1">
                    <a:lumMod val="75000"/>
                  </a:schemeClr>
                </a:solidFill>
                <a:latin typeface="Avenir Next Medium" panose="020B0503020202020204" pitchFamily="34" charset="0"/>
              </a:rPr>
              <a:t>17</a:t>
            </a:r>
            <a:r>
              <a:rPr lang="en-US" sz="3200" dirty="0">
                <a:solidFill>
                  <a:schemeClr val="accent1">
                    <a:lumMod val="75000"/>
                  </a:schemeClr>
                </a:solidFill>
                <a:latin typeface="Avenir Next Medium" panose="020B0503020202020204" pitchFamily="34" charset="0"/>
              </a:rPr>
              <a:t> For in it the righteousness of God is revealed from faith to faith; as it is written, “But the righteous man shall live by faith.” </a:t>
            </a:r>
          </a:p>
          <a:p>
            <a:pPr algn="ctr">
              <a:spcAft>
                <a:spcPts val="2400"/>
              </a:spcAft>
            </a:pPr>
            <a:r>
              <a:rPr lang="en-US" sz="2800" dirty="0">
                <a:solidFill>
                  <a:schemeClr val="accent1">
                    <a:lumMod val="75000"/>
                  </a:schemeClr>
                </a:solidFill>
                <a:latin typeface="Avenir Next Medium" panose="020B0503020202020204" pitchFamily="34" charset="0"/>
              </a:rPr>
              <a:t>(Romans 1:16–17 NASB95)  </a:t>
            </a:r>
          </a:p>
        </p:txBody>
      </p:sp>
      <p:sp>
        <p:nvSpPr>
          <p:cNvPr id="5" name="TextBox 4">
            <a:extLst>
              <a:ext uri="{FF2B5EF4-FFF2-40B4-BE49-F238E27FC236}">
                <a16:creationId xmlns:a16="http://schemas.microsoft.com/office/drawing/2014/main" id="{49CFAF03-D13E-A94A-8598-35F5FCE067BE}"/>
              </a:ext>
            </a:extLst>
          </p:cNvPr>
          <p:cNvSpPr txBox="1"/>
          <p:nvPr/>
        </p:nvSpPr>
        <p:spPr>
          <a:xfrm>
            <a:off x="3429000" y="1009100"/>
            <a:ext cx="8763000" cy="1569660"/>
          </a:xfrm>
          <a:prstGeom prst="rect">
            <a:avLst/>
          </a:prstGeom>
          <a:noFill/>
        </p:spPr>
        <p:txBody>
          <a:bodyPr wrap="square" rtlCol="0">
            <a:spAutoFit/>
          </a:bodyPr>
          <a:lstStyle/>
          <a:p>
            <a:pPr algn="ctr">
              <a:spcBef>
                <a:spcPts val="1200"/>
              </a:spcBef>
            </a:pPr>
            <a:r>
              <a:rPr lang="en-US" sz="4800" b="1" dirty="0">
                <a:solidFill>
                  <a:srgbClr val="E46938"/>
                </a:solidFill>
                <a:latin typeface="Avenir Next" panose="020B0503020202020204" pitchFamily="34" charset="0"/>
              </a:rPr>
              <a:t>Do We Rely On God… </a:t>
            </a:r>
            <a:br>
              <a:rPr lang="en-US" sz="4800" b="1" dirty="0">
                <a:solidFill>
                  <a:srgbClr val="E46938"/>
                </a:solidFill>
                <a:latin typeface="Avenir Next" panose="020B0503020202020204" pitchFamily="34" charset="0"/>
              </a:rPr>
            </a:br>
            <a:r>
              <a:rPr lang="en-US" sz="4800" b="1" dirty="0">
                <a:solidFill>
                  <a:srgbClr val="E46938"/>
                </a:solidFill>
                <a:latin typeface="Avenir Next" panose="020B0503020202020204" pitchFamily="34" charset="0"/>
              </a:rPr>
              <a:t>Or Ourselves?</a:t>
            </a:r>
          </a:p>
        </p:txBody>
      </p:sp>
    </p:spTree>
    <p:extLst>
      <p:ext uri="{BB962C8B-B14F-4D97-AF65-F5344CB8AC3E}">
        <p14:creationId xmlns:p14="http://schemas.microsoft.com/office/powerpoint/2010/main" val="27146825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C0A5C65-AA1D-4348-9F53-557FC44CC920}"/>
              </a:ext>
            </a:extLst>
          </p:cNvPr>
          <p:cNvSpPr txBox="1"/>
          <p:nvPr/>
        </p:nvSpPr>
        <p:spPr>
          <a:xfrm>
            <a:off x="3542270" y="2578760"/>
            <a:ext cx="8649730" cy="1877437"/>
          </a:xfrm>
          <a:prstGeom prst="rect">
            <a:avLst/>
          </a:prstGeom>
          <a:noFill/>
        </p:spPr>
        <p:txBody>
          <a:bodyPr wrap="square" rtlCol="0">
            <a:spAutoFit/>
          </a:bodyPr>
          <a:lstStyle/>
          <a:p>
            <a:pPr algn="ctr">
              <a:spcAft>
                <a:spcPts val="2400"/>
              </a:spcAft>
            </a:pPr>
            <a:r>
              <a:rPr lang="en-US" sz="3200" dirty="0">
                <a:solidFill>
                  <a:schemeClr val="accent1">
                    <a:lumMod val="75000"/>
                  </a:schemeClr>
                </a:solidFill>
                <a:latin typeface="Avenir Next Medium" panose="020B0503020202020204" pitchFamily="34" charset="0"/>
              </a:rPr>
              <a:t>are you putting off baptism? (Romans 6.3-4)</a:t>
            </a:r>
          </a:p>
          <a:p>
            <a:pPr algn="ctr">
              <a:spcAft>
                <a:spcPts val="2400"/>
              </a:spcAft>
            </a:pPr>
            <a:r>
              <a:rPr lang="en-US" sz="3200" dirty="0">
                <a:solidFill>
                  <a:schemeClr val="accent1">
                    <a:lumMod val="75000"/>
                  </a:schemeClr>
                </a:solidFill>
                <a:latin typeface="Avenir Next Medium" panose="020B0503020202020204" pitchFamily="34" charset="0"/>
              </a:rPr>
              <a:t>are you making excuses for not following God’s will? (Romans 6.15-19)</a:t>
            </a:r>
          </a:p>
        </p:txBody>
      </p:sp>
      <p:sp>
        <p:nvSpPr>
          <p:cNvPr id="5" name="TextBox 4">
            <a:extLst>
              <a:ext uri="{FF2B5EF4-FFF2-40B4-BE49-F238E27FC236}">
                <a16:creationId xmlns:a16="http://schemas.microsoft.com/office/drawing/2014/main" id="{49CFAF03-D13E-A94A-8598-35F5FCE067BE}"/>
              </a:ext>
            </a:extLst>
          </p:cNvPr>
          <p:cNvSpPr txBox="1"/>
          <p:nvPr/>
        </p:nvSpPr>
        <p:spPr>
          <a:xfrm>
            <a:off x="3429000" y="1009100"/>
            <a:ext cx="8763000" cy="1569660"/>
          </a:xfrm>
          <a:prstGeom prst="rect">
            <a:avLst/>
          </a:prstGeom>
          <a:noFill/>
        </p:spPr>
        <p:txBody>
          <a:bodyPr wrap="square" rtlCol="0">
            <a:spAutoFit/>
          </a:bodyPr>
          <a:lstStyle/>
          <a:p>
            <a:pPr algn="ctr">
              <a:spcBef>
                <a:spcPts val="1200"/>
              </a:spcBef>
            </a:pPr>
            <a:r>
              <a:rPr lang="en-US" sz="4800" b="1" dirty="0">
                <a:solidFill>
                  <a:srgbClr val="E46938"/>
                </a:solidFill>
                <a:latin typeface="Avenir Next" panose="020B0503020202020204" pitchFamily="34" charset="0"/>
              </a:rPr>
              <a:t>Do We Rely On God… </a:t>
            </a:r>
            <a:br>
              <a:rPr lang="en-US" sz="4800" b="1" dirty="0">
                <a:solidFill>
                  <a:srgbClr val="E46938"/>
                </a:solidFill>
                <a:latin typeface="Avenir Next" panose="020B0503020202020204" pitchFamily="34" charset="0"/>
              </a:rPr>
            </a:br>
            <a:r>
              <a:rPr lang="en-US" sz="4800" b="1" dirty="0">
                <a:solidFill>
                  <a:srgbClr val="E46938"/>
                </a:solidFill>
                <a:latin typeface="Avenir Next" panose="020B0503020202020204" pitchFamily="34" charset="0"/>
              </a:rPr>
              <a:t>Or Ourselves?</a:t>
            </a:r>
          </a:p>
        </p:txBody>
      </p:sp>
    </p:spTree>
    <p:extLst>
      <p:ext uri="{BB962C8B-B14F-4D97-AF65-F5344CB8AC3E}">
        <p14:creationId xmlns:p14="http://schemas.microsoft.com/office/powerpoint/2010/main" val="29831457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C0A5C65-AA1D-4348-9F53-557FC44CC920}"/>
              </a:ext>
            </a:extLst>
          </p:cNvPr>
          <p:cNvSpPr txBox="1"/>
          <p:nvPr/>
        </p:nvSpPr>
        <p:spPr>
          <a:xfrm>
            <a:off x="3542270" y="2578760"/>
            <a:ext cx="8649730" cy="3170099"/>
          </a:xfrm>
          <a:prstGeom prst="rect">
            <a:avLst/>
          </a:prstGeom>
          <a:noFill/>
        </p:spPr>
        <p:txBody>
          <a:bodyPr wrap="square" rtlCol="0">
            <a:spAutoFit/>
          </a:bodyPr>
          <a:lstStyle/>
          <a:p>
            <a:pPr algn="ctr">
              <a:spcAft>
                <a:spcPts val="1200"/>
              </a:spcAft>
            </a:pPr>
            <a:r>
              <a:rPr lang="en-US" sz="3200" dirty="0">
                <a:solidFill>
                  <a:schemeClr val="accent1">
                    <a:lumMod val="75000"/>
                  </a:schemeClr>
                </a:solidFill>
                <a:latin typeface="Avenir Next Medium" panose="020B0503020202020204" pitchFamily="34" charset="0"/>
              </a:rPr>
              <a:t>Romans 12.1</a:t>
            </a:r>
          </a:p>
          <a:p>
            <a:pPr algn="ctr">
              <a:spcAft>
                <a:spcPts val="1200"/>
              </a:spcAft>
            </a:pPr>
            <a:r>
              <a:rPr lang="en-US" sz="3200" dirty="0">
                <a:solidFill>
                  <a:schemeClr val="accent1">
                    <a:lumMod val="75000"/>
                  </a:schemeClr>
                </a:solidFill>
                <a:latin typeface="Avenir Next Medium" panose="020B0503020202020204" pitchFamily="34" charset="0"/>
              </a:rPr>
              <a:t>Romans 12.2</a:t>
            </a:r>
          </a:p>
          <a:p>
            <a:pPr algn="ctr">
              <a:spcAft>
                <a:spcPts val="1200"/>
              </a:spcAft>
            </a:pPr>
            <a:r>
              <a:rPr lang="en-US" sz="3200" dirty="0">
                <a:solidFill>
                  <a:schemeClr val="accent1">
                    <a:lumMod val="75000"/>
                  </a:schemeClr>
                </a:solidFill>
                <a:latin typeface="Avenir Next Medium" panose="020B0503020202020204" pitchFamily="34" charset="0"/>
              </a:rPr>
              <a:t>Romans 12.14-20</a:t>
            </a:r>
          </a:p>
          <a:p>
            <a:pPr algn="ctr">
              <a:spcAft>
                <a:spcPts val="1200"/>
              </a:spcAft>
            </a:pPr>
            <a:r>
              <a:rPr lang="en-US" sz="3200" dirty="0">
                <a:solidFill>
                  <a:schemeClr val="accent1">
                    <a:lumMod val="75000"/>
                  </a:schemeClr>
                </a:solidFill>
                <a:latin typeface="Avenir Next Medium" panose="020B0503020202020204" pitchFamily="34" charset="0"/>
              </a:rPr>
              <a:t>Romans 13.1-7</a:t>
            </a:r>
          </a:p>
          <a:p>
            <a:pPr algn="ctr">
              <a:spcAft>
                <a:spcPts val="1200"/>
              </a:spcAft>
            </a:pPr>
            <a:r>
              <a:rPr lang="en-US" sz="3200" dirty="0">
                <a:solidFill>
                  <a:schemeClr val="accent1">
                    <a:lumMod val="75000"/>
                  </a:schemeClr>
                </a:solidFill>
                <a:latin typeface="Avenir Next Medium" panose="020B0503020202020204" pitchFamily="34" charset="0"/>
              </a:rPr>
              <a:t>Romans 14.1-4</a:t>
            </a:r>
          </a:p>
        </p:txBody>
      </p:sp>
      <p:sp>
        <p:nvSpPr>
          <p:cNvPr id="5" name="TextBox 4">
            <a:extLst>
              <a:ext uri="{FF2B5EF4-FFF2-40B4-BE49-F238E27FC236}">
                <a16:creationId xmlns:a16="http://schemas.microsoft.com/office/drawing/2014/main" id="{49CFAF03-D13E-A94A-8598-35F5FCE067BE}"/>
              </a:ext>
            </a:extLst>
          </p:cNvPr>
          <p:cNvSpPr txBox="1"/>
          <p:nvPr/>
        </p:nvSpPr>
        <p:spPr>
          <a:xfrm>
            <a:off x="3429000" y="1009100"/>
            <a:ext cx="8763000" cy="1569660"/>
          </a:xfrm>
          <a:prstGeom prst="rect">
            <a:avLst/>
          </a:prstGeom>
          <a:noFill/>
        </p:spPr>
        <p:txBody>
          <a:bodyPr wrap="square" rtlCol="0">
            <a:spAutoFit/>
          </a:bodyPr>
          <a:lstStyle/>
          <a:p>
            <a:pPr algn="ctr">
              <a:spcBef>
                <a:spcPts val="1200"/>
              </a:spcBef>
            </a:pPr>
            <a:r>
              <a:rPr lang="en-US" sz="4800" b="1" dirty="0">
                <a:solidFill>
                  <a:srgbClr val="E46938"/>
                </a:solidFill>
                <a:latin typeface="Avenir Next" panose="020B0503020202020204" pitchFamily="34" charset="0"/>
              </a:rPr>
              <a:t>Do We Rely On God… </a:t>
            </a:r>
            <a:br>
              <a:rPr lang="en-US" sz="4800" b="1" dirty="0">
                <a:solidFill>
                  <a:srgbClr val="E46938"/>
                </a:solidFill>
                <a:latin typeface="Avenir Next" panose="020B0503020202020204" pitchFamily="34" charset="0"/>
              </a:rPr>
            </a:br>
            <a:r>
              <a:rPr lang="en-US" sz="4800" b="1" dirty="0">
                <a:solidFill>
                  <a:srgbClr val="E46938"/>
                </a:solidFill>
                <a:latin typeface="Avenir Next" panose="020B0503020202020204" pitchFamily="34" charset="0"/>
              </a:rPr>
              <a:t>Or Ourselves?</a:t>
            </a:r>
          </a:p>
        </p:txBody>
      </p:sp>
    </p:spTree>
    <p:extLst>
      <p:ext uri="{BB962C8B-B14F-4D97-AF65-F5344CB8AC3E}">
        <p14:creationId xmlns:p14="http://schemas.microsoft.com/office/powerpoint/2010/main" val="8267793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medium confidence">
            <a:extLst>
              <a:ext uri="{FF2B5EF4-FFF2-40B4-BE49-F238E27FC236}">
                <a16:creationId xmlns:a16="http://schemas.microsoft.com/office/drawing/2014/main" id="{9F14B17B-3DB1-9142-92A0-EE4BEE6543F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C0A5C65-AA1D-4348-9F53-557FC44CC920}"/>
              </a:ext>
            </a:extLst>
          </p:cNvPr>
          <p:cNvSpPr txBox="1"/>
          <p:nvPr/>
        </p:nvSpPr>
        <p:spPr>
          <a:xfrm>
            <a:off x="3542270" y="1166842"/>
            <a:ext cx="8649730" cy="4524315"/>
          </a:xfrm>
          <a:prstGeom prst="rect">
            <a:avLst/>
          </a:prstGeom>
          <a:noFill/>
        </p:spPr>
        <p:txBody>
          <a:bodyPr wrap="square" rtlCol="0">
            <a:spAutoFit/>
          </a:bodyPr>
          <a:lstStyle/>
          <a:p>
            <a:pPr algn="ctr"/>
            <a:r>
              <a:rPr lang="en-US" sz="3600" baseline="30000" dirty="0">
                <a:solidFill>
                  <a:schemeClr val="accent1">
                    <a:lumMod val="75000"/>
                  </a:schemeClr>
                </a:solidFill>
                <a:latin typeface="Avenir Next Medium" panose="020B0503020202020204" pitchFamily="34" charset="0"/>
              </a:rPr>
              <a:t>20</a:t>
            </a:r>
            <a:r>
              <a:rPr lang="en-US" sz="3600" dirty="0">
                <a:solidFill>
                  <a:schemeClr val="accent1">
                    <a:lumMod val="75000"/>
                  </a:schemeClr>
                </a:solidFill>
                <a:latin typeface="Avenir Next Medium" panose="020B0503020202020204" pitchFamily="34" charset="0"/>
              </a:rPr>
              <a:t> Now in that day the remnant of Israel, and those of the house of Jacob who have escaped, will never again rely on the one who struck them, but will truly rely on the Lord, the Holy One of Israel. </a:t>
            </a:r>
            <a:r>
              <a:rPr lang="en-US" sz="3600" baseline="30000" dirty="0">
                <a:solidFill>
                  <a:schemeClr val="accent1">
                    <a:lumMod val="75000"/>
                  </a:schemeClr>
                </a:solidFill>
                <a:latin typeface="Avenir Next Medium" panose="020B0503020202020204" pitchFamily="34" charset="0"/>
              </a:rPr>
              <a:t>21</a:t>
            </a:r>
            <a:r>
              <a:rPr lang="en-US" sz="3600" dirty="0">
                <a:solidFill>
                  <a:schemeClr val="accent1">
                    <a:lumMod val="75000"/>
                  </a:schemeClr>
                </a:solidFill>
                <a:latin typeface="Avenir Next Medium" panose="020B0503020202020204" pitchFamily="34" charset="0"/>
              </a:rPr>
              <a:t> A remnant will return, the remnant of Jacob, to the mighty God. </a:t>
            </a:r>
          </a:p>
          <a:p>
            <a:pPr algn="ctr">
              <a:spcBef>
                <a:spcPts val="1200"/>
              </a:spcBef>
            </a:pPr>
            <a:r>
              <a:rPr lang="en-US" sz="2800" dirty="0">
                <a:solidFill>
                  <a:schemeClr val="accent1">
                    <a:lumMod val="75000"/>
                  </a:schemeClr>
                </a:solidFill>
                <a:latin typeface="Avenir Next Medium" panose="020B0503020202020204" pitchFamily="34" charset="0"/>
              </a:rPr>
              <a:t>(Isaiah 10:20–21 NASB95) </a:t>
            </a:r>
          </a:p>
        </p:txBody>
      </p:sp>
    </p:spTree>
    <p:extLst>
      <p:ext uri="{BB962C8B-B14F-4D97-AF65-F5344CB8AC3E}">
        <p14:creationId xmlns:p14="http://schemas.microsoft.com/office/powerpoint/2010/main" val="22056096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12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987</TotalTime>
  <Words>278</Words>
  <Application>Microsoft Macintosh PowerPoint</Application>
  <PresentationFormat>Widescreen</PresentationFormat>
  <Paragraphs>17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 Light</vt:lpstr>
      <vt:lpstr>Avenir Next Medium</vt:lpstr>
      <vt:lpstr>Avenir Next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10</cp:revision>
  <dcterms:created xsi:type="dcterms:W3CDTF">2022-02-09T20:47:49Z</dcterms:created>
  <dcterms:modified xsi:type="dcterms:W3CDTF">2022-05-01T01:01:11Z</dcterms:modified>
</cp:coreProperties>
</file>