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6"/>
  </p:notesMasterIdLst>
  <p:sldIdLst>
    <p:sldId id="399" r:id="rId2"/>
    <p:sldId id="400" r:id="rId3"/>
    <p:sldId id="401" r:id="rId4"/>
    <p:sldId id="402" r:id="rId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623" autoAdjust="0"/>
    <p:restoredTop sz="86325" autoAdjust="0"/>
  </p:normalViewPr>
  <p:slideViewPr>
    <p:cSldViewPr>
      <p:cViewPr varScale="1">
        <p:scale>
          <a:sx n="127" d="100"/>
          <a:sy n="127" d="100"/>
        </p:scale>
        <p:origin x="738" y="12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76" d="100"/>
          <a:sy n="76" d="100"/>
        </p:scale>
        <p:origin x="-2971" y="-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8DE7A2-50D1-4400-88E2-5E32D940C051}" type="datetimeFigureOut">
              <a:rPr lang="en-US"/>
              <a:pPr/>
              <a:t>5/8/2022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9F674F-5FF1-4C50-AE02-5B1470F93F7E}" type="slidenum">
              <a:rPr lang="en-US"/>
              <a:pPr/>
              <a:t>‹#›</a:t>
            </a:fld>
            <a:endParaRPr lang="en-US"/>
          </a:p>
        </p:txBody>
      </p:sp>
    </p:spTree>
    <p:extLst>
      <p:ext uri="{BB962C8B-B14F-4D97-AF65-F5344CB8AC3E}">
        <p14:creationId xmlns:p14="http://schemas.microsoft.com/office/powerpoint/2010/main" val="4014274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C28A28C-4C6A-46EA-90C0-4EE0B89CC5C7}" type="datetimeFigureOut">
              <a:rPr lang="en-US" smtClean="0"/>
              <a:t>5/8/2022</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EF7F31-0B8A-474A-B86C-91F381754329}" type="slidenum">
              <a:rPr lang="en-US" smtClean="0"/>
              <a:t>‹#›</a:t>
            </a:fld>
            <a:endParaRPr lang="en-US" dirty="0"/>
          </a:p>
        </p:txBody>
      </p:sp>
    </p:spTree>
    <p:extLst>
      <p:ext uri="{BB962C8B-B14F-4D97-AF65-F5344CB8AC3E}">
        <p14:creationId xmlns:p14="http://schemas.microsoft.com/office/powerpoint/2010/main" val="524611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28A28C-4C6A-46EA-90C0-4EE0B89CC5C7}" type="datetimeFigureOut">
              <a:rPr lang="en-US" smtClean="0"/>
              <a:t>5/8/2022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634418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28A28C-4C6A-46EA-90C0-4EE0B89CC5C7}" type="datetimeFigureOut">
              <a:rPr lang="en-US" smtClean="0"/>
              <a:t>5/8/2022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3822403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28A28C-4C6A-46EA-90C0-4EE0B89CC5C7}" type="datetimeFigureOut">
              <a:rPr lang="en-US" smtClean="0"/>
              <a:t>5/8/2022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1983351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28A28C-4C6A-46EA-90C0-4EE0B89CC5C7}" type="datetimeFigureOut">
              <a:rPr lang="en-US" smtClean="0"/>
              <a:t>5/8/2022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2864877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28A28C-4C6A-46EA-90C0-4EE0B89CC5C7}" type="datetimeFigureOut">
              <a:rPr lang="en-US" smtClean="0"/>
              <a:t>5/8/2022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295589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C28A28C-4C6A-46EA-90C0-4EE0B89CC5C7}" type="datetimeFigureOut">
              <a:rPr lang="en-US" smtClean="0"/>
              <a:t>5/8/2022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611725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C28A28C-4C6A-46EA-90C0-4EE0B89CC5C7}" type="datetimeFigureOut">
              <a:rPr lang="en-US" smtClean="0"/>
              <a:t>5/8/2022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2524266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28A28C-4C6A-46EA-90C0-4EE0B89CC5C7}" type="datetimeFigureOut">
              <a:rPr lang="en-US" smtClean="0"/>
              <a:t>5/8/2022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3661721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C28A28C-4C6A-46EA-90C0-4EE0B89CC5C7}" type="datetimeFigureOut">
              <a:rPr lang="en-US" smtClean="0"/>
              <a:t>5/8/2022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2203720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C28A28C-4C6A-46EA-90C0-4EE0B89CC5C7}" type="datetimeFigureOut">
              <a:rPr lang="en-US" smtClean="0"/>
              <a:t>5/8/2022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708258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8C28A28C-4C6A-46EA-90C0-4EE0B89CC5C7}" type="datetimeFigureOut">
              <a:rPr lang="en-US" smtClean="0"/>
              <a:pPr/>
              <a:t>5/8/2022</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5DEF7F31-0B8A-474A-B86C-91F381754329}" type="slidenum">
              <a:rPr lang="en-US" smtClean="0"/>
              <a:pPr/>
              <a:t>‹#›</a:t>
            </a:fld>
            <a:endParaRPr lang="en-US" dirty="0"/>
          </a:p>
        </p:txBody>
      </p:sp>
    </p:spTree>
    <p:extLst>
      <p:ext uri="{BB962C8B-B14F-4D97-AF65-F5344CB8AC3E}">
        <p14:creationId xmlns:p14="http://schemas.microsoft.com/office/powerpoint/2010/main" val="2859232367"/>
      </p:ext>
    </p:extLst>
  </p:cSld>
  <p:clrMap bg1="dk1" tx1="lt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ww.e-ostadelahi.com/eoe-en/grasping-anger-what-do-you-think/" TargetMode="External"/><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hyperlink" Target="https://creativecommons.org/licenses/by-nc-nd/3.0/"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owl.excelsior.edu/grammar-essentials/punctuation/commas/commas-shifts-at-the-end/" TargetMode="External"/><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flickr.com/photos/mrsdkrebs/16347221021/" TargetMode="External"/><Relationship Id="rId2" Type="http://schemas.openxmlformats.org/officeDocument/2006/relationships/image" Target="../media/image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stray clover growing in a barren land">
            <a:extLst>
              <a:ext uri="{FF2B5EF4-FFF2-40B4-BE49-F238E27FC236}">
                <a16:creationId xmlns:a16="http://schemas.microsoft.com/office/drawing/2014/main" id="{E46B2D6A-CF2E-2296-6392-61D288533B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178"/>
            <a:ext cx="9144000" cy="5143500"/>
          </a:xfrm>
          <a:prstGeom prst="rect">
            <a:avLst/>
          </a:prstGeom>
        </p:spPr>
      </p:pic>
      <p:sp>
        <p:nvSpPr>
          <p:cNvPr id="8" name="Rectangle 7">
            <a:extLst>
              <a:ext uri="{FF2B5EF4-FFF2-40B4-BE49-F238E27FC236}">
                <a16:creationId xmlns:a16="http://schemas.microsoft.com/office/drawing/2014/main" id="{CAC7DDD4-7771-749D-3819-A50B794851D8}"/>
              </a:ext>
            </a:extLst>
          </p:cNvPr>
          <p:cNvSpPr/>
          <p:nvPr/>
        </p:nvSpPr>
        <p:spPr>
          <a:xfrm>
            <a:off x="1856296" y="1462178"/>
            <a:ext cx="3145413" cy="1084912"/>
          </a:xfrm>
          <a:prstGeom prst="rect">
            <a:avLst/>
          </a:prstGeom>
          <a:noFill/>
        </p:spPr>
        <p:txBody>
          <a:bodyPr wrap="none" lIns="68580" tIns="34290" rIns="68580" bIns="34290">
            <a:spAutoFit/>
          </a:bodyPr>
          <a:lstStyle/>
          <a:p>
            <a:pPr algn="ctr" defTabSz="342900"/>
            <a:r>
              <a:rPr lang="en-US" sz="6600" b="1"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latin typeface="Calibri" panose="020F0502020204030204"/>
              </a:rPr>
              <a:t>Patience</a:t>
            </a:r>
          </a:p>
        </p:txBody>
      </p:sp>
    </p:spTree>
    <p:extLst>
      <p:ext uri="{BB962C8B-B14F-4D97-AF65-F5344CB8AC3E}">
        <p14:creationId xmlns:p14="http://schemas.microsoft.com/office/powerpoint/2010/main" val="983234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air of hands shaking&#10;&#10;Description automatically generated with low confidence">
            <a:extLst>
              <a:ext uri="{FF2B5EF4-FFF2-40B4-BE49-F238E27FC236}">
                <a16:creationId xmlns:a16="http://schemas.microsoft.com/office/drawing/2014/main" id="{2D8B5AB2-3E1F-2B81-8AF0-6145938A8FAF}"/>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237" r="2096"/>
          <a:stretch/>
        </p:blipFill>
        <p:spPr>
          <a:xfrm>
            <a:off x="15" y="10753"/>
            <a:ext cx="9143985" cy="5143493"/>
          </a:xfrm>
          <a:prstGeom prst="rect">
            <a:avLst/>
          </a:prstGeom>
        </p:spPr>
      </p:pic>
      <p:sp>
        <p:nvSpPr>
          <p:cNvPr id="4" name="TextBox 3">
            <a:extLst>
              <a:ext uri="{FF2B5EF4-FFF2-40B4-BE49-F238E27FC236}">
                <a16:creationId xmlns:a16="http://schemas.microsoft.com/office/drawing/2014/main" id="{42DBD9ED-8BB4-6ECD-DEAD-75FDBA31391D}"/>
              </a:ext>
            </a:extLst>
          </p:cNvPr>
          <p:cNvSpPr txBox="1"/>
          <p:nvPr/>
        </p:nvSpPr>
        <p:spPr>
          <a:xfrm>
            <a:off x="7263356" y="4993459"/>
            <a:ext cx="1880644" cy="173124"/>
          </a:xfrm>
          <a:prstGeom prst="rect">
            <a:avLst/>
          </a:prstGeom>
          <a:solidFill>
            <a:srgbClr val="000000"/>
          </a:solidFill>
        </p:spPr>
        <p:txBody>
          <a:bodyPr wrap="none" rtlCol="0">
            <a:spAutoFit/>
          </a:bodyPr>
          <a:lstStyle/>
          <a:p>
            <a:pPr algn="r" defTabSz="342900">
              <a:spcAft>
                <a:spcPts val="450"/>
              </a:spcAft>
            </a:pPr>
            <a:r>
              <a:rPr lang="en-US" sz="525">
                <a:solidFill>
                  <a:srgbClr val="FFFFFF"/>
                </a:solidFill>
                <a:latin typeface="Calibri" panose="020F0502020204030204"/>
                <a:hlinkClick r:id="rId3" tooltip="http://www.e-ostadelahi.com/eoe-en/grasping-anger-what-do-you-think/">
                  <a:extLst>
                    <a:ext uri="{A12FA001-AC4F-418D-AE19-62706E023703}">
                      <ahyp:hlinkClr xmlns:ahyp="http://schemas.microsoft.com/office/drawing/2018/hyperlinkcolor" val="tx"/>
                    </a:ext>
                  </a:extLst>
                </a:hlinkClick>
              </a:rPr>
              <a:t>This Photo</a:t>
            </a:r>
            <a:r>
              <a:rPr lang="en-US" sz="525">
                <a:solidFill>
                  <a:srgbClr val="FFFFFF"/>
                </a:solidFill>
                <a:latin typeface="Calibri" panose="020F0502020204030204"/>
              </a:rPr>
              <a:t> by Unknown Author is licensed under </a:t>
            </a:r>
            <a:r>
              <a:rPr lang="en-US" sz="525">
                <a:solidFill>
                  <a:srgbClr val="FFFFFF"/>
                </a:solidFill>
                <a:latin typeface="Calibri" panose="020F0502020204030204"/>
                <a:hlinkClick r:id="rId4" tooltip="https://creativecommons.org/licenses/by-nc-nd/3.0/">
                  <a:extLst>
                    <a:ext uri="{A12FA001-AC4F-418D-AE19-62706E023703}">
                      <ahyp:hlinkClr xmlns:ahyp="http://schemas.microsoft.com/office/drawing/2018/hyperlinkcolor" val="tx"/>
                    </a:ext>
                  </a:extLst>
                </a:hlinkClick>
              </a:rPr>
              <a:t>CC BY-NC-ND</a:t>
            </a:r>
            <a:endParaRPr lang="en-US" sz="525">
              <a:solidFill>
                <a:srgbClr val="FFFFFF"/>
              </a:solidFill>
              <a:latin typeface="Calibri" panose="020F0502020204030204"/>
            </a:endParaRPr>
          </a:p>
        </p:txBody>
      </p:sp>
      <p:sp>
        <p:nvSpPr>
          <p:cNvPr id="5" name="Rectangle 4">
            <a:extLst>
              <a:ext uri="{FF2B5EF4-FFF2-40B4-BE49-F238E27FC236}">
                <a16:creationId xmlns:a16="http://schemas.microsoft.com/office/drawing/2014/main" id="{5811B4C5-C1BB-036F-FCE5-EE4C0927DB57}"/>
              </a:ext>
            </a:extLst>
          </p:cNvPr>
          <p:cNvSpPr/>
          <p:nvPr/>
        </p:nvSpPr>
        <p:spPr>
          <a:xfrm>
            <a:off x="2143681" y="159476"/>
            <a:ext cx="4744505" cy="692497"/>
          </a:xfrm>
          <a:prstGeom prst="rect">
            <a:avLst/>
          </a:prstGeom>
          <a:noFill/>
        </p:spPr>
        <p:txBody>
          <a:bodyPr wrap="none" lIns="68580" tIns="34290" rIns="68580" bIns="34290">
            <a:spAutoFit/>
          </a:bodyPr>
          <a:lstStyle/>
          <a:p>
            <a:pPr algn="ctr" defTabSz="342900"/>
            <a:r>
              <a:rPr lang="en-US" sz="4050" b="1" dirty="0">
                <a:ln w="9525">
                  <a:solidFill>
                    <a:prstClr val="black"/>
                  </a:solidFill>
                  <a:prstDash val="solid"/>
                </a:ln>
                <a:solidFill>
                  <a:srgbClr val="5B9BD5"/>
                </a:solidFill>
                <a:effectLst>
                  <a:outerShdw blurRad="12700" dist="38100" dir="2700000" algn="tl" rotWithShape="0">
                    <a:srgbClr val="5B9BD5">
                      <a:lumMod val="60000"/>
                      <a:lumOff val="40000"/>
                    </a:srgbClr>
                  </a:outerShdw>
                </a:effectLst>
                <a:latin typeface="Calibri" panose="020F0502020204030204"/>
              </a:rPr>
              <a:t>Patience when angry.</a:t>
            </a:r>
          </a:p>
        </p:txBody>
      </p:sp>
      <p:sp>
        <p:nvSpPr>
          <p:cNvPr id="6" name="TextBox 5">
            <a:extLst>
              <a:ext uri="{FF2B5EF4-FFF2-40B4-BE49-F238E27FC236}">
                <a16:creationId xmlns:a16="http://schemas.microsoft.com/office/drawing/2014/main" id="{73C8DBB7-8E91-71AD-3F01-D10EBB3E6020}"/>
              </a:ext>
            </a:extLst>
          </p:cNvPr>
          <p:cNvSpPr txBox="1"/>
          <p:nvPr/>
        </p:nvSpPr>
        <p:spPr>
          <a:xfrm>
            <a:off x="159588" y="1034329"/>
            <a:ext cx="8501110" cy="854080"/>
          </a:xfrm>
          <a:prstGeom prst="rect">
            <a:avLst/>
          </a:prstGeom>
          <a:noFill/>
        </p:spPr>
        <p:txBody>
          <a:bodyPr wrap="none" rtlCol="0">
            <a:spAutoFit/>
          </a:bodyPr>
          <a:lstStyle/>
          <a:p>
            <a:pPr defTabSz="342900">
              <a:lnSpc>
                <a:spcPct val="200000"/>
              </a:lnSpc>
            </a:pPr>
            <a:r>
              <a:rPr lang="en-US" dirty="0">
                <a:solidFill>
                  <a:prstClr val="black"/>
                </a:solidFill>
                <a:highlight>
                  <a:srgbClr val="FFFF00"/>
                </a:highlight>
                <a:latin typeface="Arial" panose="020B0604020202020204" pitchFamily="34" charset="0"/>
                <a:ea typeface="Calibri" panose="020F0502020204030204" pitchFamily="34" charset="0"/>
                <a:cs typeface="Times New Roman" panose="02020603050405020304" pitchFamily="18" charset="0"/>
              </a:rPr>
              <a:t>Romans 12:12</a:t>
            </a:r>
            <a:r>
              <a:rPr lang="en-US" dirty="0">
                <a:solidFill>
                  <a:prstClr val="black"/>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dirty="0">
                <a:solidFill>
                  <a:prstClr val="black"/>
                </a:solidFill>
                <a:highlight>
                  <a:srgbClr val="FFFF00"/>
                </a:highlight>
                <a:latin typeface="Arial" panose="020B0604020202020204" pitchFamily="34" charset="0"/>
                <a:ea typeface="Calibri" panose="020F0502020204030204" pitchFamily="34" charset="0"/>
                <a:cs typeface="Times New Roman" panose="02020603050405020304" pitchFamily="18" charset="0"/>
              </a:rPr>
              <a:t>Rejoice in hope, be patient in tribulation and be constant in prayer.</a:t>
            </a:r>
            <a:endParaRPr lang="en-US" dirty="0">
              <a:solidFill>
                <a:prstClr val="black"/>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p>
            <a:pPr defTabSz="342900"/>
            <a:endParaRPr lang="en-US" sz="1350" dirty="0">
              <a:solidFill>
                <a:prstClr val="white"/>
              </a:solidFill>
              <a:latin typeface="Calibri" panose="020F0502020204030204"/>
            </a:endParaRPr>
          </a:p>
        </p:txBody>
      </p:sp>
      <p:sp>
        <p:nvSpPr>
          <p:cNvPr id="7" name="TextBox 6">
            <a:extLst>
              <a:ext uri="{FF2B5EF4-FFF2-40B4-BE49-F238E27FC236}">
                <a16:creationId xmlns:a16="http://schemas.microsoft.com/office/drawing/2014/main" id="{B7F31F6F-677E-842B-C1C8-3C64AEA58B8D}"/>
              </a:ext>
            </a:extLst>
          </p:cNvPr>
          <p:cNvSpPr txBox="1"/>
          <p:nvPr/>
        </p:nvSpPr>
        <p:spPr>
          <a:xfrm>
            <a:off x="159588" y="1634466"/>
            <a:ext cx="8363890" cy="1408078"/>
          </a:xfrm>
          <a:prstGeom prst="rect">
            <a:avLst/>
          </a:prstGeom>
          <a:noFill/>
        </p:spPr>
        <p:txBody>
          <a:bodyPr wrap="square" rtlCol="0">
            <a:spAutoFit/>
          </a:bodyPr>
          <a:lstStyle/>
          <a:p>
            <a:pPr defTabSz="342900">
              <a:lnSpc>
                <a:spcPct val="200000"/>
              </a:lnSpc>
            </a:pPr>
            <a:r>
              <a:rPr lang="en-US" dirty="0">
                <a:solidFill>
                  <a:prstClr val="black"/>
                </a:solidFill>
                <a:highlight>
                  <a:srgbClr val="FFFF00"/>
                </a:highlight>
                <a:latin typeface="Arial" panose="020B0604020202020204" pitchFamily="34" charset="0"/>
                <a:ea typeface="Calibri" panose="020F0502020204030204" pitchFamily="34" charset="0"/>
                <a:cs typeface="Times New Roman" panose="02020603050405020304" pitchFamily="18" charset="0"/>
              </a:rPr>
              <a:t>Proverbs 14:29 whoever is slow to anger has great understanding, but he who has a hasty temper exalts folly</a:t>
            </a:r>
            <a:endParaRPr lang="en-US" dirty="0">
              <a:solidFill>
                <a:prstClr val="black"/>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p>
            <a:pPr defTabSz="342900"/>
            <a:endParaRPr lang="en-US" sz="1350" dirty="0">
              <a:solidFill>
                <a:prstClr val="white"/>
              </a:solidFill>
              <a:latin typeface="Calibri" panose="020F0502020204030204"/>
            </a:endParaRPr>
          </a:p>
        </p:txBody>
      </p:sp>
      <p:sp>
        <p:nvSpPr>
          <p:cNvPr id="8" name="TextBox 7">
            <a:extLst>
              <a:ext uri="{FF2B5EF4-FFF2-40B4-BE49-F238E27FC236}">
                <a16:creationId xmlns:a16="http://schemas.microsoft.com/office/drawing/2014/main" id="{C709DAB8-8C2D-3763-6A3A-5C0633E3AB4C}"/>
              </a:ext>
            </a:extLst>
          </p:cNvPr>
          <p:cNvSpPr txBox="1"/>
          <p:nvPr/>
        </p:nvSpPr>
        <p:spPr>
          <a:xfrm>
            <a:off x="120769" y="2724177"/>
            <a:ext cx="8139857" cy="1408078"/>
          </a:xfrm>
          <a:prstGeom prst="rect">
            <a:avLst/>
          </a:prstGeom>
          <a:noFill/>
        </p:spPr>
        <p:txBody>
          <a:bodyPr wrap="square" rtlCol="0">
            <a:spAutoFit/>
          </a:bodyPr>
          <a:lstStyle/>
          <a:p>
            <a:pPr defTabSz="342900">
              <a:lnSpc>
                <a:spcPct val="200000"/>
              </a:lnSpc>
            </a:pPr>
            <a:r>
              <a:rPr lang="en-US" dirty="0">
                <a:solidFill>
                  <a:prstClr val="black"/>
                </a:solidFill>
                <a:highlight>
                  <a:srgbClr val="FFFF00"/>
                </a:highlight>
                <a:latin typeface="Arial" panose="020B0604020202020204" pitchFamily="34" charset="0"/>
                <a:ea typeface="Calibri" panose="020F0502020204030204" pitchFamily="34" charset="0"/>
                <a:cs typeface="Times New Roman" panose="02020603050405020304" pitchFamily="18" charset="0"/>
              </a:rPr>
              <a:t>Ephesians 4:26-27</a:t>
            </a:r>
            <a:r>
              <a:rPr lang="en-US" dirty="0">
                <a:solidFill>
                  <a:prstClr val="black"/>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dirty="0">
                <a:solidFill>
                  <a:prstClr val="black"/>
                </a:solidFill>
                <a:highlight>
                  <a:srgbClr val="FFFF00"/>
                </a:highlight>
                <a:latin typeface="Arial" panose="020B0604020202020204" pitchFamily="34" charset="0"/>
                <a:ea typeface="Calibri" panose="020F0502020204030204" pitchFamily="34" charset="0"/>
                <a:cs typeface="Times New Roman" panose="02020603050405020304" pitchFamily="18" charset="0"/>
              </a:rPr>
              <a:t>Be angry and do not sin; do not let the sun go down on your anger and give no opportunity to the devil.</a:t>
            </a:r>
            <a:endParaRPr lang="en-US" dirty="0">
              <a:solidFill>
                <a:prstClr val="black"/>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p>
            <a:pPr defTabSz="342900"/>
            <a:endParaRPr lang="en-US" sz="1350" dirty="0">
              <a:solidFill>
                <a:prstClr val="white"/>
              </a:solidFill>
              <a:latin typeface="Calibri" panose="020F0502020204030204"/>
            </a:endParaRPr>
          </a:p>
        </p:txBody>
      </p:sp>
      <p:sp>
        <p:nvSpPr>
          <p:cNvPr id="10" name="Rectangle 9">
            <a:extLst>
              <a:ext uri="{FF2B5EF4-FFF2-40B4-BE49-F238E27FC236}">
                <a16:creationId xmlns:a16="http://schemas.microsoft.com/office/drawing/2014/main" id="{9F99D380-F5C4-5CC8-0D01-E44E975EC3A0}"/>
              </a:ext>
            </a:extLst>
          </p:cNvPr>
          <p:cNvSpPr/>
          <p:nvPr/>
        </p:nvSpPr>
        <p:spPr>
          <a:xfrm>
            <a:off x="226092" y="4135007"/>
            <a:ext cx="5896871" cy="692497"/>
          </a:xfrm>
          <a:prstGeom prst="rect">
            <a:avLst/>
          </a:prstGeom>
          <a:noFill/>
        </p:spPr>
        <p:txBody>
          <a:bodyPr wrap="none" lIns="68580" tIns="34290" rIns="68580" bIns="34290">
            <a:spAutoFit/>
          </a:bodyPr>
          <a:lstStyle/>
          <a:p>
            <a:pPr algn="ctr" defTabSz="342900"/>
            <a:r>
              <a:rPr lang="en-US" sz="4050"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a:rPr>
              <a:t>Stay Calm and Rely on God</a:t>
            </a:r>
          </a:p>
        </p:txBody>
      </p:sp>
    </p:spTree>
    <p:extLst>
      <p:ext uri="{BB962C8B-B14F-4D97-AF65-F5344CB8AC3E}">
        <p14:creationId xmlns:p14="http://schemas.microsoft.com/office/powerpoint/2010/main" val="371767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anim calcmode="lin" valueType="num">
                                      <p:cBhvr additive="base">
                                        <p:cTn id="25"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group of people standing together&#10;&#10;Description automatically generated with medium confidence">
            <a:extLst>
              <a:ext uri="{FF2B5EF4-FFF2-40B4-BE49-F238E27FC236}">
                <a16:creationId xmlns:a16="http://schemas.microsoft.com/office/drawing/2014/main" id="{08B9233E-2062-8BF4-993F-746A04676E4C}"/>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8292" b="7438"/>
          <a:stretch/>
        </p:blipFill>
        <p:spPr>
          <a:xfrm>
            <a:off x="0" y="137909"/>
            <a:ext cx="9143985" cy="5143493"/>
          </a:xfrm>
          <a:prstGeom prst="rect">
            <a:avLst/>
          </a:prstGeom>
        </p:spPr>
      </p:pic>
      <p:sp>
        <p:nvSpPr>
          <p:cNvPr id="5" name="Rectangle 4">
            <a:extLst>
              <a:ext uri="{FF2B5EF4-FFF2-40B4-BE49-F238E27FC236}">
                <a16:creationId xmlns:a16="http://schemas.microsoft.com/office/drawing/2014/main" id="{99B4BD32-D72E-BB3A-C966-ADDB796D9603}"/>
              </a:ext>
            </a:extLst>
          </p:cNvPr>
          <p:cNvSpPr/>
          <p:nvPr/>
        </p:nvSpPr>
        <p:spPr>
          <a:xfrm>
            <a:off x="2186020" y="137909"/>
            <a:ext cx="4573560" cy="692497"/>
          </a:xfrm>
          <a:prstGeom prst="rect">
            <a:avLst/>
          </a:prstGeom>
          <a:noFill/>
        </p:spPr>
        <p:txBody>
          <a:bodyPr wrap="none" lIns="68580" tIns="34290" rIns="68580" bIns="34290">
            <a:spAutoFit/>
          </a:bodyPr>
          <a:lstStyle/>
          <a:p>
            <a:pPr algn="ctr" defTabSz="342900"/>
            <a:r>
              <a:rPr lang="en-US" sz="4050" b="1" dirty="0">
                <a:ln w="9525">
                  <a:solidFill>
                    <a:prstClr val="black"/>
                  </a:solidFill>
                  <a:prstDash val="solid"/>
                </a:ln>
                <a:solidFill>
                  <a:prstClr val="white"/>
                </a:solidFill>
                <a:effectLst>
                  <a:outerShdw blurRad="12700" dist="38100" dir="2700000" algn="tl" rotWithShape="0">
                    <a:prstClr val="black">
                      <a:lumMod val="50000"/>
                    </a:prstClr>
                  </a:outerShdw>
                </a:effectLst>
                <a:latin typeface="Calibri" panose="020F0502020204030204"/>
              </a:rPr>
              <a:t>Patience with others</a:t>
            </a:r>
          </a:p>
        </p:txBody>
      </p:sp>
      <p:sp>
        <p:nvSpPr>
          <p:cNvPr id="6" name="TextBox 5">
            <a:extLst>
              <a:ext uri="{FF2B5EF4-FFF2-40B4-BE49-F238E27FC236}">
                <a16:creationId xmlns:a16="http://schemas.microsoft.com/office/drawing/2014/main" id="{06606C7C-AED3-64F3-2F69-2E839758D6FA}"/>
              </a:ext>
            </a:extLst>
          </p:cNvPr>
          <p:cNvSpPr txBox="1"/>
          <p:nvPr/>
        </p:nvSpPr>
        <p:spPr>
          <a:xfrm>
            <a:off x="130976" y="830407"/>
            <a:ext cx="8875002" cy="1131079"/>
          </a:xfrm>
          <a:prstGeom prst="rect">
            <a:avLst/>
          </a:prstGeom>
          <a:noFill/>
        </p:spPr>
        <p:txBody>
          <a:bodyPr wrap="square" rtlCol="0">
            <a:spAutoFit/>
          </a:bodyPr>
          <a:lstStyle/>
          <a:p>
            <a:pPr defTabSz="342900">
              <a:lnSpc>
                <a:spcPct val="200000"/>
              </a:lnSpc>
            </a:pPr>
            <a:r>
              <a:rPr lang="en-US" sz="1350" dirty="0">
                <a:solidFill>
                  <a:srgbClr val="FF00FF"/>
                </a:solidFill>
                <a:highlight>
                  <a:srgbClr val="FFFF00"/>
                </a:highlight>
                <a:latin typeface="Arial" panose="020B0604020202020204" pitchFamily="34" charset="0"/>
                <a:ea typeface="Calibri" panose="020F0502020204030204" pitchFamily="34" charset="0"/>
                <a:cs typeface="Times New Roman" panose="02020603050405020304" pitchFamily="18" charset="0"/>
              </a:rPr>
              <a:t>Galatians 5:22-23</a:t>
            </a:r>
            <a:r>
              <a:rPr lang="en-US" sz="1350" dirty="0">
                <a:solidFill>
                  <a:srgbClr val="FF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1350" dirty="0">
                <a:solidFill>
                  <a:srgbClr val="FF00FF"/>
                </a:solidFill>
                <a:highlight>
                  <a:srgbClr val="FFFF00"/>
                </a:highlight>
                <a:latin typeface="Arial" panose="020B0604020202020204" pitchFamily="34" charset="0"/>
                <a:ea typeface="Calibri" panose="020F0502020204030204" pitchFamily="34" charset="0"/>
                <a:cs typeface="Times New Roman" panose="02020603050405020304" pitchFamily="18" charset="0"/>
              </a:rPr>
              <a:t>But the fruit of the Spirit is love, joy, peace, patience, kindness, goodness, faithfulness, gentleness, and self-control; against such things, there is no law.</a:t>
            </a:r>
            <a:endParaRPr lang="en-US" sz="1350" dirty="0">
              <a:solidFill>
                <a:srgbClr val="FF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p>
            <a:pPr defTabSz="342900"/>
            <a:endParaRPr lang="en-US" sz="1350" dirty="0">
              <a:solidFill>
                <a:prstClr val="white"/>
              </a:solidFill>
              <a:latin typeface="Calibri" panose="020F0502020204030204"/>
            </a:endParaRPr>
          </a:p>
        </p:txBody>
      </p:sp>
      <p:sp>
        <p:nvSpPr>
          <p:cNvPr id="7" name="TextBox 6">
            <a:extLst>
              <a:ext uri="{FF2B5EF4-FFF2-40B4-BE49-F238E27FC236}">
                <a16:creationId xmlns:a16="http://schemas.microsoft.com/office/drawing/2014/main" id="{B6120355-94D5-ED13-99DE-063EF60146B9}"/>
              </a:ext>
            </a:extLst>
          </p:cNvPr>
          <p:cNvSpPr txBox="1"/>
          <p:nvPr/>
        </p:nvSpPr>
        <p:spPr>
          <a:xfrm>
            <a:off x="181154" y="1740458"/>
            <a:ext cx="8335936" cy="715581"/>
          </a:xfrm>
          <a:prstGeom prst="rect">
            <a:avLst/>
          </a:prstGeom>
          <a:noFill/>
        </p:spPr>
        <p:txBody>
          <a:bodyPr wrap="none" rtlCol="0">
            <a:spAutoFit/>
          </a:bodyPr>
          <a:lstStyle/>
          <a:p>
            <a:pPr defTabSz="342900">
              <a:lnSpc>
                <a:spcPct val="200000"/>
              </a:lnSpc>
            </a:pPr>
            <a:r>
              <a:rPr lang="en-US" sz="1350" dirty="0">
                <a:solidFill>
                  <a:srgbClr val="FF00FF"/>
                </a:solidFill>
                <a:highlight>
                  <a:srgbClr val="FFFF00"/>
                </a:highlight>
                <a:latin typeface="Arial" panose="020B0604020202020204" pitchFamily="34" charset="0"/>
                <a:ea typeface="Calibri" panose="020F0502020204030204" pitchFamily="34" charset="0"/>
                <a:cs typeface="Times New Roman" panose="02020603050405020304" pitchFamily="18" charset="0"/>
              </a:rPr>
              <a:t>Hebrews 12:15</a:t>
            </a:r>
            <a:r>
              <a:rPr lang="en-US" sz="1350" dirty="0">
                <a:solidFill>
                  <a:srgbClr val="FF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1350" dirty="0">
                <a:solidFill>
                  <a:srgbClr val="FF00FF"/>
                </a:solidFill>
                <a:highlight>
                  <a:srgbClr val="FFFF00"/>
                </a:highlight>
                <a:latin typeface="Arial" panose="020B0604020202020204" pitchFamily="34" charset="0"/>
                <a:ea typeface="Calibri" panose="020F0502020204030204" pitchFamily="34" charset="0"/>
                <a:cs typeface="Times New Roman" panose="02020603050405020304" pitchFamily="18" charset="0"/>
              </a:rPr>
              <a:t>Strive for peace with everyone, and for the holiness without which no one will see the Lord.</a:t>
            </a:r>
            <a:endParaRPr lang="en-US" sz="1350" dirty="0">
              <a:solidFill>
                <a:srgbClr val="FF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p>
            <a:pPr defTabSz="342900"/>
            <a:endParaRPr lang="en-US" sz="1350" dirty="0">
              <a:solidFill>
                <a:prstClr val="white"/>
              </a:solidFill>
              <a:latin typeface="Calibri" panose="020F0502020204030204"/>
            </a:endParaRPr>
          </a:p>
        </p:txBody>
      </p:sp>
      <p:sp>
        <p:nvSpPr>
          <p:cNvPr id="9" name="TextBox 8">
            <a:extLst>
              <a:ext uri="{FF2B5EF4-FFF2-40B4-BE49-F238E27FC236}">
                <a16:creationId xmlns:a16="http://schemas.microsoft.com/office/drawing/2014/main" id="{8E34CB2C-56AF-F7DC-70C0-72C6E5749768}"/>
              </a:ext>
            </a:extLst>
          </p:cNvPr>
          <p:cNvSpPr txBox="1"/>
          <p:nvPr/>
        </p:nvSpPr>
        <p:spPr>
          <a:xfrm>
            <a:off x="181154" y="2155956"/>
            <a:ext cx="7047122" cy="444289"/>
          </a:xfrm>
          <a:prstGeom prst="rect">
            <a:avLst/>
          </a:prstGeom>
          <a:noFill/>
        </p:spPr>
        <p:txBody>
          <a:bodyPr wrap="none" rtlCol="0">
            <a:spAutoFit/>
          </a:bodyPr>
          <a:lstStyle/>
          <a:p>
            <a:pPr defTabSz="342900">
              <a:lnSpc>
                <a:spcPct val="200000"/>
              </a:lnSpc>
            </a:pPr>
            <a:r>
              <a:rPr lang="en-US" sz="1350" dirty="0">
                <a:solidFill>
                  <a:srgbClr val="FF00FF"/>
                </a:solidFill>
                <a:highlight>
                  <a:srgbClr val="FFFF00"/>
                </a:highlight>
                <a:latin typeface="Arial" panose="020B0604020202020204" pitchFamily="34" charset="0"/>
                <a:ea typeface="Calibri" panose="020F0502020204030204" pitchFamily="34" charset="0"/>
                <a:cs typeface="Times New Roman" panose="02020603050405020304" pitchFamily="18" charset="0"/>
              </a:rPr>
              <a:t>1 Corinthians 13:4</a:t>
            </a:r>
            <a:r>
              <a:rPr lang="en-US" sz="1350" dirty="0">
                <a:solidFill>
                  <a:srgbClr val="FF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1350" dirty="0">
                <a:solidFill>
                  <a:srgbClr val="FF00FF"/>
                </a:solidFill>
                <a:highlight>
                  <a:srgbClr val="FFFF00"/>
                </a:highlight>
                <a:latin typeface="Arial" panose="020B0604020202020204" pitchFamily="34" charset="0"/>
                <a:ea typeface="Calibri" panose="020F0502020204030204" pitchFamily="34" charset="0"/>
                <a:cs typeface="Times New Roman" panose="02020603050405020304" pitchFamily="18" charset="0"/>
              </a:rPr>
              <a:t>Love is patient and kind; love does not envy or boast; it is not </a:t>
            </a:r>
            <a:r>
              <a:rPr lang="en-US" sz="1350">
                <a:solidFill>
                  <a:srgbClr val="FF00FF"/>
                </a:solidFill>
                <a:highlight>
                  <a:srgbClr val="FFFF00"/>
                </a:highlight>
                <a:latin typeface="Arial" panose="020B0604020202020204" pitchFamily="34" charset="0"/>
                <a:ea typeface="Calibri" panose="020F0502020204030204" pitchFamily="34" charset="0"/>
                <a:cs typeface="Times New Roman" panose="02020603050405020304" pitchFamily="18" charset="0"/>
              </a:rPr>
              <a:t>arrogant </a:t>
            </a:r>
            <a:endParaRPr lang="en-US" sz="1350" dirty="0">
              <a:solidFill>
                <a:srgbClr val="FF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36F579F6-3407-0A28-D80D-374DA72B039B}"/>
              </a:ext>
            </a:extLst>
          </p:cNvPr>
          <p:cNvSpPr/>
          <p:nvPr/>
        </p:nvSpPr>
        <p:spPr>
          <a:xfrm>
            <a:off x="974894" y="3827748"/>
            <a:ext cx="6423621" cy="1315745"/>
          </a:xfrm>
          <a:prstGeom prst="rect">
            <a:avLst/>
          </a:prstGeom>
          <a:noFill/>
        </p:spPr>
        <p:txBody>
          <a:bodyPr wrap="square" lIns="68580" tIns="34290" rIns="68580" bIns="34290">
            <a:spAutoFit/>
          </a:bodyPr>
          <a:lstStyle/>
          <a:p>
            <a:pPr algn="ctr" defTabSz="342900"/>
            <a:r>
              <a:rPr lang="en-US" sz="4050" b="1" spc="38" dirty="0">
                <a:ln w="0"/>
                <a:solidFill>
                  <a:srgbClr val="FF00FF"/>
                </a:solidFill>
                <a:effectLst>
                  <a:innerShdw blurRad="63500" dist="50800" dir="13500000">
                    <a:srgbClr val="000000">
                      <a:alpha val="50000"/>
                    </a:srgbClr>
                  </a:innerShdw>
                </a:effectLst>
                <a:latin typeface="Calibri" panose="020F0502020204030204"/>
              </a:rPr>
              <a:t>The Lord is patient with you so do the same to others</a:t>
            </a:r>
          </a:p>
        </p:txBody>
      </p:sp>
    </p:spTree>
    <p:extLst>
      <p:ext uri="{BB962C8B-B14F-4D97-AF65-F5344CB8AC3E}">
        <p14:creationId xmlns:p14="http://schemas.microsoft.com/office/powerpoint/2010/main" val="254308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Text, whiteboard&#10;&#10;Description automatically generated">
            <a:extLst>
              <a:ext uri="{FF2B5EF4-FFF2-40B4-BE49-F238E27FC236}">
                <a16:creationId xmlns:a16="http://schemas.microsoft.com/office/drawing/2014/main" id="{0B5E3261-0D93-42C4-CA6A-0253EA4287AD}"/>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7868" b="16389"/>
          <a:stretch/>
        </p:blipFill>
        <p:spPr>
          <a:xfrm>
            <a:off x="230831" y="162401"/>
            <a:ext cx="8682338" cy="4751345"/>
          </a:xfrm>
          <a:prstGeom prst="rect">
            <a:avLst/>
          </a:prstGeom>
        </p:spPr>
      </p:pic>
      <p:sp>
        <p:nvSpPr>
          <p:cNvPr id="5" name="Rectangle 4">
            <a:extLst>
              <a:ext uri="{FF2B5EF4-FFF2-40B4-BE49-F238E27FC236}">
                <a16:creationId xmlns:a16="http://schemas.microsoft.com/office/drawing/2014/main" id="{C1DDDFB5-EC1D-F15D-741A-EF74246381F5}"/>
              </a:ext>
            </a:extLst>
          </p:cNvPr>
          <p:cNvSpPr/>
          <p:nvPr/>
        </p:nvSpPr>
        <p:spPr>
          <a:xfrm>
            <a:off x="3687112" y="310437"/>
            <a:ext cx="4927054" cy="692497"/>
          </a:xfrm>
          <a:prstGeom prst="rect">
            <a:avLst/>
          </a:prstGeom>
          <a:noFill/>
        </p:spPr>
        <p:txBody>
          <a:bodyPr wrap="none" lIns="68580" tIns="34290" rIns="68580" bIns="34290">
            <a:spAutoFit/>
            <a:scene3d>
              <a:camera prst="orthographicFront"/>
              <a:lightRig rig="soft" dir="t">
                <a:rot lat="0" lon="0" rev="15600000"/>
              </a:lightRig>
            </a:scene3d>
            <a:sp3d extrusionH="57150" prstMaterial="softEdge">
              <a:bevelT w="25400" h="38100"/>
            </a:sp3d>
          </a:bodyPr>
          <a:lstStyle/>
          <a:p>
            <a:pPr algn="ctr" defTabSz="342900"/>
            <a:r>
              <a:rPr lang="en-US" sz="4050" b="1" dirty="0">
                <a:ln/>
                <a:solidFill>
                  <a:srgbClr val="FF0000"/>
                </a:solidFill>
                <a:latin typeface="Calibri" panose="020F0502020204030204"/>
              </a:rPr>
              <a:t>Patience with yourself</a:t>
            </a:r>
          </a:p>
        </p:txBody>
      </p:sp>
      <p:sp>
        <p:nvSpPr>
          <p:cNvPr id="6" name="TextBox 5">
            <a:extLst>
              <a:ext uri="{FF2B5EF4-FFF2-40B4-BE49-F238E27FC236}">
                <a16:creationId xmlns:a16="http://schemas.microsoft.com/office/drawing/2014/main" id="{9A937F0D-796C-FC0E-5DD0-39BDC716C201}"/>
              </a:ext>
            </a:extLst>
          </p:cNvPr>
          <p:cNvSpPr txBox="1"/>
          <p:nvPr/>
        </p:nvSpPr>
        <p:spPr>
          <a:xfrm>
            <a:off x="560718" y="750499"/>
            <a:ext cx="7825480" cy="1546577"/>
          </a:xfrm>
          <a:prstGeom prst="rect">
            <a:avLst/>
          </a:prstGeom>
          <a:noFill/>
        </p:spPr>
        <p:txBody>
          <a:bodyPr wrap="square" rtlCol="0">
            <a:spAutoFit/>
          </a:bodyPr>
          <a:lstStyle/>
          <a:p>
            <a:pPr defTabSz="342900">
              <a:lnSpc>
                <a:spcPct val="200000"/>
              </a:lnSpc>
            </a:pPr>
            <a:r>
              <a:rPr lang="en-US" sz="1350" dirty="0">
                <a:solidFill>
                  <a:srgbClr val="C00000"/>
                </a:solidFill>
                <a:highlight>
                  <a:srgbClr val="FFFF00"/>
                </a:highlight>
                <a:latin typeface="Arial" panose="020B0604020202020204" pitchFamily="34" charset="0"/>
                <a:ea typeface="Calibri" panose="020F0502020204030204" pitchFamily="34" charset="0"/>
                <a:cs typeface="Times New Roman" panose="02020603050405020304" pitchFamily="18" charset="0"/>
              </a:rPr>
              <a:t>Hebrews  12:1 </a:t>
            </a:r>
            <a:r>
              <a:rPr lang="en-US" sz="1350" dirty="0">
                <a:solidFill>
                  <a:srgbClr val="C0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1350" dirty="0">
                <a:solidFill>
                  <a:srgbClr val="C00000"/>
                </a:solidFill>
                <a:highlight>
                  <a:srgbClr val="FFFF00"/>
                </a:highlight>
                <a:latin typeface="Arial" panose="020B0604020202020204" pitchFamily="34" charset="0"/>
                <a:ea typeface="Calibri" panose="020F0502020204030204" pitchFamily="34" charset="0"/>
                <a:cs typeface="Times New Roman" panose="02020603050405020304" pitchFamily="18" charset="0"/>
              </a:rPr>
              <a:t>Therefore, since we are surrounded by so great a cloud of witnesses, let us also lay aside every weight, and the sin which clings so closely, and let us run with endurance the race that is set before us,</a:t>
            </a:r>
            <a:endParaRPr lang="en-US" sz="1350" dirty="0">
              <a:solidFill>
                <a:srgbClr val="C0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p>
            <a:pPr defTabSz="342900"/>
            <a:endParaRPr lang="en-US" sz="1350" dirty="0">
              <a:solidFill>
                <a:srgbClr val="C00000"/>
              </a:solidFill>
              <a:latin typeface="Calibri" panose="020F0502020204030204"/>
            </a:endParaRPr>
          </a:p>
        </p:txBody>
      </p:sp>
      <p:sp>
        <p:nvSpPr>
          <p:cNvPr id="7" name="TextBox 6">
            <a:extLst>
              <a:ext uri="{FF2B5EF4-FFF2-40B4-BE49-F238E27FC236}">
                <a16:creationId xmlns:a16="http://schemas.microsoft.com/office/drawing/2014/main" id="{154B950C-41B7-3DAC-7C09-3E24815D6D69}"/>
              </a:ext>
            </a:extLst>
          </p:cNvPr>
          <p:cNvSpPr txBox="1"/>
          <p:nvPr/>
        </p:nvSpPr>
        <p:spPr>
          <a:xfrm>
            <a:off x="487393" y="1984076"/>
            <a:ext cx="8425776" cy="1131079"/>
          </a:xfrm>
          <a:prstGeom prst="rect">
            <a:avLst/>
          </a:prstGeom>
          <a:noFill/>
        </p:spPr>
        <p:txBody>
          <a:bodyPr wrap="square" rtlCol="0">
            <a:spAutoFit/>
          </a:bodyPr>
          <a:lstStyle/>
          <a:p>
            <a:pPr defTabSz="342900">
              <a:lnSpc>
                <a:spcPct val="200000"/>
              </a:lnSpc>
            </a:pPr>
            <a:r>
              <a:rPr lang="en-US" sz="1350" dirty="0">
                <a:solidFill>
                  <a:srgbClr val="C00000"/>
                </a:solidFill>
                <a:highlight>
                  <a:srgbClr val="FFFF00"/>
                </a:highlight>
                <a:latin typeface="Arial" panose="020B0604020202020204" pitchFamily="34" charset="0"/>
                <a:ea typeface="Calibri" panose="020F0502020204030204" pitchFamily="34" charset="0"/>
                <a:cs typeface="Times New Roman" panose="02020603050405020304" pitchFamily="18" charset="0"/>
              </a:rPr>
              <a:t>Luke 8:5</a:t>
            </a:r>
            <a:r>
              <a:rPr lang="en-US" sz="1350" dirty="0">
                <a:solidFill>
                  <a:srgbClr val="C0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1350" dirty="0">
                <a:solidFill>
                  <a:srgbClr val="C00000"/>
                </a:solidFill>
                <a:highlight>
                  <a:srgbClr val="FFFF00"/>
                </a:highlight>
                <a:latin typeface="Arial" panose="020B0604020202020204" pitchFamily="34" charset="0"/>
                <a:ea typeface="Calibri" panose="020F0502020204030204" pitchFamily="34" charset="0"/>
                <a:cs typeface="Times New Roman" panose="02020603050405020304" pitchFamily="18" charset="0"/>
              </a:rPr>
              <a:t>As for that in the good soil, they are those who, hearing the word, hold it fast in an honest and good heart, and bear fruit with patience.</a:t>
            </a:r>
            <a:endParaRPr lang="en-US" sz="1350" dirty="0">
              <a:solidFill>
                <a:srgbClr val="C0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p>
            <a:pPr defTabSz="342900"/>
            <a:endParaRPr lang="en-US" sz="1350" dirty="0">
              <a:solidFill>
                <a:prstClr val="white"/>
              </a:solidFill>
              <a:latin typeface="Calibri" panose="020F0502020204030204"/>
            </a:endParaRPr>
          </a:p>
        </p:txBody>
      </p:sp>
      <p:sp>
        <p:nvSpPr>
          <p:cNvPr id="8" name="TextBox 7">
            <a:extLst>
              <a:ext uri="{FF2B5EF4-FFF2-40B4-BE49-F238E27FC236}">
                <a16:creationId xmlns:a16="http://schemas.microsoft.com/office/drawing/2014/main" id="{114374E4-B09D-A63C-4585-DF459829D376}"/>
              </a:ext>
            </a:extLst>
          </p:cNvPr>
          <p:cNvSpPr txBox="1"/>
          <p:nvPr/>
        </p:nvSpPr>
        <p:spPr>
          <a:xfrm>
            <a:off x="487393" y="2760221"/>
            <a:ext cx="8425776" cy="1546577"/>
          </a:xfrm>
          <a:prstGeom prst="rect">
            <a:avLst/>
          </a:prstGeom>
          <a:noFill/>
        </p:spPr>
        <p:txBody>
          <a:bodyPr wrap="square" rtlCol="0">
            <a:spAutoFit/>
          </a:bodyPr>
          <a:lstStyle/>
          <a:p>
            <a:pPr defTabSz="342900">
              <a:lnSpc>
                <a:spcPct val="200000"/>
              </a:lnSpc>
            </a:pPr>
            <a:r>
              <a:rPr lang="en-US" sz="1350" dirty="0">
                <a:solidFill>
                  <a:srgbClr val="C00000"/>
                </a:solidFill>
                <a:highlight>
                  <a:srgbClr val="FFFF00"/>
                </a:highlight>
                <a:latin typeface="Arial" panose="020B0604020202020204" pitchFamily="34" charset="0"/>
                <a:ea typeface="Calibri" panose="020F0502020204030204" pitchFamily="34" charset="0"/>
                <a:cs typeface="Times New Roman" panose="02020603050405020304" pitchFamily="18" charset="0"/>
              </a:rPr>
              <a:t>James 5:7-8</a:t>
            </a:r>
            <a:r>
              <a:rPr lang="en-US" sz="1350" dirty="0">
                <a:solidFill>
                  <a:srgbClr val="C0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1350" dirty="0">
                <a:solidFill>
                  <a:srgbClr val="C00000"/>
                </a:solidFill>
                <a:highlight>
                  <a:srgbClr val="FFFF00"/>
                </a:highlight>
                <a:latin typeface="Arial" panose="020B0604020202020204" pitchFamily="34" charset="0"/>
                <a:ea typeface="Calibri" panose="020F0502020204030204" pitchFamily="34" charset="0"/>
                <a:cs typeface="Times New Roman" panose="02020603050405020304" pitchFamily="18" charset="0"/>
              </a:rPr>
              <a:t>Be patient, therefore, brothers, until the coming of the Lord. See how the farmer waits for the precious fruit of the earth, being patient about it until it receives the early and the late rains. You also, be patient. Establish your hearts, for the coming of the Lord, is at hand.</a:t>
            </a:r>
            <a:endParaRPr lang="en-US" sz="1350" dirty="0">
              <a:solidFill>
                <a:srgbClr val="C0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p>
            <a:pPr defTabSz="342900"/>
            <a:endParaRPr lang="en-US" sz="1350" dirty="0">
              <a:solidFill>
                <a:prstClr val="white"/>
              </a:solidFill>
              <a:latin typeface="Calibri" panose="020F0502020204030204"/>
            </a:endParaRPr>
          </a:p>
        </p:txBody>
      </p:sp>
      <p:sp>
        <p:nvSpPr>
          <p:cNvPr id="10" name="Rectangle 9">
            <a:extLst>
              <a:ext uri="{FF2B5EF4-FFF2-40B4-BE49-F238E27FC236}">
                <a16:creationId xmlns:a16="http://schemas.microsoft.com/office/drawing/2014/main" id="{78EE0DCC-0FCC-B5A3-ED29-FBA0CED289E9}"/>
              </a:ext>
            </a:extLst>
          </p:cNvPr>
          <p:cNvSpPr/>
          <p:nvPr/>
        </p:nvSpPr>
        <p:spPr>
          <a:xfrm>
            <a:off x="1467318" y="3841115"/>
            <a:ext cx="5157769" cy="1315745"/>
          </a:xfrm>
          <a:prstGeom prst="rect">
            <a:avLst/>
          </a:prstGeom>
          <a:noFill/>
        </p:spPr>
        <p:txBody>
          <a:bodyPr wrap="square" lIns="68580" tIns="34290" rIns="68580" bIns="34290">
            <a:spAutoFit/>
          </a:bodyPr>
          <a:lstStyle/>
          <a:p>
            <a:pPr algn="ctr" defTabSz="342900"/>
            <a:r>
              <a:rPr lang="en-US" sz="4050"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a:rPr>
              <a:t>Learn to be patient for the Lord is coming</a:t>
            </a:r>
          </a:p>
        </p:txBody>
      </p:sp>
    </p:spTree>
    <p:extLst>
      <p:ext uri="{BB962C8B-B14F-4D97-AF65-F5344CB8AC3E}">
        <p14:creationId xmlns:p14="http://schemas.microsoft.com/office/powerpoint/2010/main" val="2848392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334</Words>
  <Application>Microsoft Office PowerPoint</Application>
  <PresentationFormat>On-screen Show (16:9)</PresentationFormat>
  <Paragraphs>17</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Times New Roman</vt:lpstr>
      <vt:lpstr>1_Office Theme</vt:lpstr>
      <vt:lpstr>PowerPoint Presentation</vt:lpstr>
      <vt:lpstr>PowerPoint Presentation</vt:lpstr>
      <vt:lpstr>PowerPoint Presentation</vt:lpstr>
      <vt:lpstr>PowerPoint Presentation</vt:lpstr>
    </vt:vector>
  </TitlesOfParts>
  <Company>AQ2 Technologies,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Template</dc:title>
  <dc:creator>RJStevensMusic.com</dc:creator>
  <cp:lastModifiedBy>Joshua Creel</cp:lastModifiedBy>
  <cp:revision>24</cp:revision>
  <dcterms:created xsi:type="dcterms:W3CDTF">2008-03-16T18:22:36Z</dcterms:created>
  <dcterms:modified xsi:type="dcterms:W3CDTF">2022-05-08T22:03:06Z</dcterms:modified>
</cp:coreProperties>
</file>