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99" r:id="rId3"/>
    <p:sldId id="337" r:id="rId4"/>
    <p:sldId id="339" r:id="rId5"/>
    <p:sldId id="270" r:id="rId6"/>
    <p:sldId id="336" r:id="rId7"/>
    <p:sldId id="311" r:id="rId8"/>
    <p:sldId id="320" r:id="rId9"/>
    <p:sldId id="321" r:id="rId10"/>
    <p:sldId id="322" r:id="rId11"/>
    <p:sldId id="317" r:id="rId12"/>
    <p:sldId id="315" r:id="rId13"/>
    <p:sldId id="323" r:id="rId14"/>
    <p:sldId id="325" r:id="rId15"/>
    <p:sldId id="338" r:id="rId16"/>
    <p:sldId id="274" r:id="rId17"/>
    <p:sldId id="268" r:id="rId18"/>
    <p:sldId id="329" r:id="rId19"/>
    <p:sldId id="341" r:id="rId20"/>
    <p:sldId id="271" r:id="rId21"/>
    <p:sldId id="330" r:id="rId22"/>
    <p:sldId id="279" r:id="rId23"/>
    <p:sldId id="332" r:id="rId24"/>
    <p:sldId id="283" r:id="rId25"/>
    <p:sldId id="331" r:id="rId26"/>
    <p:sldId id="342" r:id="rId27"/>
    <p:sldId id="282" r:id="rId28"/>
    <p:sldId id="343" r:id="rId29"/>
    <p:sldId id="344" r:id="rId30"/>
    <p:sldId id="345" r:id="rId31"/>
    <p:sldId id="346" r:id="rId32"/>
    <p:sldId id="291" r:id="rId33"/>
    <p:sldId id="347" r:id="rId34"/>
    <p:sldId id="348" r:id="rId35"/>
    <p:sldId id="349" r:id="rId36"/>
    <p:sldId id="350" r:id="rId37"/>
    <p:sldId id="351"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9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39" d="100"/>
          <a:sy n="139" d="100"/>
        </p:scale>
        <p:origin x="176" y="536"/>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97" d="100"/>
          <a:sy n="97" d="100"/>
        </p:scale>
        <p:origin x="3120"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1A35F-49E1-424E-8B4C-8B7B8ACC06C1}" type="datetimeFigureOut">
              <a:rPr lang="en-US" smtClean="0"/>
              <a:t>6/8/22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052BC2-D91F-2646-B3B8-2F49F416A069}" type="slidenum">
              <a:rPr lang="en-US" smtClean="0"/>
              <a:t>‹#›</a:t>
            </a:fld>
            <a:endParaRPr lang="en-US"/>
          </a:p>
        </p:txBody>
      </p:sp>
    </p:spTree>
    <p:extLst>
      <p:ext uri="{BB962C8B-B14F-4D97-AF65-F5344CB8AC3E}">
        <p14:creationId xmlns:p14="http://schemas.microsoft.com/office/powerpoint/2010/main" val="2869380290"/>
      </p:ext>
    </p:extLst>
  </p:cSld>
  <p:clrMap bg1="lt1" tx1="dk1" bg2="lt2" tx2="dk2" accent1="accent1" accent2="accent2" accent3="accent3" accent4="accent4" accent5="accent5" accent6="accent6" hlink="hlink" folHlink="folHlink"/>
  <p:notesStyle>
    <a:lvl1pPr marL="0" algn="l"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600" kern="1200">
        <a:solidFill>
          <a:schemeClr val="tx1"/>
        </a:solidFill>
        <a:latin typeface="+mn-lt"/>
        <a:ea typeface="+mn-ea"/>
        <a:cs typeface="+mn-cs"/>
      </a:defRPr>
    </a:lvl2pPr>
    <a:lvl3pPr marL="914400" algn="l" defTabSz="457200" rtl="0" eaLnBrk="1" latinLnBrk="0" hangingPunct="1">
      <a:defRPr sz="1600" kern="1200">
        <a:solidFill>
          <a:schemeClr val="tx1"/>
        </a:solidFill>
        <a:latin typeface="+mn-lt"/>
        <a:ea typeface="+mn-ea"/>
        <a:cs typeface="+mn-cs"/>
      </a:defRPr>
    </a:lvl3pPr>
    <a:lvl4pPr marL="1371600" algn="l" defTabSz="457200" rtl="0" eaLnBrk="1" latinLnBrk="0" hangingPunct="1">
      <a:defRPr sz="1600" kern="1200">
        <a:solidFill>
          <a:schemeClr val="tx1"/>
        </a:solidFill>
        <a:latin typeface="+mn-lt"/>
        <a:ea typeface="+mn-ea"/>
        <a:cs typeface="+mn-cs"/>
      </a:defRPr>
    </a:lvl4pPr>
    <a:lvl5pPr marL="1828800" algn="l" defTabSz="457200" rtl="0" eaLnBrk="1" latinLnBrk="0" hangingPunct="1">
      <a:defRPr sz="16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052BC2-D91F-2646-B3B8-2F49F416A069}" type="slidenum">
              <a:rPr lang="en-US" smtClean="0"/>
              <a:t>1</a:t>
            </a:fld>
            <a:endParaRPr lang="en-US"/>
          </a:p>
        </p:txBody>
      </p:sp>
    </p:spTree>
    <p:extLst>
      <p:ext uri="{BB962C8B-B14F-4D97-AF65-F5344CB8AC3E}">
        <p14:creationId xmlns:p14="http://schemas.microsoft.com/office/powerpoint/2010/main" val="1969513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052BC2-D91F-2646-B3B8-2F49F416A069}" type="slidenum">
              <a:rPr lang="en-US" smtClean="0"/>
              <a:t>10</a:t>
            </a:fld>
            <a:endParaRPr lang="en-US"/>
          </a:p>
        </p:txBody>
      </p:sp>
    </p:spTree>
    <p:extLst>
      <p:ext uri="{BB962C8B-B14F-4D97-AF65-F5344CB8AC3E}">
        <p14:creationId xmlns:p14="http://schemas.microsoft.com/office/powerpoint/2010/main" val="3939272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But wait - there is no objective morality. You said so yourself - it is a matter of "relativism." So may I ask you, WHY is it wrong to exploit someone else in this ugly way, given what you said previously in the thread about the relativism of morality and the social construct of the brotherhood of man?</a:t>
            </a:r>
          </a:p>
          <a:p>
            <a:endParaRPr lang="en-US" dirty="0"/>
          </a:p>
        </p:txBody>
      </p:sp>
      <p:sp>
        <p:nvSpPr>
          <p:cNvPr id="4" name="Slide Number Placeholder 3"/>
          <p:cNvSpPr>
            <a:spLocks noGrp="1"/>
          </p:cNvSpPr>
          <p:nvPr>
            <p:ph type="sldNum" sz="quarter" idx="10"/>
          </p:nvPr>
        </p:nvSpPr>
        <p:spPr/>
        <p:txBody>
          <a:bodyPr/>
          <a:lstStyle/>
          <a:p>
            <a:fld id="{4C052BC2-D91F-2646-B3B8-2F49F416A069}" type="slidenum">
              <a:rPr lang="en-US" smtClean="0"/>
              <a:t>11</a:t>
            </a:fld>
            <a:endParaRPr lang="en-US"/>
          </a:p>
        </p:txBody>
      </p:sp>
    </p:spTree>
    <p:extLst>
      <p:ext uri="{BB962C8B-B14F-4D97-AF65-F5344CB8AC3E}">
        <p14:creationId xmlns:p14="http://schemas.microsoft.com/office/powerpoint/2010/main" val="3900522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52BC2-D91F-2646-B3B8-2F49F416A069}" type="slidenum">
              <a:rPr lang="en-US" smtClean="0"/>
              <a:t>12</a:t>
            </a:fld>
            <a:endParaRPr lang="en-US"/>
          </a:p>
        </p:txBody>
      </p:sp>
    </p:spTree>
    <p:extLst>
      <p:ext uri="{BB962C8B-B14F-4D97-AF65-F5344CB8AC3E}">
        <p14:creationId xmlns:p14="http://schemas.microsoft.com/office/powerpoint/2010/main" val="376126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052BC2-D91F-2646-B3B8-2F49F416A069}" type="slidenum">
              <a:rPr lang="en-US" smtClean="0"/>
              <a:t>13</a:t>
            </a:fld>
            <a:endParaRPr lang="en-US"/>
          </a:p>
        </p:txBody>
      </p:sp>
    </p:spTree>
    <p:extLst>
      <p:ext uri="{BB962C8B-B14F-4D97-AF65-F5344CB8AC3E}">
        <p14:creationId xmlns:p14="http://schemas.microsoft.com/office/powerpoint/2010/main" val="283635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Cor 5:1</a:t>
            </a:r>
          </a:p>
          <a:p>
            <a:r>
              <a:rPr lang="en-US" dirty="0"/>
              <a:t>Evolution random selection</a:t>
            </a:r>
          </a:p>
        </p:txBody>
      </p:sp>
      <p:sp>
        <p:nvSpPr>
          <p:cNvPr id="4" name="Slide Number Placeholder 3"/>
          <p:cNvSpPr>
            <a:spLocks noGrp="1"/>
          </p:cNvSpPr>
          <p:nvPr>
            <p:ph type="sldNum" sz="quarter" idx="5"/>
          </p:nvPr>
        </p:nvSpPr>
        <p:spPr/>
        <p:txBody>
          <a:bodyPr/>
          <a:lstStyle/>
          <a:p>
            <a:fld id="{4C052BC2-D91F-2646-B3B8-2F49F416A069}" type="slidenum">
              <a:rPr lang="en-US" smtClean="0"/>
              <a:t>14</a:t>
            </a:fld>
            <a:endParaRPr lang="en-US"/>
          </a:p>
        </p:txBody>
      </p:sp>
    </p:spTree>
    <p:extLst>
      <p:ext uri="{BB962C8B-B14F-4D97-AF65-F5344CB8AC3E}">
        <p14:creationId xmlns:p14="http://schemas.microsoft.com/office/powerpoint/2010/main" val="1781046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Morality doesn’t exist.</a:t>
            </a:r>
          </a:p>
          <a:p>
            <a:endParaRPr lang="en-US" dirty="0"/>
          </a:p>
          <a:p>
            <a:r>
              <a:rPr lang="en-US" dirty="0"/>
              <a:t>If there is no right and wrong, on what basis should people be held accountable for their actions? Atheism says we don’t choose our actions because</a:t>
            </a:r>
          </a:p>
        </p:txBody>
      </p:sp>
      <p:sp>
        <p:nvSpPr>
          <p:cNvPr id="4" name="Slide Number Placeholder 3"/>
          <p:cNvSpPr>
            <a:spLocks noGrp="1"/>
          </p:cNvSpPr>
          <p:nvPr>
            <p:ph type="sldNum" sz="quarter" idx="10"/>
          </p:nvPr>
        </p:nvSpPr>
        <p:spPr/>
        <p:txBody>
          <a:bodyPr/>
          <a:lstStyle/>
          <a:p>
            <a:fld id="{4C052BC2-D91F-2646-B3B8-2F49F416A069}" type="slidenum">
              <a:rPr lang="en-US" smtClean="0"/>
              <a:t>15</a:t>
            </a:fld>
            <a:endParaRPr lang="en-US"/>
          </a:p>
        </p:txBody>
      </p:sp>
    </p:spTree>
    <p:extLst>
      <p:ext uri="{BB962C8B-B14F-4D97-AF65-F5344CB8AC3E}">
        <p14:creationId xmlns:p14="http://schemas.microsoft.com/office/powerpoint/2010/main" val="1515262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 Free will doesn’t exist.</a:t>
            </a:r>
          </a:p>
          <a:p>
            <a:endParaRPr lang="en-US" dirty="0"/>
          </a:p>
          <a:p>
            <a:r>
              <a:rPr lang="en-US" dirty="0"/>
              <a:t>“Of course free will exists – I’m thinking about something I want to do and then choose to do it.”</a:t>
            </a:r>
          </a:p>
        </p:txBody>
      </p:sp>
      <p:sp>
        <p:nvSpPr>
          <p:cNvPr id="4" name="Slide Number Placeholder 3"/>
          <p:cNvSpPr>
            <a:spLocks noGrp="1"/>
          </p:cNvSpPr>
          <p:nvPr>
            <p:ph type="sldNum" sz="quarter" idx="10"/>
          </p:nvPr>
        </p:nvSpPr>
        <p:spPr/>
        <p:txBody>
          <a:bodyPr/>
          <a:lstStyle/>
          <a:p>
            <a:fld id="{4C052BC2-D91F-2646-B3B8-2F49F416A069}" type="slidenum">
              <a:rPr lang="en-US" smtClean="0"/>
              <a:t>16</a:t>
            </a:fld>
            <a:endParaRPr lang="en-US"/>
          </a:p>
        </p:txBody>
      </p:sp>
    </p:spTree>
    <p:extLst>
      <p:ext uri="{BB962C8B-B14F-4D97-AF65-F5344CB8AC3E}">
        <p14:creationId xmlns:p14="http://schemas.microsoft.com/office/powerpoint/2010/main" val="2351277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Christianity teaches that we are not just our physical bodies – also have a soul that has the power of reasoning, and free will, can choose to act in accord with what we know. Brain and mind – obviously close connection. But different – Rom. 7:22-23.</a:t>
            </a:r>
          </a:p>
          <a:p>
            <a:endParaRPr lang="en-US" dirty="0"/>
          </a:p>
          <a:p>
            <a:r>
              <a:rPr lang="en-US" dirty="0"/>
              <a:t>But if all that exists is matter, then the mind simply IS the brain. Thinking is brain states</a:t>
            </a:r>
            <a:r>
              <a:rPr lang="en-US" baseline="0" dirty="0"/>
              <a:t> DETERMINED by the laws of physics. </a:t>
            </a:r>
          </a:p>
          <a:p>
            <a:endParaRPr lang="en-US" dirty="0"/>
          </a:p>
          <a:p>
            <a:r>
              <a:rPr lang="en-US" dirty="0"/>
              <a:t>Throw wadded paper – no choice, laws of </a:t>
            </a:r>
            <a:r>
              <a:rPr lang="en-US" dirty="0" err="1"/>
              <a:t>phsyics</a:t>
            </a:r>
            <a:r>
              <a:rPr lang="en-US" dirty="0"/>
              <a:t>.</a:t>
            </a:r>
          </a:p>
        </p:txBody>
      </p:sp>
      <p:sp>
        <p:nvSpPr>
          <p:cNvPr id="4" name="Slide Number Placeholder 3"/>
          <p:cNvSpPr>
            <a:spLocks noGrp="1"/>
          </p:cNvSpPr>
          <p:nvPr>
            <p:ph type="sldNum" sz="quarter" idx="10"/>
          </p:nvPr>
        </p:nvSpPr>
        <p:spPr/>
        <p:txBody>
          <a:bodyPr/>
          <a:lstStyle/>
          <a:p>
            <a:fld id="{4C052BC2-D91F-2646-B3B8-2F49F416A069}" type="slidenum">
              <a:rPr lang="en-US" smtClean="0"/>
              <a:t>17</a:t>
            </a:fld>
            <a:endParaRPr lang="en-US"/>
          </a:p>
        </p:txBody>
      </p:sp>
    </p:spTree>
    <p:extLst>
      <p:ext uri="{BB962C8B-B14F-4D97-AF65-F5344CB8AC3E}">
        <p14:creationId xmlns:p14="http://schemas.microsoft.com/office/powerpoint/2010/main" val="3253504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52BC2-D91F-2646-B3B8-2F49F416A069}" type="slidenum">
              <a:rPr lang="en-US" smtClean="0"/>
              <a:t>18</a:t>
            </a:fld>
            <a:endParaRPr lang="en-US"/>
          </a:p>
        </p:txBody>
      </p:sp>
    </p:spTree>
    <p:extLst>
      <p:ext uri="{BB962C8B-B14F-4D97-AF65-F5344CB8AC3E}">
        <p14:creationId xmlns:p14="http://schemas.microsoft.com/office/powerpoint/2010/main" val="1188605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 Free will doesn’t exist.</a:t>
            </a:r>
          </a:p>
          <a:p>
            <a:endParaRPr lang="en-US" dirty="0"/>
          </a:p>
          <a:p>
            <a:r>
              <a:rPr lang="en-US" dirty="0"/>
              <a:t>“Of course free will exists – I’m thinking about something I want to do and then choose to do it.”</a:t>
            </a:r>
          </a:p>
        </p:txBody>
      </p:sp>
      <p:sp>
        <p:nvSpPr>
          <p:cNvPr id="4" name="Slide Number Placeholder 3"/>
          <p:cNvSpPr>
            <a:spLocks noGrp="1"/>
          </p:cNvSpPr>
          <p:nvPr>
            <p:ph type="sldNum" sz="quarter" idx="10"/>
          </p:nvPr>
        </p:nvSpPr>
        <p:spPr/>
        <p:txBody>
          <a:bodyPr/>
          <a:lstStyle/>
          <a:p>
            <a:fld id="{4C052BC2-D91F-2646-B3B8-2F49F416A069}" type="slidenum">
              <a:rPr lang="en-US" smtClean="0"/>
              <a:t>19</a:t>
            </a:fld>
            <a:endParaRPr lang="en-US"/>
          </a:p>
        </p:txBody>
      </p:sp>
    </p:spTree>
    <p:extLst>
      <p:ext uri="{BB962C8B-B14F-4D97-AF65-F5344CB8AC3E}">
        <p14:creationId xmlns:p14="http://schemas.microsoft.com/office/powerpoint/2010/main" val="240878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just philosophers…</a:t>
            </a:r>
          </a:p>
        </p:txBody>
      </p:sp>
      <p:sp>
        <p:nvSpPr>
          <p:cNvPr id="4" name="Slide Number Placeholder 3"/>
          <p:cNvSpPr>
            <a:spLocks noGrp="1"/>
          </p:cNvSpPr>
          <p:nvPr>
            <p:ph type="sldNum" sz="quarter" idx="10"/>
          </p:nvPr>
        </p:nvSpPr>
        <p:spPr/>
        <p:txBody>
          <a:bodyPr/>
          <a:lstStyle/>
          <a:p>
            <a:fld id="{4C052BC2-D91F-2646-B3B8-2F49F416A069}" type="slidenum">
              <a:rPr lang="en-US" smtClean="0"/>
              <a:t>2</a:t>
            </a:fld>
            <a:endParaRPr lang="en-US"/>
          </a:p>
        </p:txBody>
      </p:sp>
    </p:spTree>
    <p:extLst>
      <p:ext uri="{BB962C8B-B14F-4D97-AF65-F5344CB8AC3E}">
        <p14:creationId xmlns:p14="http://schemas.microsoft.com/office/powerpoint/2010/main" val="798754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Mind = brain =  physical stuff so is the donut</a:t>
            </a:r>
          </a:p>
        </p:txBody>
      </p:sp>
      <p:sp>
        <p:nvSpPr>
          <p:cNvPr id="4" name="Slide Number Placeholder 3"/>
          <p:cNvSpPr>
            <a:spLocks noGrp="1"/>
          </p:cNvSpPr>
          <p:nvPr>
            <p:ph type="sldNum" sz="quarter" idx="10"/>
          </p:nvPr>
        </p:nvSpPr>
        <p:spPr/>
        <p:txBody>
          <a:bodyPr/>
          <a:lstStyle/>
          <a:p>
            <a:fld id="{4C052BC2-D91F-2646-B3B8-2F49F416A069}" type="slidenum">
              <a:rPr lang="en-US" smtClean="0"/>
              <a:t>20</a:t>
            </a:fld>
            <a:endParaRPr lang="en-US"/>
          </a:p>
        </p:txBody>
      </p:sp>
    </p:spTree>
    <p:extLst>
      <p:ext uri="{BB962C8B-B14F-4D97-AF65-F5344CB8AC3E}">
        <p14:creationId xmlns:p14="http://schemas.microsoft.com/office/powerpoint/2010/main" val="2704192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What’s your book about? Nothing!</a:t>
            </a:r>
          </a:p>
        </p:txBody>
      </p:sp>
      <p:sp>
        <p:nvSpPr>
          <p:cNvPr id="4" name="Slide Number Placeholder 3"/>
          <p:cNvSpPr>
            <a:spLocks noGrp="1"/>
          </p:cNvSpPr>
          <p:nvPr>
            <p:ph type="sldNum" sz="quarter" idx="10"/>
          </p:nvPr>
        </p:nvSpPr>
        <p:spPr/>
        <p:txBody>
          <a:bodyPr/>
          <a:lstStyle/>
          <a:p>
            <a:fld id="{4C052BC2-D91F-2646-B3B8-2F49F416A069}" type="slidenum">
              <a:rPr lang="en-US" smtClean="0"/>
              <a:t>21</a:t>
            </a:fld>
            <a:endParaRPr lang="en-US"/>
          </a:p>
        </p:txBody>
      </p:sp>
    </p:spTree>
    <p:extLst>
      <p:ext uri="{BB962C8B-B14F-4D97-AF65-F5344CB8AC3E}">
        <p14:creationId xmlns:p14="http://schemas.microsoft.com/office/powerpoint/2010/main" val="3253121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3. Thinking</a:t>
            </a:r>
          </a:p>
          <a:p>
            <a:endParaRPr lang="en-US" dirty="0"/>
          </a:p>
          <a:p>
            <a:r>
              <a:rPr lang="en-US" dirty="0"/>
              <a:t>(next consciousness) Of course I’m thinking – I’m consciously aware that I’m thinking.</a:t>
            </a:r>
          </a:p>
        </p:txBody>
      </p:sp>
      <p:sp>
        <p:nvSpPr>
          <p:cNvPr id="4" name="Slide Number Placeholder 3"/>
          <p:cNvSpPr>
            <a:spLocks noGrp="1"/>
          </p:cNvSpPr>
          <p:nvPr>
            <p:ph type="sldNum" sz="quarter" idx="10"/>
          </p:nvPr>
        </p:nvSpPr>
        <p:spPr/>
        <p:txBody>
          <a:bodyPr/>
          <a:lstStyle/>
          <a:p>
            <a:fld id="{4C052BC2-D91F-2646-B3B8-2F49F416A069}" type="slidenum">
              <a:rPr lang="en-US" smtClean="0"/>
              <a:t>22</a:t>
            </a:fld>
            <a:endParaRPr lang="en-US"/>
          </a:p>
        </p:txBody>
      </p:sp>
    </p:spTree>
    <p:extLst>
      <p:ext uri="{BB962C8B-B14F-4D97-AF65-F5344CB8AC3E}">
        <p14:creationId xmlns:p14="http://schemas.microsoft.com/office/powerpoint/2010/main" val="2000628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Mind = brain =  physical stuff so is the donut </a:t>
            </a:r>
          </a:p>
          <a:p>
            <a:r>
              <a:rPr lang="en-US" dirty="0"/>
              <a:t>Donut is not conscious. Neither is Homer.</a:t>
            </a:r>
          </a:p>
        </p:txBody>
      </p:sp>
      <p:sp>
        <p:nvSpPr>
          <p:cNvPr id="4" name="Slide Number Placeholder 3"/>
          <p:cNvSpPr>
            <a:spLocks noGrp="1"/>
          </p:cNvSpPr>
          <p:nvPr>
            <p:ph type="sldNum" sz="quarter" idx="10"/>
          </p:nvPr>
        </p:nvSpPr>
        <p:spPr/>
        <p:txBody>
          <a:bodyPr/>
          <a:lstStyle/>
          <a:p>
            <a:fld id="{4C052BC2-D91F-2646-B3B8-2F49F416A069}" type="slidenum">
              <a:rPr lang="en-US" smtClean="0"/>
              <a:t>23</a:t>
            </a:fld>
            <a:endParaRPr lang="en-US"/>
          </a:p>
        </p:txBody>
      </p:sp>
    </p:spTree>
    <p:extLst>
      <p:ext uri="{BB962C8B-B14F-4D97-AF65-F5344CB8AC3E}">
        <p14:creationId xmlns:p14="http://schemas.microsoft.com/office/powerpoint/2010/main" val="1124931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#5 </a:t>
            </a:r>
          </a:p>
        </p:txBody>
      </p:sp>
      <p:sp>
        <p:nvSpPr>
          <p:cNvPr id="4" name="Slide Number Placeholder 3"/>
          <p:cNvSpPr>
            <a:spLocks noGrp="1"/>
          </p:cNvSpPr>
          <p:nvPr>
            <p:ph type="sldNum" sz="quarter" idx="10"/>
          </p:nvPr>
        </p:nvSpPr>
        <p:spPr/>
        <p:txBody>
          <a:bodyPr/>
          <a:lstStyle/>
          <a:p>
            <a:fld id="{4C052BC2-D91F-2646-B3B8-2F49F416A069}" type="slidenum">
              <a:rPr lang="en-US" smtClean="0"/>
              <a:t>24</a:t>
            </a:fld>
            <a:endParaRPr lang="en-US"/>
          </a:p>
        </p:txBody>
      </p:sp>
    </p:spTree>
    <p:extLst>
      <p:ext uri="{BB962C8B-B14F-4D97-AF65-F5344CB8AC3E}">
        <p14:creationId xmlns:p14="http://schemas.microsoft.com/office/powerpoint/2010/main" val="635805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things of our conscious experience, color, taste, pain, are just an illusion.</a:t>
            </a:r>
          </a:p>
        </p:txBody>
      </p:sp>
      <p:sp>
        <p:nvSpPr>
          <p:cNvPr id="4" name="Slide Number Placeholder 3"/>
          <p:cNvSpPr>
            <a:spLocks noGrp="1"/>
          </p:cNvSpPr>
          <p:nvPr>
            <p:ph type="sldNum" sz="quarter" idx="10"/>
          </p:nvPr>
        </p:nvSpPr>
        <p:spPr/>
        <p:txBody>
          <a:bodyPr/>
          <a:lstStyle/>
          <a:p>
            <a:fld id="{4C052BC2-D91F-2646-B3B8-2F49F416A069}" type="slidenum">
              <a:rPr lang="en-US" smtClean="0"/>
              <a:t>25</a:t>
            </a:fld>
            <a:endParaRPr lang="en-US"/>
          </a:p>
        </p:txBody>
      </p:sp>
    </p:spTree>
    <p:extLst>
      <p:ext uri="{BB962C8B-B14F-4D97-AF65-F5344CB8AC3E}">
        <p14:creationId xmlns:p14="http://schemas.microsoft.com/office/powerpoint/2010/main" val="3753519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things of our conscious experience, color, taste, pain, are just an illusion.</a:t>
            </a:r>
          </a:p>
        </p:txBody>
      </p:sp>
      <p:sp>
        <p:nvSpPr>
          <p:cNvPr id="4" name="Slide Number Placeholder 3"/>
          <p:cNvSpPr>
            <a:spLocks noGrp="1"/>
          </p:cNvSpPr>
          <p:nvPr>
            <p:ph type="sldNum" sz="quarter" idx="10"/>
          </p:nvPr>
        </p:nvSpPr>
        <p:spPr/>
        <p:txBody>
          <a:bodyPr/>
          <a:lstStyle/>
          <a:p>
            <a:fld id="{4C052BC2-D91F-2646-B3B8-2F49F416A069}" type="slidenum">
              <a:rPr lang="en-US" smtClean="0"/>
              <a:t>26</a:t>
            </a:fld>
            <a:endParaRPr lang="en-US"/>
          </a:p>
        </p:txBody>
      </p:sp>
    </p:spTree>
    <p:extLst>
      <p:ext uri="{BB962C8B-B14F-4D97-AF65-F5344CB8AC3E}">
        <p14:creationId xmlns:p14="http://schemas.microsoft.com/office/powerpoint/2010/main" val="4233919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is no conscious self to experience pain.</a:t>
            </a:r>
          </a:p>
        </p:txBody>
      </p:sp>
      <p:sp>
        <p:nvSpPr>
          <p:cNvPr id="4" name="Slide Number Placeholder 3"/>
          <p:cNvSpPr>
            <a:spLocks noGrp="1"/>
          </p:cNvSpPr>
          <p:nvPr>
            <p:ph type="sldNum" sz="quarter" idx="10"/>
          </p:nvPr>
        </p:nvSpPr>
        <p:spPr/>
        <p:txBody>
          <a:bodyPr/>
          <a:lstStyle/>
          <a:p>
            <a:fld id="{4C052BC2-D91F-2646-B3B8-2F49F416A069}" type="slidenum">
              <a:rPr lang="en-US" smtClean="0"/>
              <a:t>27</a:t>
            </a:fld>
            <a:endParaRPr lang="en-US"/>
          </a:p>
        </p:txBody>
      </p:sp>
    </p:spTree>
    <p:extLst>
      <p:ext uri="{BB962C8B-B14F-4D97-AF65-F5344CB8AC3E}">
        <p14:creationId xmlns:p14="http://schemas.microsoft.com/office/powerpoint/2010/main" val="3992465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#5 </a:t>
            </a:r>
          </a:p>
        </p:txBody>
      </p:sp>
      <p:sp>
        <p:nvSpPr>
          <p:cNvPr id="4" name="Slide Number Placeholder 3"/>
          <p:cNvSpPr>
            <a:spLocks noGrp="1"/>
          </p:cNvSpPr>
          <p:nvPr>
            <p:ph type="sldNum" sz="quarter" idx="10"/>
          </p:nvPr>
        </p:nvSpPr>
        <p:spPr/>
        <p:txBody>
          <a:bodyPr/>
          <a:lstStyle/>
          <a:p>
            <a:fld id="{4C052BC2-D91F-2646-B3B8-2F49F416A069}" type="slidenum">
              <a:rPr lang="en-US" smtClean="0"/>
              <a:t>29</a:t>
            </a:fld>
            <a:endParaRPr lang="en-US"/>
          </a:p>
        </p:txBody>
      </p:sp>
    </p:spTree>
    <p:extLst>
      <p:ext uri="{BB962C8B-B14F-4D97-AF65-F5344CB8AC3E}">
        <p14:creationId xmlns:p14="http://schemas.microsoft.com/office/powerpoint/2010/main" val="1205302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052BC2-D91F-2646-B3B8-2F49F416A069}" type="slidenum">
              <a:rPr lang="en-US" smtClean="0"/>
              <a:t>30</a:t>
            </a:fld>
            <a:endParaRPr lang="en-US"/>
          </a:p>
        </p:txBody>
      </p:sp>
    </p:spTree>
    <p:extLst>
      <p:ext uri="{BB962C8B-B14F-4D97-AF65-F5344CB8AC3E}">
        <p14:creationId xmlns:p14="http://schemas.microsoft.com/office/powerpoint/2010/main" val="277747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just philosophers…</a:t>
            </a:r>
          </a:p>
        </p:txBody>
      </p:sp>
      <p:sp>
        <p:nvSpPr>
          <p:cNvPr id="4" name="Slide Number Placeholder 3"/>
          <p:cNvSpPr>
            <a:spLocks noGrp="1"/>
          </p:cNvSpPr>
          <p:nvPr>
            <p:ph type="sldNum" sz="quarter" idx="10"/>
          </p:nvPr>
        </p:nvSpPr>
        <p:spPr/>
        <p:txBody>
          <a:bodyPr/>
          <a:lstStyle/>
          <a:p>
            <a:fld id="{4C052BC2-D91F-2646-B3B8-2F49F416A069}" type="slidenum">
              <a:rPr lang="en-US" smtClean="0"/>
              <a:t>3</a:t>
            </a:fld>
            <a:endParaRPr lang="en-US"/>
          </a:p>
        </p:txBody>
      </p:sp>
    </p:spTree>
    <p:extLst>
      <p:ext uri="{BB962C8B-B14F-4D97-AF65-F5344CB8AC3E}">
        <p14:creationId xmlns:p14="http://schemas.microsoft.com/office/powerpoint/2010/main" val="4233784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#5 </a:t>
            </a:r>
          </a:p>
        </p:txBody>
      </p:sp>
      <p:sp>
        <p:nvSpPr>
          <p:cNvPr id="4" name="Slide Number Placeholder 3"/>
          <p:cNvSpPr>
            <a:spLocks noGrp="1"/>
          </p:cNvSpPr>
          <p:nvPr>
            <p:ph type="sldNum" sz="quarter" idx="10"/>
          </p:nvPr>
        </p:nvSpPr>
        <p:spPr/>
        <p:txBody>
          <a:bodyPr/>
          <a:lstStyle/>
          <a:p>
            <a:fld id="{4C052BC2-D91F-2646-B3B8-2F49F416A069}" type="slidenum">
              <a:rPr lang="en-US" smtClean="0"/>
              <a:t>31</a:t>
            </a:fld>
            <a:endParaRPr lang="en-US"/>
          </a:p>
        </p:txBody>
      </p:sp>
    </p:spTree>
    <p:extLst>
      <p:ext uri="{BB962C8B-B14F-4D97-AF65-F5344CB8AC3E}">
        <p14:creationId xmlns:p14="http://schemas.microsoft.com/office/powerpoint/2010/main" val="1850877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 morality SHOULD</a:t>
            </a:r>
          </a:p>
        </p:txBody>
      </p:sp>
      <p:sp>
        <p:nvSpPr>
          <p:cNvPr id="4" name="Slide Number Placeholder 3"/>
          <p:cNvSpPr>
            <a:spLocks noGrp="1"/>
          </p:cNvSpPr>
          <p:nvPr>
            <p:ph type="sldNum" sz="quarter" idx="10"/>
          </p:nvPr>
        </p:nvSpPr>
        <p:spPr/>
        <p:txBody>
          <a:bodyPr/>
          <a:lstStyle/>
          <a:p>
            <a:fld id="{4C052BC2-D91F-2646-B3B8-2F49F416A069}" type="slidenum">
              <a:rPr lang="en-US" smtClean="0"/>
              <a:t>32</a:t>
            </a:fld>
            <a:endParaRPr lang="en-US"/>
          </a:p>
        </p:txBody>
      </p:sp>
    </p:spTree>
    <p:extLst>
      <p:ext uri="{BB962C8B-B14F-4D97-AF65-F5344CB8AC3E}">
        <p14:creationId xmlns:p14="http://schemas.microsoft.com/office/powerpoint/2010/main" val="1608675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 free will</a:t>
            </a:r>
          </a:p>
        </p:txBody>
      </p:sp>
      <p:sp>
        <p:nvSpPr>
          <p:cNvPr id="4" name="Slide Number Placeholder 3"/>
          <p:cNvSpPr>
            <a:spLocks noGrp="1"/>
          </p:cNvSpPr>
          <p:nvPr>
            <p:ph type="sldNum" sz="quarter" idx="10"/>
          </p:nvPr>
        </p:nvSpPr>
        <p:spPr/>
        <p:txBody>
          <a:bodyPr/>
          <a:lstStyle/>
          <a:p>
            <a:fld id="{4C052BC2-D91F-2646-B3B8-2F49F416A069}" type="slidenum">
              <a:rPr lang="en-US" smtClean="0"/>
              <a:t>33</a:t>
            </a:fld>
            <a:endParaRPr lang="en-US"/>
          </a:p>
        </p:txBody>
      </p:sp>
    </p:spTree>
    <p:extLst>
      <p:ext uri="{BB962C8B-B14F-4D97-AF65-F5344CB8AC3E}">
        <p14:creationId xmlns:p14="http://schemas.microsoft.com/office/powerpoint/2010/main" val="1035818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 thinking</a:t>
            </a:r>
          </a:p>
        </p:txBody>
      </p:sp>
      <p:sp>
        <p:nvSpPr>
          <p:cNvPr id="4" name="Slide Number Placeholder 3"/>
          <p:cNvSpPr>
            <a:spLocks noGrp="1"/>
          </p:cNvSpPr>
          <p:nvPr>
            <p:ph type="sldNum" sz="quarter" idx="10"/>
          </p:nvPr>
        </p:nvSpPr>
        <p:spPr/>
        <p:txBody>
          <a:bodyPr/>
          <a:lstStyle/>
          <a:p>
            <a:fld id="{4C052BC2-D91F-2646-B3B8-2F49F416A069}" type="slidenum">
              <a:rPr lang="en-US" smtClean="0"/>
              <a:t>34</a:t>
            </a:fld>
            <a:endParaRPr lang="en-US"/>
          </a:p>
        </p:txBody>
      </p:sp>
    </p:spTree>
    <p:extLst>
      <p:ext uri="{BB962C8B-B14F-4D97-AF65-F5344CB8AC3E}">
        <p14:creationId xmlns:p14="http://schemas.microsoft.com/office/powerpoint/2010/main" val="4122558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 consciousness sensation of pain</a:t>
            </a:r>
          </a:p>
        </p:txBody>
      </p:sp>
      <p:sp>
        <p:nvSpPr>
          <p:cNvPr id="4" name="Slide Number Placeholder 3"/>
          <p:cNvSpPr>
            <a:spLocks noGrp="1"/>
          </p:cNvSpPr>
          <p:nvPr>
            <p:ph type="sldNum" sz="quarter" idx="10"/>
          </p:nvPr>
        </p:nvSpPr>
        <p:spPr/>
        <p:txBody>
          <a:bodyPr/>
          <a:lstStyle/>
          <a:p>
            <a:fld id="{4C052BC2-D91F-2646-B3B8-2F49F416A069}" type="slidenum">
              <a:rPr lang="en-US" smtClean="0"/>
              <a:t>35</a:t>
            </a:fld>
            <a:endParaRPr lang="en-US"/>
          </a:p>
        </p:txBody>
      </p:sp>
    </p:spTree>
    <p:extLst>
      <p:ext uri="{BB962C8B-B14F-4D97-AF65-F5344CB8AC3E}">
        <p14:creationId xmlns:p14="http://schemas.microsoft.com/office/powerpoint/2010/main" val="1633522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 conscious sensation of color</a:t>
            </a:r>
          </a:p>
        </p:txBody>
      </p:sp>
      <p:sp>
        <p:nvSpPr>
          <p:cNvPr id="4" name="Slide Number Placeholder 3"/>
          <p:cNvSpPr>
            <a:spLocks noGrp="1"/>
          </p:cNvSpPr>
          <p:nvPr>
            <p:ph type="sldNum" sz="quarter" idx="10"/>
          </p:nvPr>
        </p:nvSpPr>
        <p:spPr/>
        <p:txBody>
          <a:bodyPr/>
          <a:lstStyle/>
          <a:p>
            <a:fld id="{4C052BC2-D91F-2646-B3B8-2F49F416A069}" type="slidenum">
              <a:rPr lang="en-US" smtClean="0"/>
              <a:t>36</a:t>
            </a:fld>
            <a:endParaRPr lang="en-US"/>
          </a:p>
        </p:txBody>
      </p:sp>
    </p:spTree>
    <p:extLst>
      <p:ext uri="{BB962C8B-B14F-4D97-AF65-F5344CB8AC3E}">
        <p14:creationId xmlns:p14="http://schemas.microsoft.com/office/powerpoint/2010/main" val="3746701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All that’s left is </a:t>
            </a:r>
            <a:r>
              <a:rPr lang="en-US"/>
              <a:t>colorless crayons.</a:t>
            </a:r>
            <a:endParaRPr lang="en-US" dirty="0"/>
          </a:p>
        </p:txBody>
      </p:sp>
      <p:sp>
        <p:nvSpPr>
          <p:cNvPr id="4" name="Slide Number Placeholder 3"/>
          <p:cNvSpPr>
            <a:spLocks noGrp="1"/>
          </p:cNvSpPr>
          <p:nvPr>
            <p:ph type="sldNum" sz="quarter" idx="10"/>
          </p:nvPr>
        </p:nvSpPr>
        <p:spPr/>
        <p:txBody>
          <a:bodyPr/>
          <a:lstStyle/>
          <a:p>
            <a:fld id="{4C052BC2-D91F-2646-B3B8-2F49F416A069}" type="slidenum">
              <a:rPr lang="en-US" smtClean="0"/>
              <a:t>37</a:t>
            </a:fld>
            <a:endParaRPr lang="en-US"/>
          </a:p>
        </p:txBody>
      </p:sp>
    </p:spTree>
    <p:extLst>
      <p:ext uri="{BB962C8B-B14F-4D97-AF65-F5344CB8AC3E}">
        <p14:creationId xmlns:p14="http://schemas.microsoft.com/office/powerpoint/2010/main" val="100321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052BC2-D91F-2646-B3B8-2F49F416A069}" type="slidenum">
              <a:rPr lang="en-US" smtClean="0"/>
              <a:t>4</a:t>
            </a:fld>
            <a:endParaRPr lang="en-US"/>
          </a:p>
        </p:txBody>
      </p:sp>
    </p:spTree>
    <p:extLst>
      <p:ext uri="{BB962C8B-B14F-4D97-AF65-F5344CB8AC3E}">
        <p14:creationId xmlns:p14="http://schemas.microsoft.com/office/powerpoint/2010/main" val="62859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Morality doesn’t exist.</a:t>
            </a:r>
          </a:p>
          <a:p>
            <a:endParaRPr lang="en-US" dirty="0"/>
          </a:p>
          <a:p>
            <a:r>
              <a:rPr lang="en-US" dirty="0"/>
              <a:t>If there is no right and wrong, on what basis should people be held accountable for their actions? Atheism says we don’t choose our actions because</a:t>
            </a:r>
          </a:p>
        </p:txBody>
      </p:sp>
      <p:sp>
        <p:nvSpPr>
          <p:cNvPr id="4" name="Slide Number Placeholder 3"/>
          <p:cNvSpPr>
            <a:spLocks noGrp="1"/>
          </p:cNvSpPr>
          <p:nvPr>
            <p:ph type="sldNum" sz="quarter" idx="10"/>
          </p:nvPr>
        </p:nvSpPr>
        <p:spPr/>
        <p:txBody>
          <a:bodyPr/>
          <a:lstStyle/>
          <a:p>
            <a:fld id="{4C052BC2-D91F-2646-B3B8-2F49F416A069}" type="slidenum">
              <a:rPr lang="en-US" smtClean="0"/>
              <a:t>5</a:t>
            </a:fld>
            <a:endParaRPr lang="en-US"/>
          </a:p>
        </p:txBody>
      </p:sp>
    </p:spTree>
    <p:extLst>
      <p:ext uri="{BB962C8B-B14F-4D97-AF65-F5344CB8AC3E}">
        <p14:creationId xmlns:p14="http://schemas.microsoft.com/office/powerpoint/2010/main" val="158561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just philosophers…</a:t>
            </a:r>
          </a:p>
        </p:txBody>
      </p:sp>
      <p:sp>
        <p:nvSpPr>
          <p:cNvPr id="4" name="Slide Number Placeholder 3"/>
          <p:cNvSpPr>
            <a:spLocks noGrp="1"/>
          </p:cNvSpPr>
          <p:nvPr>
            <p:ph type="sldNum" sz="quarter" idx="10"/>
          </p:nvPr>
        </p:nvSpPr>
        <p:spPr/>
        <p:txBody>
          <a:bodyPr/>
          <a:lstStyle/>
          <a:p>
            <a:fld id="{4C052BC2-D91F-2646-B3B8-2F49F416A069}" type="slidenum">
              <a:rPr lang="en-US" smtClean="0"/>
              <a:t>6</a:t>
            </a:fld>
            <a:endParaRPr lang="en-US"/>
          </a:p>
        </p:txBody>
      </p:sp>
    </p:spTree>
    <p:extLst>
      <p:ext uri="{BB962C8B-B14F-4D97-AF65-F5344CB8AC3E}">
        <p14:creationId xmlns:p14="http://schemas.microsoft.com/office/powerpoint/2010/main" val="156471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Why? Christian point of view  - Gen 1:26-27; 9:3, 6-7.</a:t>
            </a:r>
          </a:p>
        </p:txBody>
      </p:sp>
      <p:sp>
        <p:nvSpPr>
          <p:cNvPr id="4" name="Slide Number Placeholder 3"/>
          <p:cNvSpPr>
            <a:spLocks noGrp="1"/>
          </p:cNvSpPr>
          <p:nvPr>
            <p:ph type="sldNum" sz="quarter" idx="10"/>
          </p:nvPr>
        </p:nvSpPr>
        <p:spPr/>
        <p:txBody>
          <a:bodyPr/>
          <a:lstStyle/>
          <a:p>
            <a:fld id="{4C052BC2-D91F-2646-B3B8-2F49F416A069}" type="slidenum">
              <a:rPr lang="en-US" smtClean="0"/>
              <a:t>7</a:t>
            </a:fld>
            <a:endParaRPr lang="en-US"/>
          </a:p>
        </p:txBody>
      </p:sp>
    </p:spTree>
    <p:extLst>
      <p:ext uri="{BB962C8B-B14F-4D97-AF65-F5344CB8AC3E}">
        <p14:creationId xmlns:p14="http://schemas.microsoft.com/office/powerpoint/2010/main" val="23305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052BC2-D91F-2646-B3B8-2F49F416A069}" type="slidenum">
              <a:rPr lang="en-US" smtClean="0"/>
              <a:t>8</a:t>
            </a:fld>
            <a:endParaRPr lang="en-US"/>
          </a:p>
        </p:txBody>
      </p:sp>
    </p:spTree>
    <p:extLst>
      <p:ext uri="{BB962C8B-B14F-4D97-AF65-F5344CB8AC3E}">
        <p14:creationId xmlns:p14="http://schemas.microsoft.com/office/powerpoint/2010/main" val="306585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052BC2-D91F-2646-B3B8-2F49F416A069}" type="slidenum">
              <a:rPr lang="en-US" smtClean="0"/>
              <a:t>9</a:t>
            </a:fld>
            <a:endParaRPr lang="en-US"/>
          </a:p>
        </p:txBody>
      </p:sp>
    </p:spTree>
    <p:extLst>
      <p:ext uri="{BB962C8B-B14F-4D97-AF65-F5344CB8AC3E}">
        <p14:creationId xmlns:p14="http://schemas.microsoft.com/office/powerpoint/2010/main" val="2958224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9B9105-EB07-DC49-A391-DF86B352D725}"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E7D66-F9A8-C741-985B-BB25A42F2754}" type="slidenum">
              <a:rPr lang="en-US" smtClean="0"/>
              <a:t>‹#›</a:t>
            </a:fld>
            <a:endParaRPr lang="en-US"/>
          </a:p>
        </p:txBody>
      </p:sp>
    </p:spTree>
    <p:extLst>
      <p:ext uri="{BB962C8B-B14F-4D97-AF65-F5344CB8AC3E}">
        <p14:creationId xmlns:p14="http://schemas.microsoft.com/office/powerpoint/2010/main" val="2470677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B9105-EB07-DC49-A391-DF86B352D725}"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E7D66-F9A8-C741-985B-BB25A42F2754}" type="slidenum">
              <a:rPr lang="en-US" smtClean="0"/>
              <a:t>‹#›</a:t>
            </a:fld>
            <a:endParaRPr lang="en-US"/>
          </a:p>
        </p:txBody>
      </p:sp>
    </p:spTree>
    <p:extLst>
      <p:ext uri="{BB962C8B-B14F-4D97-AF65-F5344CB8AC3E}">
        <p14:creationId xmlns:p14="http://schemas.microsoft.com/office/powerpoint/2010/main" val="97104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B9105-EB07-DC49-A391-DF86B352D725}"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E7D66-F9A8-C741-985B-BB25A42F2754}" type="slidenum">
              <a:rPr lang="en-US" smtClean="0"/>
              <a:t>‹#›</a:t>
            </a:fld>
            <a:endParaRPr lang="en-US"/>
          </a:p>
        </p:txBody>
      </p:sp>
    </p:spTree>
    <p:extLst>
      <p:ext uri="{BB962C8B-B14F-4D97-AF65-F5344CB8AC3E}">
        <p14:creationId xmlns:p14="http://schemas.microsoft.com/office/powerpoint/2010/main" val="297037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B9105-EB07-DC49-A391-DF86B352D725}"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E7D66-F9A8-C741-985B-BB25A42F2754}" type="slidenum">
              <a:rPr lang="en-US" smtClean="0"/>
              <a:t>‹#›</a:t>
            </a:fld>
            <a:endParaRPr lang="en-US"/>
          </a:p>
        </p:txBody>
      </p:sp>
    </p:spTree>
    <p:extLst>
      <p:ext uri="{BB962C8B-B14F-4D97-AF65-F5344CB8AC3E}">
        <p14:creationId xmlns:p14="http://schemas.microsoft.com/office/powerpoint/2010/main" val="138807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B9105-EB07-DC49-A391-DF86B352D725}"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E7D66-F9A8-C741-985B-BB25A42F2754}" type="slidenum">
              <a:rPr lang="en-US" smtClean="0"/>
              <a:t>‹#›</a:t>
            </a:fld>
            <a:endParaRPr lang="en-US"/>
          </a:p>
        </p:txBody>
      </p:sp>
    </p:spTree>
    <p:extLst>
      <p:ext uri="{BB962C8B-B14F-4D97-AF65-F5344CB8AC3E}">
        <p14:creationId xmlns:p14="http://schemas.microsoft.com/office/powerpoint/2010/main" val="103835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9B9105-EB07-DC49-A391-DF86B352D725}" type="datetimeFigureOut">
              <a:rPr lang="en-US" smtClean="0"/>
              <a:t>6/8/22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E7D66-F9A8-C741-985B-BB25A42F2754}" type="slidenum">
              <a:rPr lang="en-US" smtClean="0"/>
              <a:t>‹#›</a:t>
            </a:fld>
            <a:endParaRPr lang="en-US"/>
          </a:p>
        </p:txBody>
      </p:sp>
    </p:spTree>
    <p:extLst>
      <p:ext uri="{BB962C8B-B14F-4D97-AF65-F5344CB8AC3E}">
        <p14:creationId xmlns:p14="http://schemas.microsoft.com/office/powerpoint/2010/main" val="171430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9B9105-EB07-DC49-A391-DF86B352D725}" type="datetimeFigureOut">
              <a:rPr lang="en-US" smtClean="0"/>
              <a:t>6/8/22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E7D66-F9A8-C741-985B-BB25A42F2754}" type="slidenum">
              <a:rPr lang="en-US" smtClean="0"/>
              <a:t>‹#›</a:t>
            </a:fld>
            <a:endParaRPr lang="en-US"/>
          </a:p>
        </p:txBody>
      </p:sp>
    </p:spTree>
    <p:extLst>
      <p:ext uri="{BB962C8B-B14F-4D97-AF65-F5344CB8AC3E}">
        <p14:creationId xmlns:p14="http://schemas.microsoft.com/office/powerpoint/2010/main" val="206069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9B9105-EB07-DC49-A391-DF86B352D725}" type="datetimeFigureOut">
              <a:rPr lang="en-US" smtClean="0"/>
              <a:t>6/8/22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E7D66-F9A8-C741-985B-BB25A42F2754}" type="slidenum">
              <a:rPr lang="en-US" smtClean="0"/>
              <a:t>‹#›</a:t>
            </a:fld>
            <a:endParaRPr lang="en-US"/>
          </a:p>
        </p:txBody>
      </p:sp>
    </p:spTree>
    <p:extLst>
      <p:ext uri="{BB962C8B-B14F-4D97-AF65-F5344CB8AC3E}">
        <p14:creationId xmlns:p14="http://schemas.microsoft.com/office/powerpoint/2010/main" val="193073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B9105-EB07-DC49-A391-DF86B352D725}" type="datetimeFigureOut">
              <a:rPr lang="en-US" smtClean="0"/>
              <a:t>6/8/22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E7D66-F9A8-C741-985B-BB25A42F2754}" type="slidenum">
              <a:rPr lang="en-US" smtClean="0"/>
              <a:t>‹#›</a:t>
            </a:fld>
            <a:endParaRPr lang="en-US"/>
          </a:p>
        </p:txBody>
      </p:sp>
    </p:spTree>
    <p:extLst>
      <p:ext uri="{BB962C8B-B14F-4D97-AF65-F5344CB8AC3E}">
        <p14:creationId xmlns:p14="http://schemas.microsoft.com/office/powerpoint/2010/main" val="3331270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69B9105-EB07-DC49-A391-DF86B352D725}" type="datetimeFigureOut">
              <a:rPr lang="en-US" smtClean="0"/>
              <a:t>6/8/22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E7D66-F9A8-C741-985B-BB25A42F2754}" type="slidenum">
              <a:rPr lang="en-US" smtClean="0"/>
              <a:t>‹#›</a:t>
            </a:fld>
            <a:endParaRPr lang="en-US"/>
          </a:p>
        </p:txBody>
      </p:sp>
    </p:spTree>
    <p:extLst>
      <p:ext uri="{BB962C8B-B14F-4D97-AF65-F5344CB8AC3E}">
        <p14:creationId xmlns:p14="http://schemas.microsoft.com/office/powerpoint/2010/main" val="405911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69B9105-EB07-DC49-A391-DF86B352D725}" type="datetimeFigureOut">
              <a:rPr lang="en-US" smtClean="0"/>
              <a:t>6/8/22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E7D66-F9A8-C741-985B-BB25A42F2754}" type="slidenum">
              <a:rPr lang="en-US" smtClean="0"/>
              <a:t>‹#›</a:t>
            </a:fld>
            <a:endParaRPr lang="en-US"/>
          </a:p>
        </p:txBody>
      </p:sp>
    </p:spTree>
    <p:extLst>
      <p:ext uri="{BB962C8B-B14F-4D97-AF65-F5344CB8AC3E}">
        <p14:creationId xmlns:p14="http://schemas.microsoft.com/office/powerpoint/2010/main" val="252202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69B9105-EB07-DC49-A391-DF86B352D725}" type="datetimeFigureOut">
              <a:rPr lang="en-US" smtClean="0"/>
              <a:t>6/8/22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ECE7D66-F9A8-C741-985B-BB25A42F2754}" type="slidenum">
              <a:rPr lang="en-US" smtClean="0"/>
              <a:t>‹#›</a:t>
            </a:fld>
            <a:endParaRPr lang="en-US"/>
          </a:p>
        </p:txBody>
      </p:sp>
    </p:spTree>
    <p:extLst>
      <p:ext uri="{BB962C8B-B14F-4D97-AF65-F5344CB8AC3E}">
        <p14:creationId xmlns:p14="http://schemas.microsoft.com/office/powerpoint/2010/main" val="757282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892" rtl="0" eaLnBrk="1" latinLnBrk="0" hangingPunct="1">
        <a:spcBef>
          <a:spcPct val="0"/>
        </a:spcBef>
        <a:buNone/>
        <a:defRPr sz="3300" kern="1200">
          <a:solidFill>
            <a:srgbClr val="FFFF00"/>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bg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bg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bg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bg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bg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The Atheist’s Guide to Reality</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4386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3177F7-E5F2-B341-B808-28200175F4A9}"/>
              </a:ext>
            </a:extLst>
          </p:cNvPr>
          <p:cNvSpPr/>
          <p:nvPr/>
        </p:nvSpPr>
        <p:spPr>
          <a:xfrm>
            <a:off x="0" y="965095"/>
            <a:ext cx="9144000" cy="1754326"/>
          </a:xfrm>
          <a:prstGeom prst="rect">
            <a:avLst/>
          </a:prstGeom>
        </p:spPr>
        <p:txBody>
          <a:bodyPr wrap="square">
            <a:spAutoFit/>
          </a:bodyPr>
          <a:lstStyle/>
          <a:p>
            <a:pPr algn="ctr"/>
            <a:r>
              <a:rPr lang="en-US" sz="3600" dirty="0">
                <a:solidFill>
                  <a:schemeClr val="bg1"/>
                </a:solidFill>
              </a:rPr>
              <a:t>To assign value to one life over another - the original question, right? - is relative to each situation and society.</a:t>
            </a:r>
          </a:p>
        </p:txBody>
      </p:sp>
    </p:spTree>
    <p:extLst>
      <p:ext uri="{BB962C8B-B14F-4D97-AF65-F5344CB8AC3E}">
        <p14:creationId xmlns:p14="http://schemas.microsoft.com/office/powerpoint/2010/main" val="132324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child-traffick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123" y="336482"/>
            <a:ext cx="6417536" cy="4341897"/>
          </a:xfrm>
          <a:prstGeom prst="rect">
            <a:avLst/>
          </a:prstGeom>
        </p:spPr>
      </p:pic>
    </p:spTree>
    <p:extLst>
      <p:ext uri="{BB962C8B-B14F-4D97-AF65-F5344CB8AC3E}">
        <p14:creationId xmlns:p14="http://schemas.microsoft.com/office/powerpoint/2010/main" val="184403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437" y="105658"/>
            <a:ext cx="3558146" cy="738664"/>
          </a:xfrm>
          <a:prstGeom prst="rect">
            <a:avLst/>
          </a:prstGeom>
        </p:spPr>
        <p:txBody>
          <a:bodyPr wrap="square">
            <a:spAutoFit/>
          </a:bodyPr>
          <a:lstStyle/>
          <a:p>
            <a:r>
              <a:rPr lang="en-US" sz="2100" dirty="0">
                <a:solidFill>
                  <a:srgbClr val="E5E98A"/>
                </a:solidFill>
              </a:rPr>
              <a:t> </a:t>
            </a:r>
          </a:p>
          <a:p>
            <a:endParaRPr lang="en-US" sz="2100" dirty="0">
              <a:solidFill>
                <a:srgbClr val="E5E98A"/>
              </a:solidFill>
            </a:endParaRPr>
          </a:p>
        </p:txBody>
      </p:sp>
      <p:sp>
        <p:nvSpPr>
          <p:cNvPr id="4" name="Rectangle 3"/>
          <p:cNvSpPr/>
          <p:nvPr/>
        </p:nvSpPr>
        <p:spPr>
          <a:xfrm>
            <a:off x="0" y="967316"/>
            <a:ext cx="9144000" cy="2308324"/>
          </a:xfrm>
          <a:prstGeom prst="rect">
            <a:avLst/>
          </a:prstGeom>
        </p:spPr>
        <p:txBody>
          <a:bodyPr wrap="square">
            <a:spAutoFit/>
          </a:bodyPr>
          <a:lstStyle/>
          <a:p>
            <a:pPr algn="ctr"/>
            <a:r>
              <a:rPr lang="en-US" sz="3600" dirty="0">
                <a:solidFill>
                  <a:schemeClr val="bg1"/>
                </a:solidFill>
              </a:rPr>
              <a:t>Maybe I didn't take enough - ok, any - philosophy classes because I don't see these questions as the same category or topic. </a:t>
            </a:r>
          </a:p>
        </p:txBody>
      </p:sp>
    </p:spTree>
    <p:extLst>
      <p:ext uri="{BB962C8B-B14F-4D97-AF65-F5344CB8AC3E}">
        <p14:creationId xmlns:p14="http://schemas.microsoft.com/office/powerpoint/2010/main" val="91117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A269B80-C046-5646-991F-9363ACA6860B}"/>
              </a:ext>
            </a:extLst>
          </p:cNvPr>
          <p:cNvPicPr>
            <a:picLocks noChangeAspect="1"/>
          </p:cNvPicPr>
          <p:nvPr/>
        </p:nvPicPr>
        <p:blipFill>
          <a:blip r:embed="rId3"/>
          <a:stretch>
            <a:fillRect/>
          </a:stretch>
        </p:blipFill>
        <p:spPr>
          <a:xfrm>
            <a:off x="658551" y="659959"/>
            <a:ext cx="8028922" cy="3196424"/>
          </a:xfrm>
          <a:prstGeom prst="rect">
            <a:avLst/>
          </a:prstGeom>
        </p:spPr>
      </p:pic>
    </p:spTree>
    <p:extLst>
      <p:ext uri="{BB962C8B-B14F-4D97-AF65-F5344CB8AC3E}">
        <p14:creationId xmlns:p14="http://schemas.microsoft.com/office/powerpoint/2010/main" val="1041325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F95B-06F3-0C4A-9BD9-A8203E002CBC}"/>
              </a:ext>
            </a:extLst>
          </p:cNvPr>
          <p:cNvSpPr>
            <a:spLocks noGrp="1"/>
          </p:cNvSpPr>
          <p:nvPr>
            <p:ph type="title"/>
          </p:nvPr>
        </p:nvSpPr>
        <p:spPr>
          <a:xfrm>
            <a:off x="0" y="1478943"/>
            <a:ext cx="9143999" cy="1288111"/>
          </a:xfrm>
        </p:spPr>
        <p:txBody>
          <a:bodyPr>
            <a:noAutofit/>
          </a:bodyPr>
          <a:lstStyle/>
          <a:p>
            <a:r>
              <a:rPr lang="en-US" sz="3600" dirty="0"/>
              <a:t>Many atheists live better moral values than professed “Christians”.</a:t>
            </a:r>
          </a:p>
        </p:txBody>
      </p:sp>
      <p:sp>
        <p:nvSpPr>
          <p:cNvPr id="3" name="TextBox 2">
            <a:extLst>
              <a:ext uri="{FF2B5EF4-FFF2-40B4-BE49-F238E27FC236}">
                <a16:creationId xmlns:a16="http://schemas.microsoft.com/office/drawing/2014/main" id="{D7FC185F-0D28-CC4E-9B8A-B8FFAA81B125}"/>
              </a:ext>
            </a:extLst>
          </p:cNvPr>
          <p:cNvSpPr txBox="1"/>
          <p:nvPr/>
        </p:nvSpPr>
        <p:spPr>
          <a:xfrm>
            <a:off x="620202" y="3196425"/>
            <a:ext cx="8165989" cy="1200329"/>
          </a:xfrm>
          <a:prstGeom prst="rect">
            <a:avLst/>
          </a:prstGeom>
          <a:solidFill>
            <a:schemeClr val="bg1"/>
          </a:solidFill>
        </p:spPr>
        <p:txBody>
          <a:bodyPr wrap="square" rtlCol="0">
            <a:spAutoFit/>
          </a:bodyPr>
          <a:lstStyle/>
          <a:p>
            <a:pPr algn="ctr"/>
            <a:r>
              <a:rPr lang="en-US" sz="3600" i="1" dirty="0"/>
              <a:t>The issue is how to explain </a:t>
            </a:r>
            <a:r>
              <a:rPr lang="en-US" sz="3600" b="1" i="1" u="sng" dirty="0"/>
              <a:t>why</a:t>
            </a:r>
            <a:r>
              <a:rPr lang="en-US" sz="3600" i="1" dirty="0"/>
              <a:t> some things are right or wrong.</a:t>
            </a:r>
          </a:p>
        </p:txBody>
      </p:sp>
    </p:spTree>
    <p:extLst>
      <p:ext uri="{BB962C8B-B14F-4D97-AF65-F5344CB8AC3E}">
        <p14:creationId xmlns:p14="http://schemas.microsoft.com/office/powerpoint/2010/main" val="386114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6515"/>
            <a:ext cx="9144000" cy="857250"/>
          </a:xfrm>
        </p:spPr>
        <p:txBody>
          <a:bodyPr>
            <a:normAutofit/>
          </a:bodyPr>
          <a:lstStyle/>
          <a:p>
            <a:r>
              <a:rPr lang="en-US" sz="4400" dirty="0"/>
              <a:t>Right and wrong do not exist.</a:t>
            </a:r>
          </a:p>
        </p:txBody>
      </p:sp>
    </p:spTree>
    <p:extLst>
      <p:ext uri="{BB962C8B-B14F-4D97-AF65-F5344CB8AC3E}">
        <p14:creationId xmlns:p14="http://schemas.microsoft.com/office/powerpoint/2010/main" val="256040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6515"/>
            <a:ext cx="9144000" cy="1206584"/>
          </a:xfrm>
        </p:spPr>
        <p:txBody>
          <a:bodyPr>
            <a:normAutofit/>
          </a:bodyPr>
          <a:lstStyle/>
          <a:p>
            <a:r>
              <a:rPr lang="en-US" sz="4400" dirty="0"/>
              <a:t>Free will doesn’t exist.</a:t>
            </a:r>
          </a:p>
        </p:txBody>
      </p:sp>
    </p:spTree>
    <p:extLst>
      <p:ext uri="{BB962C8B-B14F-4D97-AF65-F5344CB8AC3E}">
        <p14:creationId xmlns:p14="http://schemas.microsoft.com/office/powerpoint/2010/main" val="2536416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in12-1024x10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186" y="1"/>
            <a:ext cx="5080882" cy="5080882"/>
          </a:xfrm>
          <a:prstGeom prst="rect">
            <a:avLst/>
          </a:prstGeom>
        </p:spPr>
      </p:pic>
    </p:spTree>
    <p:extLst>
      <p:ext uri="{BB962C8B-B14F-4D97-AF65-F5344CB8AC3E}">
        <p14:creationId xmlns:p14="http://schemas.microsoft.com/office/powerpoint/2010/main" val="4007563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08E0AF6-D8D5-364A-BB70-8BFCC14C3CD0}"/>
              </a:ext>
            </a:extLst>
          </p:cNvPr>
          <p:cNvPicPr>
            <a:picLocks noChangeAspect="1"/>
          </p:cNvPicPr>
          <p:nvPr/>
        </p:nvPicPr>
        <p:blipFill>
          <a:blip r:embed="rId3"/>
          <a:stretch>
            <a:fillRect/>
          </a:stretch>
        </p:blipFill>
        <p:spPr>
          <a:xfrm>
            <a:off x="978010" y="87465"/>
            <a:ext cx="3288527" cy="4926632"/>
          </a:xfrm>
          <a:prstGeom prst="rect">
            <a:avLst/>
          </a:prstGeom>
        </p:spPr>
      </p:pic>
      <p:sp>
        <p:nvSpPr>
          <p:cNvPr id="5" name="Rectangle 4">
            <a:extLst>
              <a:ext uri="{FF2B5EF4-FFF2-40B4-BE49-F238E27FC236}">
                <a16:creationId xmlns:a16="http://schemas.microsoft.com/office/drawing/2014/main" id="{C57916D5-040E-E448-A679-28599FA52F3A}"/>
              </a:ext>
            </a:extLst>
          </p:cNvPr>
          <p:cNvSpPr/>
          <p:nvPr/>
        </p:nvSpPr>
        <p:spPr>
          <a:xfrm>
            <a:off x="4349363" y="380052"/>
            <a:ext cx="4707173" cy="3970318"/>
          </a:xfrm>
          <a:prstGeom prst="rect">
            <a:avLst/>
          </a:prstGeom>
        </p:spPr>
        <p:txBody>
          <a:bodyPr wrap="square">
            <a:spAutoFit/>
          </a:bodyPr>
          <a:lstStyle/>
          <a:p>
            <a:pPr algn="ctr"/>
            <a:r>
              <a:rPr lang="en-US" sz="3600" dirty="0">
                <a:solidFill>
                  <a:schemeClr val="bg1"/>
                </a:solidFill>
              </a:rPr>
              <a:t>“Every state of my brain is fixed by physical facts… </a:t>
            </a:r>
          </a:p>
          <a:p>
            <a:pPr algn="ctr"/>
            <a:r>
              <a:rPr lang="en-US" sz="3600" dirty="0">
                <a:solidFill>
                  <a:schemeClr val="bg1"/>
                </a:solidFill>
              </a:rPr>
              <a:t>No free will, just the feeling, the illusion of introspection” </a:t>
            </a:r>
          </a:p>
          <a:p>
            <a:pPr algn="ctr"/>
            <a:r>
              <a:rPr lang="en-US" sz="3600" dirty="0">
                <a:solidFill>
                  <a:schemeClr val="bg1"/>
                </a:solidFill>
              </a:rPr>
              <a:t>(p. 236-237).  </a:t>
            </a:r>
          </a:p>
        </p:txBody>
      </p:sp>
    </p:spTree>
    <p:extLst>
      <p:ext uri="{BB962C8B-B14F-4D97-AF65-F5344CB8AC3E}">
        <p14:creationId xmlns:p14="http://schemas.microsoft.com/office/powerpoint/2010/main" val="4247408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226515"/>
            <a:ext cx="6172200" cy="857250"/>
          </a:xfrm>
        </p:spPr>
        <p:txBody>
          <a:bodyPr>
            <a:normAutofit/>
          </a:bodyPr>
          <a:lstStyle/>
          <a:p>
            <a:r>
              <a:rPr lang="en-US" sz="4400" dirty="0"/>
              <a:t>Free will doesn’t exist.</a:t>
            </a:r>
          </a:p>
        </p:txBody>
      </p:sp>
    </p:spTree>
    <p:extLst>
      <p:ext uri="{BB962C8B-B14F-4D97-AF65-F5344CB8AC3E}">
        <p14:creationId xmlns:p14="http://schemas.microsoft.com/office/powerpoint/2010/main" val="89276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08E0AF6-D8D5-364A-BB70-8BFCC14C3CD0}"/>
              </a:ext>
            </a:extLst>
          </p:cNvPr>
          <p:cNvPicPr>
            <a:picLocks noChangeAspect="1"/>
          </p:cNvPicPr>
          <p:nvPr/>
        </p:nvPicPr>
        <p:blipFill>
          <a:blip r:embed="rId3"/>
          <a:stretch>
            <a:fillRect/>
          </a:stretch>
        </p:blipFill>
        <p:spPr>
          <a:xfrm>
            <a:off x="691763" y="118498"/>
            <a:ext cx="3204376" cy="4800564"/>
          </a:xfrm>
          <a:prstGeom prst="rect">
            <a:avLst/>
          </a:prstGeom>
        </p:spPr>
      </p:pic>
      <p:sp>
        <p:nvSpPr>
          <p:cNvPr id="5" name="Rectangle 4">
            <a:extLst>
              <a:ext uri="{FF2B5EF4-FFF2-40B4-BE49-F238E27FC236}">
                <a16:creationId xmlns:a16="http://schemas.microsoft.com/office/drawing/2014/main" id="{C57916D5-040E-E448-A679-28599FA52F3A}"/>
              </a:ext>
            </a:extLst>
          </p:cNvPr>
          <p:cNvSpPr/>
          <p:nvPr/>
        </p:nvSpPr>
        <p:spPr>
          <a:xfrm>
            <a:off x="3896139" y="1694587"/>
            <a:ext cx="5247860" cy="1200329"/>
          </a:xfrm>
          <a:prstGeom prst="rect">
            <a:avLst/>
          </a:prstGeom>
        </p:spPr>
        <p:txBody>
          <a:bodyPr wrap="square">
            <a:spAutoFit/>
          </a:bodyPr>
          <a:lstStyle/>
          <a:p>
            <a:pPr algn="ctr"/>
            <a:r>
              <a:rPr lang="en-US" sz="3600" dirty="0">
                <a:solidFill>
                  <a:schemeClr val="bg1"/>
                </a:solidFill>
              </a:rPr>
              <a:t>“The physical facts fix all the facts.” </a:t>
            </a:r>
          </a:p>
        </p:txBody>
      </p:sp>
      <p:sp>
        <p:nvSpPr>
          <p:cNvPr id="2" name="TextBox 1">
            <a:extLst>
              <a:ext uri="{FF2B5EF4-FFF2-40B4-BE49-F238E27FC236}">
                <a16:creationId xmlns:a16="http://schemas.microsoft.com/office/drawing/2014/main" id="{10070753-24E5-234C-8422-2A1C9B24A5AD}"/>
              </a:ext>
            </a:extLst>
          </p:cNvPr>
          <p:cNvSpPr txBox="1"/>
          <p:nvPr/>
        </p:nvSpPr>
        <p:spPr>
          <a:xfrm>
            <a:off x="3896139" y="4013285"/>
            <a:ext cx="5247859" cy="646331"/>
          </a:xfrm>
          <a:prstGeom prst="rect">
            <a:avLst/>
          </a:prstGeom>
          <a:noFill/>
        </p:spPr>
        <p:txBody>
          <a:bodyPr wrap="square" rtlCol="0">
            <a:spAutoFit/>
          </a:bodyPr>
          <a:lstStyle/>
          <a:p>
            <a:pPr algn="ctr"/>
            <a:r>
              <a:rPr lang="en-US" sz="3600" b="1" dirty="0">
                <a:solidFill>
                  <a:srgbClr val="FFFF00"/>
                </a:solidFill>
              </a:rPr>
              <a:t>MATERIALISM</a:t>
            </a:r>
            <a:endParaRPr lang="en-US" sz="2400" b="1" dirty="0">
              <a:solidFill>
                <a:srgbClr val="FFFF00"/>
              </a:solidFill>
            </a:endParaRPr>
          </a:p>
        </p:txBody>
      </p:sp>
      <p:sp>
        <p:nvSpPr>
          <p:cNvPr id="3" name="TextBox 2">
            <a:extLst>
              <a:ext uri="{FF2B5EF4-FFF2-40B4-BE49-F238E27FC236}">
                <a16:creationId xmlns:a16="http://schemas.microsoft.com/office/drawing/2014/main" id="{704D5F85-BFE1-FB42-8CA9-10DA334F98C1}"/>
              </a:ext>
            </a:extLst>
          </p:cNvPr>
          <p:cNvSpPr txBox="1"/>
          <p:nvPr/>
        </p:nvSpPr>
        <p:spPr>
          <a:xfrm>
            <a:off x="3896139" y="500932"/>
            <a:ext cx="5247861" cy="707886"/>
          </a:xfrm>
          <a:prstGeom prst="rect">
            <a:avLst/>
          </a:prstGeom>
          <a:noFill/>
        </p:spPr>
        <p:txBody>
          <a:bodyPr wrap="square" rtlCol="0">
            <a:spAutoFit/>
          </a:bodyPr>
          <a:lstStyle/>
          <a:p>
            <a:pPr algn="ctr"/>
            <a:r>
              <a:rPr lang="en-US" sz="4000" dirty="0">
                <a:solidFill>
                  <a:schemeClr val="bg1"/>
                </a:solidFill>
              </a:rPr>
              <a:t>What is real?</a:t>
            </a:r>
          </a:p>
        </p:txBody>
      </p:sp>
    </p:spTree>
    <p:extLst>
      <p:ext uri="{BB962C8B-B14F-4D97-AF65-F5344CB8AC3E}">
        <p14:creationId xmlns:p14="http://schemas.microsoft.com/office/powerpoint/2010/main" val="207262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mer donu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61" y="166977"/>
            <a:ext cx="7897410" cy="4866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04022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08E0AF6-D8D5-364A-BB70-8BFCC14C3CD0}"/>
              </a:ext>
            </a:extLst>
          </p:cNvPr>
          <p:cNvPicPr>
            <a:picLocks noChangeAspect="1"/>
          </p:cNvPicPr>
          <p:nvPr/>
        </p:nvPicPr>
        <p:blipFill>
          <a:blip r:embed="rId3"/>
          <a:stretch>
            <a:fillRect/>
          </a:stretch>
        </p:blipFill>
        <p:spPr>
          <a:xfrm>
            <a:off x="1033670" y="56552"/>
            <a:ext cx="3307742" cy="4955419"/>
          </a:xfrm>
          <a:prstGeom prst="rect">
            <a:avLst/>
          </a:prstGeom>
        </p:spPr>
      </p:pic>
      <p:sp>
        <p:nvSpPr>
          <p:cNvPr id="5" name="Rectangle 4">
            <a:extLst>
              <a:ext uri="{FF2B5EF4-FFF2-40B4-BE49-F238E27FC236}">
                <a16:creationId xmlns:a16="http://schemas.microsoft.com/office/drawing/2014/main" id="{C57916D5-040E-E448-A679-28599FA52F3A}"/>
              </a:ext>
            </a:extLst>
          </p:cNvPr>
          <p:cNvSpPr/>
          <p:nvPr/>
        </p:nvSpPr>
        <p:spPr>
          <a:xfrm>
            <a:off x="4412974" y="395854"/>
            <a:ext cx="4595853" cy="3970318"/>
          </a:xfrm>
          <a:prstGeom prst="rect">
            <a:avLst/>
          </a:prstGeom>
        </p:spPr>
        <p:txBody>
          <a:bodyPr wrap="square">
            <a:spAutoFit/>
          </a:bodyPr>
          <a:lstStyle/>
          <a:p>
            <a:pPr algn="ctr"/>
            <a:r>
              <a:rPr lang="en-US" sz="3600" dirty="0">
                <a:solidFill>
                  <a:schemeClr val="bg1"/>
                </a:solidFill>
              </a:rPr>
              <a:t>“How can one clump of stuff anywhere in the universe be about some other clump of stuff anywhere else in the universe?”  </a:t>
            </a:r>
          </a:p>
          <a:p>
            <a:pPr algn="ctr"/>
            <a:r>
              <a:rPr lang="en-US" sz="3600" dirty="0">
                <a:solidFill>
                  <a:schemeClr val="bg1"/>
                </a:solidFill>
              </a:rPr>
              <a:t>(p. 173-174)​.</a:t>
            </a:r>
          </a:p>
        </p:txBody>
      </p:sp>
    </p:spTree>
    <p:extLst>
      <p:ext uri="{BB962C8B-B14F-4D97-AF65-F5344CB8AC3E}">
        <p14:creationId xmlns:p14="http://schemas.microsoft.com/office/powerpoint/2010/main" val="3164536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226515"/>
            <a:ext cx="6172200" cy="857250"/>
          </a:xfrm>
        </p:spPr>
        <p:txBody>
          <a:bodyPr>
            <a:normAutofit/>
          </a:bodyPr>
          <a:lstStyle/>
          <a:p>
            <a:r>
              <a:rPr lang="en-US" sz="4400" dirty="0"/>
              <a:t>Thinking doesn’t exist.</a:t>
            </a:r>
          </a:p>
        </p:txBody>
      </p:sp>
      <p:sp>
        <p:nvSpPr>
          <p:cNvPr id="3" name="Title 1"/>
          <p:cNvSpPr txBox="1">
            <a:spLocks/>
          </p:cNvSpPr>
          <p:nvPr/>
        </p:nvSpPr>
        <p:spPr>
          <a:xfrm>
            <a:off x="1600200" y="2399114"/>
            <a:ext cx="6172200" cy="857250"/>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rgbClr val="FFFF00"/>
                </a:solidFill>
                <a:latin typeface="+mj-lt"/>
                <a:ea typeface="+mj-ea"/>
                <a:cs typeface="+mj-cs"/>
              </a:defRPr>
            </a:lvl1pPr>
          </a:lstStyle>
          <a:p>
            <a:r>
              <a:rPr lang="en-US" i="1" dirty="0">
                <a:solidFill>
                  <a:srgbClr val="FFFFFF"/>
                </a:solidFill>
                <a:effectLst>
                  <a:outerShdw blurRad="50800" dist="38100" dir="18900000" algn="bl" rotWithShape="0">
                    <a:prstClr val="black">
                      <a:alpha val="40000"/>
                    </a:prstClr>
                  </a:outerShdw>
                </a:effectLst>
              </a:rPr>
              <a:t>It gets worse.</a:t>
            </a:r>
          </a:p>
        </p:txBody>
      </p:sp>
    </p:spTree>
    <p:extLst>
      <p:ext uri="{BB962C8B-B14F-4D97-AF65-F5344CB8AC3E}">
        <p14:creationId xmlns:p14="http://schemas.microsoft.com/office/powerpoint/2010/main" val="314011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mer donu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44" y="111317"/>
            <a:ext cx="8039355" cy="4953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3624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 y="1226515"/>
            <a:ext cx="9032682" cy="753360"/>
          </a:xfrm>
        </p:spPr>
        <p:txBody>
          <a:bodyPr>
            <a:noAutofit/>
          </a:bodyPr>
          <a:lstStyle/>
          <a:p>
            <a:r>
              <a:rPr lang="en-US" sz="4500" dirty="0"/>
              <a:t>Consciousness doesn’t exist.</a:t>
            </a:r>
          </a:p>
        </p:txBody>
      </p:sp>
    </p:spTree>
    <p:extLst>
      <p:ext uri="{BB962C8B-B14F-4D97-AF65-F5344CB8AC3E}">
        <p14:creationId xmlns:p14="http://schemas.microsoft.com/office/powerpoint/2010/main" val="1816634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08E0AF6-D8D5-364A-BB70-8BFCC14C3CD0}"/>
              </a:ext>
            </a:extLst>
          </p:cNvPr>
          <p:cNvPicPr>
            <a:picLocks noChangeAspect="1"/>
          </p:cNvPicPr>
          <p:nvPr/>
        </p:nvPicPr>
        <p:blipFill>
          <a:blip r:embed="rId3"/>
          <a:stretch>
            <a:fillRect/>
          </a:stretch>
        </p:blipFill>
        <p:spPr>
          <a:xfrm>
            <a:off x="715617" y="88697"/>
            <a:ext cx="3267986" cy="4895859"/>
          </a:xfrm>
          <a:prstGeom prst="rect">
            <a:avLst/>
          </a:prstGeom>
        </p:spPr>
      </p:pic>
      <p:sp>
        <p:nvSpPr>
          <p:cNvPr id="5" name="Rectangle 4">
            <a:extLst>
              <a:ext uri="{FF2B5EF4-FFF2-40B4-BE49-F238E27FC236}">
                <a16:creationId xmlns:a16="http://schemas.microsoft.com/office/drawing/2014/main" id="{C57916D5-040E-E448-A679-28599FA52F3A}"/>
              </a:ext>
            </a:extLst>
          </p:cNvPr>
          <p:cNvSpPr/>
          <p:nvPr/>
        </p:nvSpPr>
        <p:spPr>
          <a:xfrm>
            <a:off x="3983603" y="88697"/>
            <a:ext cx="5080884" cy="3416320"/>
          </a:xfrm>
          <a:prstGeom prst="rect">
            <a:avLst/>
          </a:prstGeom>
        </p:spPr>
        <p:txBody>
          <a:bodyPr wrap="square">
            <a:spAutoFit/>
          </a:bodyPr>
          <a:lstStyle/>
          <a:p>
            <a:pPr algn="ctr"/>
            <a:r>
              <a:rPr lang="en-US" sz="3600" dirty="0">
                <a:solidFill>
                  <a:schemeClr val="bg1"/>
                </a:solidFill>
              </a:rPr>
              <a:t>“So, when consciousness assures us that we have thoughts about stuff, it has to be wrong.” </a:t>
            </a:r>
          </a:p>
          <a:p>
            <a:pPr algn="ctr"/>
            <a:r>
              <a:rPr lang="en-US" sz="3600" dirty="0">
                <a:solidFill>
                  <a:schemeClr val="bg1"/>
                </a:solidFill>
              </a:rPr>
              <a:t>(p. 179)​.</a:t>
            </a:r>
          </a:p>
        </p:txBody>
      </p:sp>
    </p:spTree>
    <p:extLst>
      <p:ext uri="{BB962C8B-B14F-4D97-AF65-F5344CB8AC3E}">
        <p14:creationId xmlns:p14="http://schemas.microsoft.com/office/powerpoint/2010/main" val="1002807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08E0AF6-D8D5-364A-BB70-8BFCC14C3CD0}"/>
              </a:ext>
            </a:extLst>
          </p:cNvPr>
          <p:cNvPicPr>
            <a:picLocks noChangeAspect="1"/>
          </p:cNvPicPr>
          <p:nvPr/>
        </p:nvPicPr>
        <p:blipFill>
          <a:blip r:embed="rId3"/>
          <a:stretch>
            <a:fillRect/>
          </a:stretch>
        </p:blipFill>
        <p:spPr>
          <a:xfrm>
            <a:off x="691763" y="95419"/>
            <a:ext cx="3299792" cy="4943508"/>
          </a:xfrm>
          <a:prstGeom prst="rect">
            <a:avLst/>
          </a:prstGeom>
        </p:spPr>
      </p:pic>
      <p:sp>
        <p:nvSpPr>
          <p:cNvPr id="5" name="Rectangle 4">
            <a:extLst>
              <a:ext uri="{FF2B5EF4-FFF2-40B4-BE49-F238E27FC236}">
                <a16:creationId xmlns:a16="http://schemas.microsoft.com/office/drawing/2014/main" id="{C57916D5-040E-E448-A679-28599FA52F3A}"/>
              </a:ext>
            </a:extLst>
          </p:cNvPr>
          <p:cNvSpPr/>
          <p:nvPr/>
        </p:nvSpPr>
        <p:spPr>
          <a:xfrm>
            <a:off x="4151300" y="171951"/>
            <a:ext cx="4897283" cy="4524315"/>
          </a:xfrm>
          <a:prstGeom prst="rect">
            <a:avLst/>
          </a:prstGeom>
        </p:spPr>
        <p:txBody>
          <a:bodyPr wrap="square">
            <a:spAutoFit/>
          </a:bodyPr>
          <a:lstStyle/>
          <a:p>
            <a:pPr algn="ctr"/>
            <a:r>
              <a:rPr lang="en-US" sz="3600" dirty="0">
                <a:solidFill>
                  <a:schemeClr val="bg1"/>
                </a:solidFill>
              </a:rPr>
              <a:t>“There is no self, soul, person. Scientism must firmly deny its existence. The self, as conveyed to us by introspection, is a fiction. It doesn’t exist”</a:t>
            </a:r>
            <a:br>
              <a:rPr lang="en-US" sz="3600" dirty="0">
                <a:solidFill>
                  <a:schemeClr val="bg1"/>
                </a:solidFill>
              </a:rPr>
            </a:br>
            <a:r>
              <a:rPr lang="en-US" sz="3600" dirty="0">
                <a:solidFill>
                  <a:schemeClr val="bg1"/>
                </a:solidFill>
              </a:rPr>
              <a:t>(p. 223-224).</a:t>
            </a:r>
          </a:p>
        </p:txBody>
      </p:sp>
    </p:spTree>
    <p:extLst>
      <p:ext uri="{BB962C8B-B14F-4D97-AF65-F5344CB8AC3E}">
        <p14:creationId xmlns:p14="http://schemas.microsoft.com/office/powerpoint/2010/main" val="842602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in-char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129" y="98522"/>
            <a:ext cx="6595274" cy="4946456"/>
          </a:xfrm>
          <a:prstGeom prst="rect">
            <a:avLst/>
          </a:prstGeom>
        </p:spPr>
      </p:pic>
    </p:spTree>
    <p:extLst>
      <p:ext uri="{BB962C8B-B14F-4D97-AF65-F5344CB8AC3E}">
        <p14:creationId xmlns:p14="http://schemas.microsoft.com/office/powerpoint/2010/main" val="971335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BCF319-FF67-AE42-83A0-357C672538C3}"/>
              </a:ext>
            </a:extLst>
          </p:cNvPr>
          <p:cNvSpPr txBox="1"/>
          <p:nvPr/>
        </p:nvSpPr>
        <p:spPr>
          <a:xfrm>
            <a:off x="119271" y="309923"/>
            <a:ext cx="8802092" cy="3416320"/>
          </a:xfrm>
          <a:prstGeom prst="rect">
            <a:avLst/>
          </a:prstGeom>
          <a:noFill/>
        </p:spPr>
        <p:txBody>
          <a:bodyPr wrap="square" rtlCol="0">
            <a:spAutoFit/>
          </a:bodyPr>
          <a:lstStyle/>
          <a:p>
            <a:pPr algn="ctr"/>
            <a:r>
              <a:rPr lang="en-US" sz="3600" dirty="0">
                <a:solidFill>
                  <a:schemeClr val="bg1"/>
                </a:solidFill>
              </a:rPr>
              <a:t> The absurdity of saying “Nobody has ever felt a pain” is no greater than that of saying “Nobody has ever seen a demon”…It would make it simpler for us if you would…say “My C-fibers are firing” instead of saying “I’m in pain.”</a:t>
            </a:r>
          </a:p>
        </p:txBody>
      </p:sp>
    </p:spTree>
    <p:extLst>
      <p:ext uri="{BB962C8B-B14F-4D97-AF65-F5344CB8AC3E}">
        <p14:creationId xmlns:p14="http://schemas.microsoft.com/office/powerpoint/2010/main" val="156059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3" y="1226515"/>
            <a:ext cx="8984974" cy="857250"/>
          </a:xfrm>
        </p:spPr>
        <p:txBody>
          <a:bodyPr>
            <a:noAutofit/>
          </a:bodyPr>
          <a:lstStyle/>
          <a:p>
            <a:r>
              <a:rPr lang="en-US" sz="4500" dirty="0"/>
              <a:t>Consciousness doesn’t exist.</a:t>
            </a:r>
          </a:p>
        </p:txBody>
      </p:sp>
    </p:spTree>
    <p:extLst>
      <p:ext uri="{BB962C8B-B14F-4D97-AF65-F5344CB8AC3E}">
        <p14:creationId xmlns:p14="http://schemas.microsoft.com/office/powerpoint/2010/main" val="136081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08E0AF6-D8D5-364A-BB70-8BFCC14C3CD0}"/>
              </a:ext>
            </a:extLst>
          </p:cNvPr>
          <p:cNvPicPr>
            <a:picLocks noChangeAspect="1"/>
          </p:cNvPicPr>
          <p:nvPr/>
        </p:nvPicPr>
        <p:blipFill>
          <a:blip r:embed="rId3"/>
          <a:stretch>
            <a:fillRect/>
          </a:stretch>
        </p:blipFill>
        <p:spPr>
          <a:xfrm>
            <a:off x="699715" y="130409"/>
            <a:ext cx="3188473" cy="4776739"/>
          </a:xfrm>
          <a:prstGeom prst="rect">
            <a:avLst/>
          </a:prstGeom>
        </p:spPr>
      </p:pic>
      <p:sp>
        <p:nvSpPr>
          <p:cNvPr id="5" name="Rectangle 4">
            <a:extLst>
              <a:ext uri="{FF2B5EF4-FFF2-40B4-BE49-F238E27FC236}">
                <a16:creationId xmlns:a16="http://schemas.microsoft.com/office/drawing/2014/main" id="{C57916D5-040E-E448-A679-28599FA52F3A}"/>
              </a:ext>
            </a:extLst>
          </p:cNvPr>
          <p:cNvSpPr/>
          <p:nvPr/>
        </p:nvSpPr>
        <p:spPr>
          <a:xfrm>
            <a:off x="4039263" y="1486894"/>
            <a:ext cx="4929808" cy="2862322"/>
          </a:xfrm>
          <a:prstGeom prst="rect">
            <a:avLst/>
          </a:prstGeom>
        </p:spPr>
        <p:txBody>
          <a:bodyPr wrap="square">
            <a:spAutoFit/>
          </a:bodyPr>
          <a:lstStyle/>
          <a:p>
            <a:pPr algn="ctr"/>
            <a:r>
              <a:rPr lang="en-US" sz="3600" dirty="0">
                <a:solidFill>
                  <a:schemeClr val="bg1"/>
                </a:solidFill>
              </a:rPr>
              <a:t>“The methods of science are the only reliable ways to secure knowledge of anything.”</a:t>
            </a:r>
          </a:p>
        </p:txBody>
      </p:sp>
      <p:sp>
        <p:nvSpPr>
          <p:cNvPr id="2" name="TextBox 1">
            <a:extLst>
              <a:ext uri="{FF2B5EF4-FFF2-40B4-BE49-F238E27FC236}">
                <a16:creationId xmlns:a16="http://schemas.microsoft.com/office/drawing/2014/main" id="{10070753-24E5-234C-8422-2A1C9B24A5AD}"/>
              </a:ext>
            </a:extLst>
          </p:cNvPr>
          <p:cNvSpPr txBox="1"/>
          <p:nvPr/>
        </p:nvSpPr>
        <p:spPr>
          <a:xfrm>
            <a:off x="4982794" y="4349216"/>
            <a:ext cx="3042745" cy="707886"/>
          </a:xfrm>
          <a:prstGeom prst="rect">
            <a:avLst/>
          </a:prstGeom>
          <a:noFill/>
        </p:spPr>
        <p:txBody>
          <a:bodyPr wrap="square" rtlCol="0">
            <a:spAutoFit/>
          </a:bodyPr>
          <a:lstStyle/>
          <a:p>
            <a:pPr algn="ctr"/>
            <a:r>
              <a:rPr lang="en-US" sz="4000" b="1" dirty="0">
                <a:solidFill>
                  <a:srgbClr val="FFFF00"/>
                </a:solidFill>
              </a:rPr>
              <a:t>SCIENTISM</a:t>
            </a:r>
            <a:endParaRPr lang="en-US" sz="3000" b="1" dirty="0">
              <a:solidFill>
                <a:srgbClr val="FFFF00"/>
              </a:solidFill>
            </a:endParaRPr>
          </a:p>
        </p:txBody>
      </p:sp>
      <p:sp>
        <p:nvSpPr>
          <p:cNvPr id="3" name="TextBox 2">
            <a:extLst>
              <a:ext uri="{FF2B5EF4-FFF2-40B4-BE49-F238E27FC236}">
                <a16:creationId xmlns:a16="http://schemas.microsoft.com/office/drawing/2014/main" id="{CD02C74A-C575-3FF9-F760-E9DB7939D0B0}"/>
              </a:ext>
            </a:extLst>
          </p:cNvPr>
          <p:cNvSpPr txBox="1"/>
          <p:nvPr/>
        </p:nvSpPr>
        <p:spPr>
          <a:xfrm>
            <a:off x="3888188" y="548640"/>
            <a:ext cx="5255812" cy="707886"/>
          </a:xfrm>
          <a:prstGeom prst="rect">
            <a:avLst/>
          </a:prstGeom>
          <a:noFill/>
        </p:spPr>
        <p:txBody>
          <a:bodyPr wrap="square" rtlCol="0">
            <a:spAutoFit/>
          </a:bodyPr>
          <a:lstStyle/>
          <a:p>
            <a:pPr algn="ctr"/>
            <a:r>
              <a:rPr lang="en-US" sz="4000" dirty="0">
                <a:solidFill>
                  <a:schemeClr val="bg1"/>
                </a:solidFill>
              </a:rPr>
              <a:t>How do we know?</a:t>
            </a:r>
          </a:p>
        </p:txBody>
      </p:sp>
    </p:spTree>
    <p:extLst>
      <p:ext uri="{BB962C8B-B14F-4D97-AF65-F5344CB8AC3E}">
        <p14:creationId xmlns:p14="http://schemas.microsoft.com/office/powerpoint/2010/main" val="371080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Argument for Scientism</a:t>
            </a:r>
          </a:p>
        </p:txBody>
      </p:sp>
      <p:pic>
        <p:nvPicPr>
          <p:cNvPr id="4" name="Picture 3" descr="science-and-Technology-current-affai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025" y="1144286"/>
            <a:ext cx="2709810" cy="2032358"/>
          </a:xfrm>
          <a:prstGeom prst="rect">
            <a:avLst/>
          </a:prstGeom>
        </p:spPr>
      </p:pic>
      <p:pic>
        <p:nvPicPr>
          <p:cNvPr id="5" name="Picture 4" descr="Evolutionary-Tree-Simplified-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559" y="1144286"/>
            <a:ext cx="2579681" cy="2028912"/>
          </a:xfrm>
          <a:prstGeom prst="rect">
            <a:avLst/>
          </a:prstGeom>
        </p:spPr>
      </p:pic>
      <p:sp>
        <p:nvSpPr>
          <p:cNvPr id="3" name="Rectangle 2">
            <a:extLst>
              <a:ext uri="{FF2B5EF4-FFF2-40B4-BE49-F238E27FC236}">
                <a16:creationId xmlns:a16="http://schemas.microsoft.com/office/drawing/2014/main" id="{BFE3ACD8-4036-4048-8EAD-64182EFCF6BD}"/>
              </a:ext>
            </a:extLst>
          </p:cNvPr>
          <p:cNvSpPr/>
          <p:nvPr/>
        </p:nvSpPr>
        <p:spPr>
          <a:xfrm>
            <a:off x="0" y="3367861"/>
            <a:ext cx="9080390" cy="1569660"/>
          </a:xfrm>
          <a:prstGeom prst="rect">
            <a:avLst/>
          </a:prstGeom>
        </p:spPr>
        <p:txBody>
          <a:bodyPr wrap="square">
            <a:spAutoFit/>
          </a:bodyPr>
          <a:lstStyle/>
          <a:p>
            <a:pPr algn="ctr"/>
            <a:r>
              <a:rPr lang="en-US" sz="3200" dirty="0">
                <a:solidFill>
                  <a:schemeClr val="bg1"/>
                </a:solidFill>
                <a:latin typeface="Arial" panose="020B0604020202020204" pitchFamily="34" charset="0"/>
                <a:cs typeface="Arial" panose="020B0604020202020204" pitchFamily="34" charset="0"/>
              </a:rPr>
              <a:t>“Science must deny the basic notion that we ever really think about the past and the future.” </a:t>
            </a:r>
          </a:p>
          <a:p>
            <a:pPr algn="ctr"/>
            <a:r>
              <a:rPr lang="en-US" sz="3200" dirty="0">
                <a:solidFill>
                  <a:schemeClr val="bg1"/>
                </a:solidFill>
                <a:latin typeface="Arial" panose="020B0604020202020204" pitchFamily="34" charset="0"/>
                <a:cs typeface="Arial" panose="020B0604020202020204" pitchFamily="34" charset="0"/>
              </a:rPr>
              <a:t>(p. 165). </a:t>
            </a:r>
          </a:p>
        </p:txBody>
      </p:sp>
    </p:spTree>
    <p:extLst>
      <p:ext uri="{BB962C8B-B14F-4D97-AF65-F5344CB8AC3E}">
        <p14:creationId xmlns:p14="http://schemas.microsoft.com/office/powerpoint/2010/main" val="20431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6515"/>
            <a:ext cx="9144000" cy="777214"/>
          </a:xfrm>
        </p:spPr>
        <p:txBody>
          <a:bodyPr>
            <a:noAutofit/>
          </a:bodyPr>
          <a:lstStyle/>
          <a:p>
            <a:r>
              <a:rPr lang="en-US" sz="4500" dirty="0"/>
              <a:t>Scientism is </a:t>
            </a:r>
            <a:br>
              <a:rPr lang="en-US" sz="4500" dirty="0"/>
            </a:br>
            <a:r>
              <a:rPr lang="en-US" sz="4500" dirty="0"/>
              <a:t>self-refuting.</a:t>
            </a:r>
          </a:p>
        </p:txBody>
      </p:sp>
    </p:spTree>
    <p:extLst>
      <p:ext uri="{BB962C8B-B14F-4D97-AF65-F5344CB8AC3E}">
        <p14:creationId xmlns:p14="http://schemas.microsoft.com/office/powerpoint/2010/main" val="1589450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64" y="1882398"/>
            <a:ext cx="9056536" cy="857250"/>
          </a:xfrm>
        </p:spPr>
        <p:txBody>
          <a:bodyPr>
            <a:noAutofit/>
          </a:bodyPr>
          <a:lstStyle/>
          <a:p>
            <a:r>
              <a:rPr lang="en-US" sz="4000" dirty="0">
                <a:solidFill>
                  <a:srgbClr val="FFFFFF"/>
                </a:solidFill>
              </a:rPr>
              <a:t>I am reflecting </a:t>
            </a:r>
            <a:br>
              <a:rPr lang="en-US" sz="4000" dirty="0">
                <a:solidFill>
                  <a:srgbClr val="FFFFFF"/>
                </a:solidFill>
              </a:rPr>
            </a:br>
            <a:r>
              <a:rPr lang="en-US" sz="4000" dirty="0">
                <a:solidFill>
                  <a:srgbClr val="FFFFFF"/>
                </a:solidFill>
              </a:rPr>
              <a:t>on whether I should </a:t>
            </a:r>
            <a:br>
              <a:rPr lang="en-US" sz="4000" dirty="0">
                <a:solidFill>
                  <a:srgbClr val="FFFFFF"/>
                </a:solidFill>
              </a:rPr>
            </a:br>
            <a:r>
              <a:rPr lang="en-US" sz="4000" dirty="0">
                <a:solidFill>
                  <a:srgbClr val="FFFFFF"/>
                </a:solidFill>
              </a:rPr>
              <a:t>have chosen </a:t>
            </a:r>
            <a:br>
              <a:rPr lang="en-US" sz="4000" dirty="0">
                <a:solidFill>
                  <a:srgbClr val="FFFFFF"/>
                </a:solidFill>
              </a:rPr>
            </a:br>
            <a:r>
              <a:rPr lang="en-US" sz="4000" dirty="0">
                <a:solidFill>
                  <a:srgbClr val="FFFFFF"/>
                </a:solidFill>
              </a:rPr>
              <a:t>to cause pain to John Brooks </a:t>
            </a:r>
            <a:br>
              <a:rPr lang="en-US" sz="4000" dirty="0">
                <a:solidFill>
                  <a:srgbClr val="FFFFFF"/>
                </a:solidFill>
              </a:rPr>
            </a:br>
            <a:r>
              <a:rPr lang="en-US" sz="4000" dirty="0">
                <a:solidFill>
                  <a:srgbClr val="FFFFFF"/>
                </a:solidFill>
              </a:rPr>
              <a:t>to get the colored crayons.</a:t>
            </a:r>
          </a:p>
        </p:txBody>
      </p:sp>
    </p:spTree>
    <p:extLst>
      <p:ext uri="{BB962C8B-B14F-4D97-AF65-F5344CB8AC3E}">
        <p14:creationId xmlns:p14="http://schemas.microsoft.com/office/powerpoint/2010/main" val="2674221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64" y="1882398"/>
            <a:ext cx="9056536" cy="857250"/>
          </a:xfrm>
        </p:spPr>
        <p:txBody>
          <a:bodyPr>
            <a:noAutofit/>
          </a:bodyPr>
          <a:lstStyle/>
          <a:p>
            <a:r>
              <a:rPr lang="en-US" sz="4000" dirty="0">
                <a:solidFill>
                  <a:srgbClr val="FFFFFF"/>
                </a:solidFill>
              </a:rPr>
              <a:t>I am reflecting </a:t>
            </a:r>
            <a:br>
              <a:rPr lang="en-US" sz="4000" dirty="0">
                <a:solidFill>
                  <a:srgbClr val="FFFFFF"/>
                </a:solidFill>
              </a:rPr>
            </a:br>
            <a:r>
              <a:rPr lang="en-US" sz="4000" strike="sngStrike" dirty="0">
                <a:solidFill>
                  <a:srgbClr val="FFFFFF"/>
                </a:solidFill>
              </a:rPr>
              <a:t>on whether I should </a:t>
            </a:r>
            <a:br>
              <a:rPr lang="en-US" sz="4000" dirty="0">
                <a:solidFill>
                  <a:srgbClr val="FFFFFF"/>
                </a:solidFill>
              </a:rPr>
            </a:br>
            <a:r>
              <a:rPr lang="en-US" sz="4000" dirty="0">
                <a:solidFill>
                  <a:srgbClr val="FFFFFF"/>
                </a:solidFill>
              </a:rPr>
              <a:t>have chosen </a:t>
            </a:r>
            <a:br>
              <a:rPr lang="en-US" sz="4000" dirty="0">
                <a:solidFill>
                  <a:srgbClr val="FFFFFF"/>
                </a:solidFill>
              </a:rPr>
            </a:br>
            <a:r>
              <a:rPr lang="en-US" sz="4000" dirty="0">
                <a:solidFill>
                  <a:srgbClr val="FFFFFF"/>
                </a:solidFill>
              </a:rPr>
              <a:t>to cause pain to John Brooks </a:t>
            </a:r>
            <a:br>
              <a:rPr lang="en-US" sz="4000" dirty="0">
                <a:solidFill>
                  <a:srgbClr val="FFFFFF"/>
                </a:solidFill>
              </a:rPr>
            </a:br>
            <a:r>
              <a:rPr lang="en-US" sz="4000" dirty="0">
                <a:solidFill>
                  <a:srgbClr val="FFFFFF"/>
                </a:solidFill>
              </a:rPr>
              <a:t>to get the colored crayons.</a:t>
            </a:r>
          </a:p>
        </p:txBody>
      </p:sp>
    </p:spTree>
    <p:extLst>
      <p:ext uri="{BB962C8B-B14F-4D97-AF65-F5344CB8AC3E}">
        <p14:creationId xmlns:p14="http://schemas.microsoft.com/office/powerpoint/2010/main" val="1533092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64" y="1882398"/>
            <a:ext cx="9056536" cy="857250"/>
          </a:xfrm>
        </p:spPr>
        <p:txBody>
          <a:bodyPr>
            <a:noAutofit/>
          </a:bodyPr>
          <a:lstStyle/>
          <a:p>
            <a:r>
              <a:rPr lang="en-US" sz="4000" dirty="0">
                <a:solidFill>
                  <a:srgbClr val="FFFFFF"/>
                </a:solidFill>
              </a:rPr>
              <a:t>I am reflecting </a:t>
            </a:r>
            <a:br>
              <a:rPr lang="en-US" sz="4000" dirty="0">
                <a:solidFill>
                  <a:srgbClr val="FFFFFF"/>
                </a:solidFill>
              </a:rPr>
            </a:br>
            <a:r>
              <a:rPr lang="en-US" sz="4000" strike="sngStrike" dirty="0">
                <a:solidFill>
                  <a:srgbClr val="FFFFFF"/>
                </a:solidFill>
              </a:rPr>
              <a:t>on whether I should </a:t>
            </a:r>
            <a:br>
              <a:rPr lang="en-US" sz="4000" dirty="0">
                <a:solidFill>
                  <a:srgbClr val="FFFFFF"/>
                </a:solidFill>
              </a:rPr>
            </a:br>
            <a:r>
              <a:rPr lang="en-US" sz="4000" strike="sngStrike" dirty="0">
                <a:solidFill>
                  <a:srgbClr val="FFFFFF"/>
                </a:solidFill>
              </a:rPr>
              <a:t>have chosen </a:t>
            </a:r>
            <a:br>
              <a:rPr lang="en-US" sz="4000" dirty="0">
                <a:solidFill>
                  <a:srgbClr val="FFFFFF"/>
                </a:solidFill>
              </a:rPr>
            </a:br>
            <a:r>
              <a:rPr lang="en-US" sz="4000" dirty="0">
                <a:solidFill>
                  <a:srgbClr val="FFFFFF"/>
                </a:solidFill>
              </a:rPr>
              <a:t>to cause pain to John Brooks </a:t>
            </a:r>
            <a:br>
              <a:rPr lang="en-US" sz="4000" dirty="0">
                <a:solidFill>
                  <a:srgbClr val="FFFFFF"/>
                </a:solidFill>
              </a:rPr>
            </a:br>
            <a:r>
              <a:rPr lang="en-US" sz="4000" dirty="0">
                <a:solidFill>
                  <a:srgbClr val="FFFFFF"/>
                </a:solidFill>
              </a:rPr>
              <a:t>to get the colored crayons.</a:t>
            </a:r>
          </a:p>
        </p:txBody>
      </p:sp>
    </p:spTree>
    <p:extLst>
      <p:ext uri="{BB962C8B-B14F-4D97-AF65-F5344CB8AC3E}">
        <p14:creationId xmlns:p14="http://schemas.microsoft.com/office/powerpoint/2010/main" val="376351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64" y="1882398"/>
            <a:ext cx="9056536" cy="857250"/>
          </a:xfrm>
        </p:spPr>
        <p:txBody>
          <a:bodyPr>
            <a:noAutofit/>
          </a:bodyPr>
          <a:lstStyle/>
          <a:p>
            <a:r>
              <a:rPr lang="en-US" sz="4000" strike="sngStrike" dirty="0">
                <a:solidFill>
                  <a:srgbClr val="FFFFFF"/>
                </a:solidFill>
              </a:rPr>
              <a:t>I am reflecting </a:t>
            </a:r>
            <a:br>
              <a:rPr lang="en-US" sz="4000" dirty="0">
                <a:solidFill>
                  <a:srgbClr val="FFFFFF"/>
                </a:solidFill>
              </a:rPr>
            </a:br>
            <a:r>
              <a:rPr lang="en-US" sz="4000" strike="sngStrike" dirty="0">
                <a:solidFill>
                  <a:srgbClr val="FFFFFF"/>
                </a:solidFill>
              </a:rPr>
              <a:t>on whether I should </a:t>
            </a:r>
            <a:br>
              <a:rPr lang="en-US" sz="4000" dirty="0">
                <a:solidFill>
                  <a:srgbClr val="FFFFFF"/>
                </a:solidFill>
              </a:rPr>
            </a:br>
            <a:r>
              <a:rPr lang="en-US" sz="4000" strike="sngStrike" dirty="0">
                <a:solidFill>
                  <a:srgbClr val="FFFFFF"/>
                </a:solidFill>
              </a:rPr>
              <a:t>have chosen </a:t>
            </a:r>
            <a:br>
              <a:rPr lang="en-US" sz="4000" dirty="0">
                <a:solidFill>
                  <a:srgbClr val="FFFFFF"/>
                </a:solidFill>
              </a:rPr>
            </a:br>
            <a:r>
              <a:rPr lang="en-US" sz="4000" dirty="0">
                <a:solidFill>
                  <a:srgbClr val="FFFFFF"/>
                </a:solidFill>
              </a:rPr>
              <a:t>to cause pain to John Brooks </a:t>
            </a:r>
            <a:br>
              <a:rPr lang="en-US" sz="4000" dirty="0">
                <a:solidFill>
                  <a:srgbClr val="FFFFFF"/>
                </a:solidFill>
              </a:rPr>
            </a:br>
            <a:r>
              <a:rPr lang="en-US" sz="4000" dirty="0">
                <a:solidFill>
                  <a:srgbClr val="FFFFFF"/>
                </a:solidFill>
              </a:rPr>
              <a:t>to get the colored crayons.</a:t>
            </a:r>
          </a:p>
        </p:txBody>
      </p:sp>
    </p:spTree>
    <p:extLst>
      <p:ext uri="{BB962C8B-B14F-4D97-AF65-F5344CB8AC3E}">
        <p14:creationId xmlns:p14="http://schemas.microsoft.com/office/powerpoint/2010/main" val="3338095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64" y="1882398"/>
            <a:ext cx="9056536" cy="857250"/>
          </a:xfrm>
        </p:spPr>
        <p:txBody>
          <a:bodyPr>
            <a:noAutofit/>
          </a:bodyPr>
          <a:lstStyle/>
          <a:p>
            <a:r>
              <a:rPr lang="en-US" sz="4000" strike="sngStrike" dirty="0">
                <a:solidFill>
                  <a:srgbClr val="FFFFFF"/>
                </a:solidFill>
              </a:rPr>
              <a:t>I am reflecting </a:t>
            </a:r>
            <a:br>
              <a:rPr lang="en-US" sz="4000" dirty="0">
                <a:solidFill>
                  <a:srgbClr val="FFFFFF"/>
                </a:solidFill>
              </a:rPr>
            </a:br>
            <a:r>
              <a:rPr lang="en-US" sz="4000" strike="sngStrike" dirty="0">
                <a:solidFill>
                  <a:srgbClr val="FFFFFF"/>
                </a:solidFill>
              </a:rPr>
              <a:t>on whether I should </a:t>
            </a:r>
            <a:br>
              <a:rPr lang="en-US" sz="4000" dirty="0">
                <a:solidFill>
                  <a:srgbClr val="FFFFFF"/>
                </a:solidFill>
              </a:rPr>
            </a:br>
            <a:r>
              <a:rPr lang="en-US" sz="4000" strike="sngStrike" dirty="0">
                <a:solidFill>
                  <a:srgbClr val="FFFFFF"/>
                </a:solidFill>
              </a:rPr>
              <a:t>have chosen </a:t>
            </a:r>
            <a:br>
              <a:rPr lang="en-US" sz="4000" dirty="0">
                <a:solidFill>
                  <a:srgbClr val="FFFFFF"/>
                </a:solidFill>
              </a:rPr>
            </a:br>
            <a:r>
              <a:rPr lang="en-US" sz="4000" strike="sngStrike" dirty="0">
                <a:solidFill>
                  <a:srgbClr val="FFFFFF"/>
                </a:solidFill>
              </a:rPr>
              <a:t>to cause pain to John Brooks </a:t>
            </a:r>
            <a:br>
              <a:rPr lang="en-US" sz="4000" dirty="0">
                <a:solidFill>
                  <a:srgbClr val="FFFFFF"/>
                </a:solidFill>
              </a:rPr>
            </a:br>
            <a:r>
              <a:rPr lang="en-US" sz="4000" dirty="0">
                <a:solidFill>
                  <a:srgbClr val="FFFFFF"/>
                </a:solidFill>
              </a:rPr>
              <a:t>to get the colored crayons.</a:t>
            </a:r>
          </a:p>
        </p:txBody>
      </p:sp>
    </p:spTree>
    <p:extLst>
      <p:ext uri="{BB962C8B-B14F-4D97-AF65-F5344CB8AC3E}">
        <p14:creationId xmlns:p14="http://schemas.microsoft.com/office/powerpoint/2010/main" val="771223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64" y="1882398"/>
            <a:ext cx="9056536" cy="857250"/>
          </a:xfrm>
        </p:spPr>
        <p:txBody>
          <a:bodyPr>
            <a:noAutofit/>
          </a:bodyPr>
          <a:lstStyle/>
          <a:p>
            <a:r>
              <a:rPr lang="en-US" sz="4000" strike="sngStrike" dirty="0">
                <a:solidFill>
                  <a:srgbClr val="FFFFFF"/>
                </a:solidFill>
              </a:rPr>
              <a:t>I am reflecting </a:t>
            </a:r>
            <a:br>
              <a:rPr lang="en-US" sz="4000" dirty="0">
                <a:solidFill>
                  <a:srgbClr val="FFFFFF"/>
                </a:solidFill>
              </a:rPr>
            </a:br>
            <a:r>
              <a:rPr lang="en-US" sz="4000" strike="sngStrike" dirty="0">
                <a:solidFill>
                  <a:srgbClr val="FFFFFF"/>
                </a:solidFill>
              </a:rPr>
              <a:t>on whether I should </a:t>
            </a:r>
            <a:br>
              <a:rPr lang="en-US" sz="4000" dirty="0">
                <a:solidFill>
                  <a:srgbClr val="FFFFFF"/>
                </a:solidFill>
              </a:rPr>
            </a:br>
            <a:r>
              <a:rPr lang="en-US" sz="4000" strike="sngStrike" dirty="0">
                <a:solidFill>
                  <a:srgbClr val="FFFFFF"/>
                </a:solidFill>
              </a:rPr>
              <a:t>have chosen </a:t>
            </a:r>
            <a:br>
              <a:rPr lang="en-US" sz="4000" dirty="0">
                <a:solidFill>
                  <a:srgbClr val="FFFFFF"/>
                </a:solidFill>
              </a:rPr>
            </a:br>
            <a:r>
              <a:rPr lang="en-US" sz="4000" strike="sngStrike" dirty="0">
                <a:solidFill>
                  <a:srgbClr val="FFFFFF"/>
                </a:solidFill>
              </a:rPr>
              <a:t>to cause pain to John Brooks </a:t>
            </a:r>
            <a:br>
              <a:rPr lang="en-US" sz="4000" dirty="0">
                <a:solidFill>
                  <a:srgbClr val="FFFFFF"/>
                </a:solidFill>
              </a:rPr>
            </a:br>
            <a:r>
              <a:rPr lang="en-US" sz="4000" strike="sngStrike" dirty="0">
                <a:solidFill>
                  <a:srgbClr val="FFFFFF"/>
                </a:solidFill>
              </a:rPr>
              <a:t>to get the colored </a:t>
            </a:r>
            <a:r>
              <a:rPr lang="en-US" sz="4000" dirty="0">
                <a:solidFill>
                  <a:srgbClr val="FFFFFF"/>
                </a:solidFill>
              </a:rPr>
              <a:t>crayons.</a:t>
            </a:r>
          </a:p>
        </p:txBody>
      </p:sp>
    </p:spTree>
    <p:extLst>
      <p:ext uri="{BB962C8B-B14F-4D97-AF65-F5344CB8AC3E}">
        <p14:creationId xmlns:p14="http://schemas.microsoft.com/office/powerpoint/2010/main" val="2193616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Argument for Scientism</a:t>
            </a:r>
          </a:p>
        </p:txBody>
      </p:sp>
      <p:pic>
        <p:nvPicPr>
          <p:cNvPr id="4" name="Picture 3" descr="science-and-Technology-current-affai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025" y="1144286"/>
            <a:ext cx="3700940" cy="2775706"/>
          </a:xfrm>
          <a:prstGeom prst="rect">
            <a:avLst/>
          </a:prstGeom>
        </p:spPr>
      </p:pic>
      <p:pic>
        <p:nvPicPr>
          <p:cNvPr id="5" name="Picture 4" descr="Evolutionary-Tree-Simplified-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039" y="1144285"/>
            <a:ext cx="3529201" cy="2775707"/>
          </a:xfrm>
          <a:prstGeom prst="rect">
            <a:avLst/>
          </a:prstGeom>
        </p:spPr>
      </p:pic>
    </p:spTree>
    <p:extLst>
      <p:ext uri="{BB962C8B-B14F-4D97-AF65-F5344CB8AC3E}">
        <p14:creationId xmlns:p14="http://schemas.microsoft.com/office/powerpoint/2010/main" val="271238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6515"/>
            <a:ext cx="9144000" cy="857250"/>
          </a:xfrm>
        </p:spPr>
        <p:txBody>
          <a:bodyPr>
            <a:normAutofit fontScale="90000"/>
          </a:bodyPr>
          <a:lstStyle/>
          <a:p>
            <a:r>
              <a:rPr lang="en-US" sz="4400" dirty="0"/>
              <a:t>Right and wrong </a:t>
            </a:r>
            <a:br>
              <a:rPr lang="en-US" sz="4400" dirty="0"/>
            </a:br>
            <a:r>
              <a:rPr lang="en-US" sz="4400" dirty="0"/>
              <a:t>do not exist.</a:t>
            </a:r>
          </a:p>
        </p:txBody>
      </p:sp>
    </p:spTree>
    <p:extLst>
      <p:ext uri="{BB962C8B-B14F-4D97-AF65-F5344CB8AC3E}">
        <p14:creationId xmlns:p14="http://schemas.microsoft.com/office/powerpoint/2010/main" val="103739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08E0AF6-D8D5-364A-BB70-8BFCC14C3CD0}"/>
              </a:ext>
            </a:extLst>
          </p:cNvPr>
          <p:cNvPicPr>
            <a:picLocks noChangeAspect="1"/>
          </p:cNvPicPr>
          <p:nvPr/>
        </p:nvPicPr>
        <p:blipFill>
          <a:blip r:embed="rId3"/>
          <a:stretch>
            <a:fillRect/>
          </a:stretch>
        </p:blipFill>
        <p:spPr>
          <a:xfrm>
            <a:off x="620202" y="58936"/>
            <a:ext cx="3315694" cy="4967333"/>
          </a:xfrm>
          <a:prstGeom prst="rect">
            <a:avLst/>
          </a:prstGeom>
        </p:spPr>
      </p:pic>
      <p:sp>
        <p:nvSpPr>
          <p:cNvPr id="5" name="Rectangle 4">
            <a:extLst>
              <a:ext uri="{FF2B5EF4-FFF2-40B4-BE49-F238E27FC236}">
                <a16:creationId xmlns:a16="http://schemas.microsoft.com/office/drawing/2014/main" id="{C57916D5-040E-E448-A679-28599FA52F3A}"/>
              </a:ext>
            </a:extLst>
          </p:cNvPr>
          <p:cNvSpPr/>
          <p:nvPr/>
        </p:nvSpPr>
        <p:spPr>
          <a:xfrm>
            <a:off x="4039263" y="378952"/>
            <a:ext cx="4890052" cy="3416320"/>
          </a:xfrm>
          <a:prstGeom prst="rect">
            <a:avLst/>
          </a:prstGeom>
        </p:spPr>
        <p:txBody>
          <a:bodyPr wrap="square">
            <a:spAutoFit/>
          </a:bodyPr>
          <a:lstStyle/>
          <a:p>
            <a:pPr algn="ctr"/>
            <a:r>
              <a:rPr lang="en-US" sz="3600" dirty="0">
                <a:solidFill>
                  <a:schemeClr val="bg1"/>
                </a:solidFill>
              </a:rPr>
              <a:t>Atheism “rejects the distinction between acts that are morally permitted, morally forbidden, and morally required” (p. 97).</a:t>
            </a:r>
          </a:p>
        </p:txBody>
      </p:sp>
    </p:spTree>
    <p:extLst>
      <p:ext uri="{BB962C8B-B14F-4D97-AF65-F5344CB8AC3E}">
        <p14:creationId xmlns:p14="http://schemas.microsoft.com/office/powerpoint/2010/main" val="134911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5860" y="68837"/>
            <a:ext cx="6337541" cy="4753155"/>
          </a:xfrm>
          <a:prstGeom prst="rect">
            <a:avLst/>
          </a:prstGeom>
        </p:spPr>
      </p:pic>
    </p:spTree>
    <p:extLst>
      <p:ext uri="{BB962C8B-B14F-4D97-AF65-F5344CB8AC3E}">
        <p14:creationId xmlns:p14="http://schemas.microsoft.com/office/powerpoint/2010/main" val="100072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3177F7-E5F2-B341-B808-28200175F4A9}"/>
              </a:ext>
            </a:extLst>
          </p:cNvPr>
          <p:cNvSpPr/>
          <p:nvPr/>
        </p:nvSpPr>
        <p:spPr>
          <a:xfrm>
            <a:off x="0" y="798118"/>
            <a:ext cx="9144000" cy="1754326"/>
          </a:xfrm>
          <a:prstGeom prst="rect">
            <a:avLst/>
          </a:prstGeom>
        </p:spPr>
        <p:txBody>
          <a:bodyPr wrap="square">
            <a:spAutoFit/>
          </a:bodyPr>
          <a:lstStyle/>
          <a:p>
            <a:pPr algn="ctr"/>
            <a:r>
              <a:rPr lang="en-US" sz="3600" dirty="0">
                <a:solidFill>
                  <a:schemeClr val="bg1"/>
                </a:solidFill>
              </a:rPr>
              <a:t>You defend your tribe, and sapiens sapiens we be</a:t>
            </a:r>
            <a:r>
              <a:rPr lang="mr-IN" sz="3600" dirty="0">
                <a:solidFill>
                  <a:schemeClr val="bg1"/>
                </a:solidFill>
              </a:rPr>
              <a:t>…</a:t>
            </a:r>
            <a:r>
              <a:rPr lang="en-US" sz="3600" dirty="0">
                <a:solidFill>
                  <a:schemeClr val="bg1"/>
                </a:solidFill>
              </a:rPr>
              <a:t>The only obligations that would seem to exist are within one's own tribe.</a:t>
            </a:r>
          </a:p>
        </p:txBody>
      </p:sp>
    </p:spTree>
    <p:extLst>
      <p:ext uri="{BB962C8B-B14F-4D97-AF65-F5344CB8AC3E}">
        <p14:creationId xmlns:p14="http://schemas.microsoft.com/office/powerpoint/2010/main" val="3307950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3177F7-E5F2-B341-B808-28200175F4A9}"/>
              </a:ext>
            </a:extLst>
          </p:cNvPr>
          <p:cNvSpPr/>
          <p:nvPr/>
        </p:nvSpPr>
        <p:spPr>
          <a:xfrm>
            <a:off x="0" y="265382"/>
            <a:ext cx="9144000" cy="4524315"/>
          </a:xfrm>
          <a:prstGeom prst="rect">
            <a:avLst/>
          </a:prstGeom>
        </p:spPr>
        <p:txBody>
          <a:bodyPr wrap="square">
            <a:spAutoFit/>
          </a:bodyPr>
          <a:lstStyle/>
          <a:p>
            <a:pPr algn="ctr"/>
            <a:r>
              <a:rPr lang="en-US" sz="3600" dirty="0">
                <a:solidFill>
                  <a:schemeClr val="bg1"/>
                </a:solidFill>
              </a:rPr>
              <a:t>Brotherhood of man is social construct - ahem, much like religion, forgive me - that unites the tribe, the society, and provides for stability and growth. It's a force for good, or can be, should be. But it seems to me that the value of human life, any life, any thing, comes from that social stability and security, the social norm. </a:t>
            </a:r>
          </a:p>
        </p:txBody>
      </p:sp>
    </p:spTree>
    <p:extLst>
      <p:ext uri="{BB962C8B-B14F-4D97-AF65-F5344CB8AC3E}">
        <p14:creationId xmlns:p14="http://schemas.microsoft.com/office/powerpoint/2010/main" val="3981942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2425</TotalTime>
  <Words>1127</Words>
  <Application>Microsoft Macintosh PowerPoint</Application>
  <PresentationFormat>On-screen Show (16:9)</PresentationFormat>
  <Paragraphs>122</Paragraphs>
  <Slides>37</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The Atheist’s Guide to Reality</vt:lpstr>
      <vt:lpstr>PowerPoint Presentation</vt:lpstr>
      <vt:lpstr>PowerPoint Presentation</vt:lpstr>
      <vt:lpstr>The Argument for Scientism</vt:lpstr>
      <vt:lpstr>Right and wrong  do not exist.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Many atheists live better moral values than professed “Christians”.</vt:lpstr>
      <vt:lpstr>Right and wrong do not exist.</vt:lpstr>
      <vt:lpstr>Free will doesn’t exist.</vt:lpstr>
      <vt:lpstr>PowerPoint Presentation</vt:lpstr>
      <vt:lpstr>PowerPoint Presentation</vt:lpstr>
      <vt:lpstr>Free will doesn’t exist.</vt:lpstr>
      <vt:lpstr>PowerPoint Presentation</vt:lpstr>
      <vt:lpstr>PowerPoint Presentation</vt:lpstr>
      <vt:lpstr>Thinking doesn’t exist.</vt:lpstr>
      <vt:lpstr>PowerPoint Presentation</vt:lpstr>
      <vt:lpstr>Consciousness doesn’t exist.</vt:lpstr>
      <vt:lpstr>PowerPoint Presentation</vt:lpstr>
      <vt:lpstr>PowerPoint Presentation</vt:lpstr>
      <vt:lpstr>PowerPoint Presentation</vt:lpstr>
      <vt:lpstr>PowerPoint Presentation</vt:lpstr>
      <vt:lpstr>Consciousness doesn’t exist.</vt:lpstr>
      <vt:lpstr>The Argument for Scientism</vt:lpstr>
      <vt:lpstr>Scientism is  self-refuting.</vt:lpstr>
      <vt:lpstr>I am reflecting  on whether I should  have chosen  to cause pain to John Brooks  to get the colored crayons.</vt:lpstr>
      <vt:lpstr>I am reflecting  on whether I should  have chosen  to cause pain to John Brooks  to get the colored crayons.</vt:lpstr>
      <vt:lpstr>I am reflecting  on whether I should  have chosen  to cause pain to John Brooks  to get the colored crayons.</vt:lpstr>
      <vt:lpstr>I am reflecting  on whether I should  have chosen  to cause pain to John Brooks  to get the colored crayons.</vt:lpstr>
      <vt:lpstr>I am reflecting  on whether I should  have chosen  to cause pain to John Brooks  to get the colored crayons.</vt:lpstr>
      <vt:lpstr>I am reflecting  on whether I should  have chosen  to cause pain to John Brooks  to get the colored crayons.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Consequences of Scientism</dc:title>
  <dc:creator>Shane Scott</dc:creator>
  <cp:lastModifiedBy>Shane Scott</cp:lastModifiedBy>
  <cp:revision>121</cp:revision>
  <cp:lastPrinted>2019-09-08T21:21:39Z</cp:lastPrinted>
  <dcterms:created xsi:type="dcterms:W3CDTF">2016-01-09T00:07:38Z</dcterms:created>
  <dcterms:modified xsi:type="dcterms:W3CDTF">2022-06-08T19:01:25Z</dcterms:modified>
</cp:coreProperties>
</file>