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79" r:id="rId6"/>
    <p:sldId id="259" r:id="rId7"/>
    <p:sldId id="269" r:id="rId8"/>
    <p:sldId id="270" r:id="rId9"/>
    <p:sldId id="266" r:id="rId10"/>
    <p:sldId id="271" r:id="rId11"/>
    <p:sldId id="264" r:id="rId12"/>
    <p:sldId id="281" r:id="rId13"/>
    <p:sldId id="282" r:id="rId14"/>
    <p:sldId id="275" r:id="rId15"/>
    <p:sldId id="280" r:id="rId16"/>
    <p:sldId id="265" r:id="rId17"/>
    <p:sldId id="267" r:id="rId18"/>
    <p:sldId id="283" r:id="rId19"/>
    <p:sldId id="268" r:id="rId20"/>
    <p:sldId id="284" r:id="rId21"/>
    <p:sldId id="286" r:id="rId22"/>
    <p:sldId id="285" r:id="rId23"/>
    <p:sldId id="289" r:id="rId24"/>
    <p:sldId id="287" r:id="rId25"/>
    <p:sldId id="288" r:id="rId26"/>
    <p:sldId id="278" r:id="rId27"/>
    <p:sldId id="276" r:id="rId28"/>
    <p:sldId id="290" r:id="rId29"/>
    <p:sldId id="291" r:id="rId30"/>
    <p:sldId id="292" r:id="rId31"/>
    <p:sldId id="293" r:id="rId32"/>
    <p:sldId id="296" r:id="rId33"/>
    <p:sldId id="294" r:id="rId34"/>
    <p:sldId id="295" r:id="rId35"/>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4" autoAdjust="0"/>
    <p:restoredTop sz="94660"/>
  </p:normalViewPr>
  <p:slideViewPr>
    <p:cSldViewPr>
      <p:cViewPr varScale="1">
        <p:scale>
          <a:sx n="29" d="100"/>
          <a:sy n="29" d="100"/>
        </p:scale>
        <p:origin x="-864" y="-96"/>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386473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6039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194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702320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D8F0C-9114-4972-92E7-5D4947D4BF3F}"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99180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CD8F0C-9114-4972-92E7-5D4947D4BF3F}" type="datetimeFigureOut">
              <a:rPr lang="en-US" smtClean="0"/>
              <a:t>6/18/2022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855587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CD8F0C-9114-4972-92E7-5D4947D4BF3F}" type="datetimeFigureOut">
              <a:rPr lang="en-US" smtClean="0"/>
              <a:t>6/18/2022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403887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CD8F0C-9114-4972-92E7-5D4947D4BF3F}" type="datetimeFigureOut">
              <a:rPr lang="en-US" smtClean="0"/>
              <a:t>6/18/2022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44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D8F0C-9114-4972-92E7-5D4947D4BF3F}" type="datetimeFigureOut">
              <a:rPr lang="en-US" smtClean="0"/>
              <a:t>6/18/2022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33875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D8F0C-9114-4972-92E7-5D4947D4BF3F}" type="datetimeFigureOut">
              <a:rPr lang="en-US" smtClean="0"/>
              <a:t>6/18/2022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035308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D8F0C-9114-4972-92E7-5D4947D4BF3F}" type="datetimeFigureOut">
              <a:rPr lang="en-US" smtClean="0"/>
              <a:t>6/18/2022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900334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C7CD8F0C-9114-4972-92E7-5D4947D4BF3F}" type="datetimeFigureOut">
              <a:rPr lang="en-US" smtClean="0"/>
              <a:t>6/18/2022</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5A751BD1-5B15-4B84-9CD2-D6D1F835F50D}" type="slidenum">
              <a:rPr lang="en-US" smtClean="0"/>
              <a:t>‹#›</a:t>
            </a:fld>
            <a:endParaRPr lang="en-US"/>
          </a:p>
        </p:txBody>
      </p:sp>
    </p:spTree>
    <p:extLst>
      <p:ext uri="{BB962C8B-B14F-4D97-AF65-F5344CB8AC3E}">
        <p14:creationId xmlns:p14="http://schemas.microsoft.com/office/powerpoint/2010/main" val="124305024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770104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4127087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26720" y="473337"/>
            <a:ext cx="1377696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5100" b="1" dirty="0">
              <a:latin typeface="Times New Roman" panose="02020603050405020304" pitchFamily="18" charset="0"/>
              <a:cs typeface="Times New Roman" panose="02020603050405020304" pitchFamily="18" charset="0"/>
            </a:endParaRPr>
          </a:p>
          <a:p>
            <a:r>
              <a:rPr lang="en-US" sz="5100" b="1" dirty="0"/>
              <a:t>:13  Let no one say when he is tempted, "I am tempted by God"; for God cannot be tempted by evil, nor does He Himself tempt anyone.</a:t>
            </a:r>
          </a:p>
          <a:p>
            <a:endParaRPr lang="en-US" sz="5100" b="1" dirty="0"/>
          </a:p>
          <a:p>
            <a:r>
              <a:rPr lang="en-US" sz="5100" b="1" dirty="0"/>
              <a:t>Distinguish:  Trials  and   Temptations</a:t>
            </a:r>
          </a:p>
          <a:p>
            <a:endParaRPr lang="en-US" sz="5100" dirty="0"/>
          </a:p>
          <a:p>
            <a:endParaRPr lang="en-US" sz="5100" dirty="0"/>
          </a:p>
        </p:txBody>
      </p:sp>
    </p:spTree>
    <p:extLst>
      <p:ext uri="{BB962C8B-B14F-4D97-AF65-F5344CB8AC3E}">
        <p14:creationId xmlns:p14="http://schemas.microsoft.com/office/powerpoint/2010/main" val="123630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26720" y="473337"/>
            <a:ext cx="13776960" cy="4056049"/>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5100" b="1" dirty="0">
              <a:latin typeface="Times New Roman" panose="02020603050405020304" pitchFamily="18" charset="0"/>
              <a:cs typeface="Times New Roman" panose="02020603050405020304" pitchFamily="18" charset="0"/>
            </a:endParaRPr>
          </a:p>
          <a:p>
            <a:endParaRPr lang="en-US" sz="5100" dirty="0"/>
          </a:p>
          <a:p>
            <a:endParaRPr lang="en-US" sz="5100" dirty="0"/>
          </a:p>
        </p:txBody>
      </p:sp>
    </p:spTree>
    <p:extLst>
      <p:ext uri="{BB962C8B-B14F-4D97-AF65-F5344CB8AC3E}">
        <p14:creationId xmlns:p14="http://schemas.microsoft.com/office/powerpoint/2010/main" val="162655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528715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a:t>
            </a:r>
            <a:r>
              <a:rPr lang="en-US" sz="5100" b="1" dirty="0">
                <a:solidFill>
                  <a:schemeClr val="tx1">
                    <a:lumMod val="65000"/>
                  </a:schemeClr>
                </a:solidFill>
                <a:latin typeface="Times New Roman" panose="02020603050405020304" pitchFamily="18" charset="0"/>
                <a:cs typeface="Times New Roman" panose="02020603050405020304" pitchFamily="18" charset="0"/>
              </a:rPr>
              <a:t>2 My brethren, count it all joy when you fall into various trials,                </a:t>
            </a:r>
            <a:r>
              <a:rPr lang="en-US" sz="5100" b="1" dirty="0">
                <a:latin typeface="Times New Roman" panose="02020603050405020304" pitchFamily="18" charset="0"/>
                <a:cs typeface="Times New Roman" panose="02020603050405020304" pitchFamily="18" charset="0"/>
              </a:rPr>
              <a:t>3 knowing that the testing of your faith produces patience. 4 But let patience have its perfect work, that you may be perfect and complete, lacking nothing. </a:t>
            </a:r>
          </a:p>
        </p:txBody>
      </p:sp>
    </p:spTree>
    <p:extLst>
      <p:ext uri="{BB962C8B-B14F-4D97-AF65-F5344CB8AC3E}">
        <p14:creationId xmlns:p14="http://schemas.microsoft.com/office/powerpoint/2010/main" val="42636592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a:t>
            </a:r>
            <a:r>
              <a:rPr lang="en-US" sz="5100" b="1" dirty="0">
                <a:solidFill>
                  <a:schemeClr val="tx1">
                    <a:lumMod val="65000"/>
                  </a:schemeClr>
                </a:solidFill>
                <a:latin typeface="Times New Roman" panose="02020603050405020304" pitchFamily="18" charset="0"/>
                <a:cs typeface="Times New Roman" panose="02020603050405020304" pitchFamily="18" charset="0"/>
              </a:rPr>
              <a:t>: 2 My brethren, count it all joy when you fall into various trials, 3 knowing that the testing of your faith produces patience. 4 But let patience have its perfect work, that you may be perfect and complete, lacking nothing. </a:t>
            </a:r>
            <a:r>
              <a:rPr lang="en-US" sz="5100" b="1" dirty="0">
                <a:latin typeface="Times New Roman" panose="02020603050405020304" pitchFamily="18" charset="0"/>
                <a:cs typeface="Times New Roman" panose="02020603050405020304" pitchFamily="18" charset="0"/>
              </a:rPr>
              <a:t>5 If any of you lacks wisdom, let him ask of God, who gives to all liberally and without reproach, and it will be given to him. </a:t>
            </a:r>
          </a:p>
        </p:txBody>
      </p:sp>
    </p:spTree>
    <p:extLst>
      <p:ext uri="{BB962C8B-B14F-4D97-AF65-F5344CB8AC3E}">
        <p14:creationId xmlns:p14="http://schemas.microsoft.com/office/powerpoint/2010/main" val="1923408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1477786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87680" y="457201"/>
            <a:ext cx="1353312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1:9-11  9 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693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02" y="43031"/>
            <a:ext cx="14630400" cy="3271219"/>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1:12 Blessed is the man who endures temptation; for when he has been approved, he will receive the crown of life which the Lord has promised to those who love Him. </a:t>
            </a:r>
          </a:p>
        </p:txBody>
      </p:sp>
    </p:spTree>
    <p:extLst>
      <p:ext uri="{BB962C8B-B14F-4D97-AF65-F5344CB8AC3E}">
        <p14:creationId xmlns:p14="http://schemas.microsoft.com/office/powerpoint/2010/main" val="14492487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02" y="43031"/>
            <a:ext cx="14630400" cy="10334691"/>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1:12 Blessed is the man who endures temptation; for when he has been approved, he will receive the crown of life which the Lord has promised to those who love Him. 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757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65760" y="365761"/>
            <a:ext cx="1353312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 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sz="5100" b="1" dirty="0" err="1">
                <a:latin typeface="Times New Roman" panose="02020603050405020304" pitchFamily="18" charset="0"/>
                <a:cs typeface="Times New Roman" panose="02020603050405020304" pitchFamily="18" charset="0"/>
              </a:rPr>
              <a:t>firstfruits</a:t>
            </a:r>
            <a:r>
              <a:rPr lang="en-US" sz="5100" b="1" dirty="0">
                <a:latin typeface="Times New Roman" panose="02020603050405020304" pitchFamily="18" charset="0"/>
                <a:cs typeface="Times New Roman" panose="02020603050405020304" pitchFamily="18" charset="0"/>
              </a:rPr>
              <a:t> of His creatures.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9248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365760"/>
            <a:ext cx="12070080" cy="7241536"/>
          </a:xfrm>
          <a:prstGeom prst="rect">
            <a:avLst/>
          </a:prstGeom>
          <a:noFill/>
        </p:spPr>
        <p:txBody>
          <a:bodyPr wrap="square" lIns="130622" tIns="65311" rIns="130622" bIns="65311" rtlCol="0">
            <a:spAutoFit/>
          </a:bodyPr>
          <a:lstStyle/>
          <a:p>
            <a:r>
              <a:rPr lang="en-US" sz="8600" dirty="0">
                <a:latin typeface="Old English Text MT" panose="03040902040508030806" pitchFamily="66" charset="0"/>
              </a:rPr>
              <a:t>            James</a:t>
            </a:r>
          </a:p>
          <a:p>
            <a:r>
              <a:rPr lang="en-US" sz="8600" dirty="0">
                <a:latin typeface="Old English Text MT" panose="03040902040508030806" pitchFamily="66" charset="0"/>
              </a:rPr>
              <a:t>        </a:t>
            </a:r>
            <a:r>
              <a:rPr lang="en-US" sz="5100" dirty="0">
                <a:latin typeface="Old English Text MT" panose="03040902040508030806" pitchFamily="66" charset="0"/>
              </a:rPr>
              <a:t>(</a:t>
            </a:r>
            <a:r>
              <a:rPr lang="en-US" sz="5100" dirty="0">
                <a:latin typeface="Times New Roman" panose="02020603050405020304" pitchFamily="18" charset="0"/>
                <a:cs typeface="Times New Roman" panose="02020603050405020304" pitchFamily="18" charset="0"/>
              </a:rPr>
              <a:t>a  General  Epistle)</a:t>
            </a:r>
            <a:endParaRPr lang="en-US" sz="8600" dirty="0">
              <a:latin typeface="Old English Text MT" panose="03040902040508030806" pitchFamily="66" charset="0"/>
            </a:endParaRPr>
          </a:p>
          <a:p>
            <a:endParaRPr lang="en-US" sz="8600" b="1" dirty="0">
              <a:latin typeface="Old English Text MT" panose="03040902040508030806" pitchFamily="66" charset="0"/>
            </a:endParaRPr>
          </a:p>
          <a:p>
            <a:r>
              <a:rPr lang="en-US" sz="5100" b="1" dirty="0">
                <a:latin typeface="Times New Roman" panose="02020603050405020304" pitchFamily="18" charset="0"/>
                <a:cs typeface="Times New Roman" panose="02020603050405020304" pitchFamily="18" charset="0"/>
              </a:rPr>
              <a:t>New  Testament  Wisdom  Literature</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Workbook  for  Practical  Living</a:t>
            </a:r>
          </a:p>
        </p:txBody>
      </p:sp>
    </p:spTree>
    <p:extLst>
      <p:ext uri="{BB962C8B-B14F-4D97-AF65-F5344CB8AC3E}">
        <p14:creationId xmlns:p14="http://schemas.microsoft.com/office/powerpoint/2010/main" val="219139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6047835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66165" y="588131"/>
            <a:ext cx="1377696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5100" b="1" dirty="0">
              <a:latin typeface="Times New Roman" panose="02020603050405020304" pitchFamily="18" charset="0"/>
              <a:cs typeface="Times New Roman" panose="02020603050405020304" pitchFamily="18" charset="0"/>
            </a:endParaRPr>
          </a:p>
          <a:p>
            <a:r>
              <a:rPr lang="en-US" sz="5100" b="1" dirty="0"/>
              <a:t>:13  Let no one say when he is tempted, "I am tempted by God"; for God cannot be tempted by evil, nor does He Himself tempt anyone.</a:t>
            </a:r>
          </a:p>
          <a:p>
            <a:endParaRPr lang="en-US" sz="5100" b="1" dirty="0"/>
          </a:p>
          <a:p>
            <a:r>
              <a:rPr lang="en-US" sz="5100" b="1" dirty="0"/>
              <a:t>Distinguish:  Trials  and   Temptations</a:t>
            </a:r>
          </a:p>
          <a:p>
            <a:endParaRPr lang="en-US" sz="5100" dirty="0"/>
          </a:p>
          <a:p>
            <a:endParaRPr lang="en-US" sz="5100" dirty="0"/>
          </a:p>
        </p:txBody>
      </p:sp>
    </p:spTree>
    <p:extLst>
      <p:ext uri="{BB962C8B-B14F-4D97-AF65-F5344CB8AC3E}">
        <p14:creationId xmlns:p14="http://schemas.microsoft.com/office/powerpoint/2010/main" val="3852055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0" y="86062"/>
            <a:ext cx="13776960" cy="1047319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17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SOURCE:   Without</a:t>
            </a:r>
          </a:p>
          <a:p>
            <a:endParaRPr lang="en-US" sz="2900" b="1" dirty="0">
              <a:latin typeface="Times New Roman" panose="02020603050405020304" pitchFamily="18" charset="0"/>
              <a:cs typeface="Times New Roman" panose="02020603050405020304" pitchFamily="18" charset="0"/>
            </a:endParaRPr>
          </a:p>
          <a:p>
            <a:pPr marL="1061304" indent="-1061304">
              <a:buAutoNum type="arabicPlain" startAt="13"/>
            </a:pPr>
            <a:r>
              <a:rPr lang="en-US" sz="5100" b="1" dirty="0"/>
              <a:t>Let no one say when he is tempted, "I am tempted by God";</a:t>
            </a:r>
          </a:p>
          <a:p>
            <a:pPr marL="1061304" indent="-1061304">
              <a:buAutoNum type="arabicPlain" startAt="13"/>
            </a:pPr>
            <a:r>
              <a:rPr lang="en-US" sz="5100" b="1" dirty="0">
                <a:latin typeface="Times New Roman" panose="02020603050405020304" pitchFamily="18" charset="0"/>
                <a:cs typeface="Times New Roman" panose="02020603050405020304" pitchFamily="18" charset="0"/>
              </a:rPr>
              <a:t>But each one is tempted when he is drawn away by his own desires and enticed.</a:t>
            </a:r>
          </a:p>
          <a:p>
            <a:endParaRPr lang="en-US" sz="14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SOURCE:  Within</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a:p>
            <a:endParaRPr lang="en-US" sz="5100" dirty="0"/>
          </a:p>
          <a:p>
            <a:endParaRPr lang="en-US" sz="5100" dirty="0"/>
          </a:p>
        </p:txBody>
      </p:sp>
    </p:spTree>
    <p:extLst>
      <p:ext uri="{BB962C8B-B14F-4D97-AF65-F5344CB8AC3E}">
        <p14:creationId xmlns:p14="http://schemas.microsoft.com/office/powerpoint/2010/main" val="301945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02" y="43031"/>
            <a:ext cx="14630400" cy="876503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15 Then, when desire has conceived, it gives birth to sin; and sin, when it is full-grown, brings forth death.</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Unique style: “chains of thought”</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 temptation  - endurance – perfect  -- crown</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Desire – lust – sin - death</a:t>
            </a: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671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9"/>
            <a:ext cx="13655040" cy="607198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 . . .</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5 If any of you lacks wisdom, let him ask of God, who gives to all liberally and without reproach, and it will be given to him. </a:t>
            </a:r>
          </a:p>
        </p:txBody>
      </p:sp>
    </p:spTree>
    <p:extLst>
      <p:ext uri="{BB962C8B-B14F-4D97-AF65-F5344CB8AC3E}">
        <p14:creationId xmlns:p14="http://schemas.microsoft.com/office/powerpoint/2010/main" val="25377868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87680" y="548640"/>
            <a:ext cx="13655040" cy="607198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1:6 But let him ask in faith, with no doubting, for he who doubts is like a wave of the sea driven and tossed by the wind. 7 For let not that man suppose that he will receive anything from the Lord; 8 he is a double-minded man, unstable in all his ways</a:t>
            </a:r>
          </a:p>
        </p:txBody>
      </p:sp>
    </p:spTree>
    <p:extLst>
      <p:ext uri="{BB962C8B-B14F-4D97-AF65-F5344CB8AC3E}">
        <p14:creationId xmlns:p14="http://schemas.microsoft.com/office/powerpoint/2010/main" val="239979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09600" y="365761"/>
            <a:ext cx="13533120" cy="5625709"/>
          </a:xfrm>
          <a:prstGeom prst="rect">
            <a:avLst/>
          </a:prstGeom>
          <a:noFill/>
        </p:spPr>
        <p:txBody>
          <a:bodyPr wrap="square" lIns="130622" tIns="65311" rIns="130622" bIns="65311" rtlCol="0">
            <a:spAutoFit/>
          </a:bodyPr>
          <a:lstStyle/>
          <a:p>
            <a:r>
              <a:rPr lang="en-US" sz="5100" b="1" dirty="0"/>
              <a:t>James </a:t>
            </a:r>
            <a:r>
              <a:rPr lang="en-US" sz="5100" b="1" dirty="0" smtClean="0"/>
              <a:t>1:9 </a:t>
            </a:r>
            <a:r>
              <a:rPr lang="en-US" sz="5100" b="1" dirty="0"/>
              <a:t>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r>
              <a:rPr lang="en-US" sz="5100" b="1" dirty="0" smtClean="0"/>
              <a:t>.</a:t>
            </a:r>
            <a:endParaRPr lang="en-US" sz="5100" b="1" dirty="0"/>
          </a:p>
        </p:txBody>
      </p:sp>
    </p:spTree>
    <p:extLst>
      <p:ext uri="{BB962C8B-B14F-4D97-AF65-F5344CB8AC3E}">
        <p14:creationId xmlns:p14="http://schemas.microsoft.com/office/powerpoint/2010/main" val="3792740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990600" y="914400"/>
            <a:ext cx="12801600" cy="6863417"/>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1:12 </a:t>
            </a:r>
            <a:r>
              <a:rPr lang="en-US" sz="4400" b="1" dirty="0">
                <a:latin typeface="Times New Roman" panose="02020603050405020304" pitchFamily="18" charset="0"/>
                <a:cs typeface="Times New Roman" panose="02020603050405020304" pitchFamily="18" charset="0"/>
              </a:rPr>
              <a:t>Blessed is the man who endures temptation; for when he has been approved, he will receive the crown of life which the Lord has promised to those who love Him</a:t>
            </a:r>
            <a:r>
              <a:rPr lang="en-US" sz="4400" b="1" dirty="0" smtClean="0">
                <a:latin typeface="Times New Roman" panose="02020603050405020304" pitchFamily="18" charset="0"/>
                <a:cs typeface="Times New Roman" panose="02020603050405020304" pitchFamily="18" charset="0"/>
              </a:rPr>
              <a:t>.</a:t>
            </a:r>
          </a:p>
          <a:p>
            <a:endParaRPr lang="en-US" sz="4400" b="1" dirty="0">
              <a:latin typeface="Times New Roman" panose="02020603050405020304" pitchFamily="18" charset="0"/>
              <a:cs typeface="Times New Roman" panose="02020603050405020304" pitchFamily="18" charset="0"/>
            </a:endParaRPr>
          </a:p>
          <a:p>
            <a:endParaRPr lang="en-US" sz="4400" b="1" dirty="0" smtClean="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         temptation  </a:t>
            </a:r>
            <a:r>
              <a:rPr lang="en-US" sz="4400" b="1" dirty="0">
                <a:latin typeface="Times New Roman" panose="02020603050405020304" pitchFamily="18" charset="0"/>
                <a:cs typeface="Times New Roman" panose="02020603050405020304" pitchFamily="18" charset="0"/>
              </a:rPr>
              <a:t>- endurance – perfect  -- crown</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50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685800"/>
            <a:ext cx="13258800" cy="8217634"/>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a:t>
            </a:r>
            <a:r>
              <a:rPr lang="en-US" sz="4400" b="1" dirty="0" smtClean="0">
                <a:latin typeface="Times New Roman" panose="02020603050405020304" pitchFamily="18" charset="0"/>
                <a:cs typeface="Times New Roman" panose="02020603050405020304" pitchFamily="18" charset="0"/>
              </a:rPr>
              <a:t>.</a:t>
            </a:r>
            <a:endParaRPr lang="en-US" sz="4400" b="1" dirty="0">
              <a:latin typeface="Times New Roman" panose="02020603050405020304" pitchFamily="18" charset="0"/>
              <a:cs typeface="Times New Roman" panose="02020603050405020304" pitchFamily="18" charset="0"/>
            </a:endParaRPr>
          </a:p>
          <a:p>
            <a:endParaRPr lang="en-US" sz="4400" b="1" dirty="0" smtClean="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 </a:t>
            </a:r>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Desire – lust – sin - death</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337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10886"/>
            <a:ext cx="13487400" cy="9571851"/>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sz="4400" b="1" dirty="0" err="1">
                <a:latin typeface="Times New Roman" panose="02020603050405020304" pitchFamily="18" charset="0"/>
                <a:cs typeface="Times New Roman" panose="02020603050405020304" pitchFamily="18" charset="0"/>
              </a:rPr>
              <a:t>firstfruits</a:t>
            </a:r>
            <a:r>
              <a:rPr lang="en-US" sz="4400" b="1" dirty="0">
                <a:latin typeface="Times New Roman" panose="02020603050405020304" pitchFamily="18" charset="0"/>
                <a:cs typeface="Times New Roman" panose="02020603050405020304" pitchFamily="18" charset="0"/>
              </a:rPr>
              <a:t> of His creatures</a:t>
            </a:r>
            <a:r>
              <a:rPr lang="en-US" sz="4400" b="1" dirty="0" smtClean="0">
                <a:latin typeface="Times New Roman" panose="02020603050405020304" pitchFamily="18" charset="0"/>
                <a:cs typeface="Times New Roman" panose="02020603050405020304" pitchFamily="18" charset="0"/>
              </a:rPr>
              <a:t>.</a:t>
            </a:r>
          </a:p>
          <a:p>
            <a:endParaRPr lang="en-US" sz="2800" b="1" dirty="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19 </a:t>
            </a:r>
            <a:r>
              <a:rPr lang="en-US" sz="4400" b="1" dirty="0">
                <a:solidFill>
                  <a:srgbClr val="C00000"/>
                </a:solidFill>
                <a:latin typeface="Times New Roman" panose="02020603050405020304" pitchFamily="18" charset="0"/>
                <a:cs typeface="Times New Roman" panose="02020603050405020304" pitchFamily="18" charset="0"/>
              </a:rPr>
              <a:t>So then</a:t>
            </a:r>
            <a:r>
              <a:rPr lang="en-US" sz="4400" b="1" dirty="0">
                <a:latin typeface="Times New Roman" panose="02020603050405020304" pitchFamily="18" charset="0"/>
                <a:cs typeface="Times New Roman" panose="02020603050405020304" pitchFamily="18" charset="0"/>
              </a:rPr>
              <a:t>, my beloved brethren, let every man be swift to hear, slow to speak, slow to wrath; 20 for the wrath of man does not produce the righteousness of God.</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3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2072640" y="1463040"/>
            <a:ext cx="10850880" cy="4840879"/>
          </a:xfrm>
          <a:prstGeom prst="rect">
            <a:avLst/>
          </a:prstGeom>
          <a:noFill/>
        </p:spPr>
        <p:txBody>
          <a:bodyPr wrap="square" lIns="130622" tIns="65311" rIns="130622" bIns="65311" rtlCol="0">
            <a:spAutoFit/>
          </a:bodyPr>
          <a:lstStyle/>
          <a:p>
            <a:r>
              <a:rPr lang="en-US" sz="5100" b="1">
                <a:latin typeface="Times New Roman" panose="02020603050405020304" pitchFamily="18" charset="0"/>
                <a:cs typeface="Times New Roman" panose="02020603050405020304" pitchFamily="18" charset="0"/>
              </a:rPr>
              <a:t>James 1:1        </a:t>
            </a:r>
            <a:r>
              <a:rPr lang="en-US" sz="5100" b="1" dirty="0">
                <a:latin typeface="Times New Roman" panose="02020603050405020304" pitchFamily="18" charset="0"/>
                <a:cs typeface="Times New Roman" panose="02020603050405020304" pitchFamily="18" charset="0"/>
              </a:rPr>
              <a:t>James, a bondservant of God and of the Lord Jesus Christ, To the twelve tribes which are scattered abroad: Greetings.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27941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95300" y="261257"/>
            <a:ext cx="13639800" cy="7478970"/>
          </a:xfrm>
          <a:prstGeom prst="rect">
            <a:avLst/>
          </a:prstGeom>
          <a:noFill/>
        </p:spPr>
        <p:txBody>
          <a:bodyPr wrap="square" rtlCol="0">
            <a:spAutoFit/>
          </a:bodyPr>
          <a:lstStyle/>
          <a:p>
            <a:r>
              <a:rPr lang="en-US" sz="4000" b="1" dirty="0"/>
              <a:t>James </a:t>
            </a:r>
            <a:r>
              <a:rPr lang="en-US" sz="4000" b="1" dirty="0" smtClean="0"/>
              <a:t>1: </a:t>
            </a:r>
            <a:r>
              <a:rPr lang="en-US" sz="4000" b="1" dirty="0"/>
              <a:t>21</a:t>
            </a:r>
            <a:r>
              <a:rPr lang="en-US" sz="4000" b="1" dirty="0">
                <a:solidFill>
                  <a:srgbClr val="C00000"/>
                </a:solidFill>
              </a:rPr>
              <a:t> Therefore </a:t>
            </a:r>
            <a:r>
              <a:rPr lang="en-US" sz="4000" b="1" dirty="0"/>
              <a:t>lay aside all filthiness and overflow of wickedness, and receive with meekness the implanted word, which is able to save your souls</a:t>
            </a:r>
            <a:r>
              <a:rPr lang="en-US" sz="4000" b="1" dirty="0" smtClean="0"/>
              <a:t>.</a:t>
            </a:r>
          </a:p>
          <a:p>
            <a:r>
              <a:rPr lang="en-US" sz="4000" b="1" dirty="0" smtClean="0"/>
              <a:t> </a:t>
            </a:r>
            <a:r>
              <a:rPr lang="en-US" sz="4000" b="1" dirty="0"/>
              <a:t>22 </a:t>
            </a:r>
            <a:r>
              <a:rPr lang="en-US" sz="4000" b="1" dirty="0">
                <a:solidFill>
                  <a:srgbClr val="C00000"/>
                </a:solidFill>
              </a:rPr>
              <a:t>But </a:t>
            </a:r>
            <a:r>
              <a:rPr lang="en-US" sz="4000" b="1" dirty="0"/>
              <a:t>be doers of the word, and not hearers only, deceiving yourselves. 23</a:t>
            </a:r>
            <a:r>
              <a:rPr lang="en-US" sz="4000" b="1" dirty="0">
                <a:solidFill>
                  <a:srgbClr val="C00000"/>
                </a:solidFill>
              </a:rPr>
              <a:t> For </a:t>
            </a:r>
            <a:r>
              <a:rPr lang="en-US" sz="4000" b="1" dirty="0"/>
              <a:t>if anyone is a hearer of the word and not a doer, he is like a man observing his natural face in a mirror; 24 for he observes himself, goes away, and immediately forgets what kind of man he </a:t>
            </a:r>
            <a:r>
              <a:rPr lang="en-US" sz="4000" b="1" dirty="0" smtClean="0"/>
              <a:t>was.</a:t>
            </a:r>
          </a:p>
          <a:p>
            <a:r>
              <a:rPr lang="en-US" sz="4000" b="1" dirty="0" smtClean="0"/>
              <a:t>25</a:t>
            </a:r>
            <a:r>
              <a:rPr lang="en-US" sz="4000" b="1" dirty="0" smtClean="0">
                <a:solidFill>
                  <a:srgbClr val="C00000"/>
                </a:solidFill>
              </a:rPr>
              <a:t> </a:t>
            </a:r>
            <a:r>
              <a:rPr lang="en-US" sz="4000" b="1" dirty="0">
                <a:solidFill>
                  <a:srgbClr val="C00000"/>
                </a:solidFill>
              </a:rPr>
              <a:t>But </a:t>
            </a:r>
            <a:r>
              <a:rPr lang="en-US" sz="4000" b="1" dirty="0"/>
              <a:t>he who looks into the perfect law of liberty and continues in it, and is not a forgetful hearer but a doer of the work, this one will be blessed in what he does.</a:t>
            </a:r>
          </a:p>
          <a:p>
            <a:endParaRPr lang="en-US" sz="4000" b="1" dirty="0"/>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762000"/>
            <a:ext cx="13639800" cy="5509200"/>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26 If anyone among you thinks he is religious, and does not bridle his tongue but deceives his own heart, this one's religion is useless</a:t>
            </a:r>
            <a:r>
              <a:rPr lang="en-US" sz="4400" b="1" dirty="0" smtClean="0">
                <a:latin typeface="Times New Roman" panose="02020603050405020304" pitchFamily="18" charset="0"/>
                <a:cs typeface="Times New Roman" panose="02020603050405020304" pitchFamily="18" charset="0"/>
              </a:rPr>
              <a:t>.</a:t>
            </a:r>
          </a:p>
          <a:p>
            <a:endParaRPr lang="en-US" sz="4400" b="1" dirty="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27 Pure and undefiled religion before God and the Father is this: to visit orphans and widows in their trouble, and to keep oneself unspotted from the world.</a:t>
            </a: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9140761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1520" y="634701"/>
            <a:ext cx="12923520" cy="719537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Which James?</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son of Zebedee, the apostle</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son of Alpheus, an apostle, called “the less”,  brother of Judas</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(fleshly) brother of the Lord, leader in the Jerusalem church</a:t>
            </a:r>
          </a:p>
        </p:txBody>
      </p:sp>
    </p:spTree>
    <p:extLst>
      <p:ext uri="{BB962C8B-B14F-4D97-AF65-F5344CB8AC3E}">
        <p14:creationId xmlns:p14="http://schemas.microsoft.com/office/powerpoint/2010/main" val="219139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2072640" y="1463040"/>
            <a:ext cx="10850880" cy="4840879"/>
          </a:xfrm>
          <a:prstGeom prst="rect">
            <a:avLst/>
          </a:prstGeom>
          <a:solidFill>
            <a:schemeClr val="bg2"/>
          </a:solid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1:1        </a:t>
            </a:r>
            <a:r>
              <a:rPr lang="en-US" sz="5100" b="1" dirty="0">
                <a:solidFill>
                  <a:schemeClr val="tx1">
                    <a:lumMod val="65000"/>
                  </a:schemeClr>
                </a:solidFill>
                <a:latin typeface="Times New Roman" panose="02020603050405020304" pitchFamily="18" charset="0"/>
                <a:cs typeface="Times New Roman" panose="02020603050405020304" pitchFamily="18" charset="0"/>
              </a:rPr>
              <a:t>James, a bondservant of God and of the Lord Jesus Christ</a:t>
            </a:r>
            <a:r>
              <a:rPr lang="en-US" sz="5100" b="1" dirty="0">
                <a:latin typeface="Times New Roman" panose="02020603050405020304" pitchFamily="18" charset="0"/>
                <a:cs typeface="Times New Roman" panose="02020603050405020304" pitchFamily="18" charset="0"/>
              </a:rPr>
              <a:t>, To the twelve tribes which are scattered abroad: Greetings.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714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8941" y="548640"/>
            <a:ext cx="14092518" cy="4056049"/>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Unique style: “chains of thought”</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 temptation  - endurance – perfect  -- crown</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Desire – lust – sin - death</a:t>
            </a:r>
          </a:p>
        </p:txBody>
      </p:sp>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284015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2344182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87680" y="548640"/>
            <a:ext cx="13655040" cy="607198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1:6 But let him ask in faith, with no doubting, for he who doubts is like a wave of the sea driven and tossed by the wind. 7 For let not that man suppose that he will receive anything from the Lord; 8 he is a double-minded man, unstable in all his ways</a:t>
            </a:r>
          </a:p>
        </p:txBody>
      </p:sp>
    </p:spTree>
    <p:extLst>
      <p:ext uri="{BB962C8B-B14F-4D97-AF65-F5344CB8AC3E}">
        <p14:creationId xmlns:p14="http://schemas.microsoft.com/office/powerpoint/2010/main" val="480081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87680" y="173505"/>
            <a:ext cx="13655040" cy="842647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9 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693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4782</TotalTime>
  <Words>1941</Words>
  <Application>Microsoft Office PowerPoint</Application>
  <PresentationFormat>Custom</PresentationFormat>
  <Paragraphs>208</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F Owen</dc:creator>
  <cp:lastModifiedBy>Bob F Owen</cp:lastModifiedBy>
  <cp:revision>47</cp:revision>
  <dcterms:created xsi:type="dcterms:W3CDTF">2022-05-19T15:41:52Z</dcterms:created>
  <dcterms:modified xsi:type="dcterms:W3CDTF">2022-06-19T00:33:38Z</dcterms:modified>
</cp:coreProperties>
</file>