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57" r:id="rId3"/>
    <p:sldId id="263" r:id="rId4"/>
    <p:sldId id="258" r:id="rId5"/>
    <p:sldId id="279" r:id="rId6"/>
    <p:sldId id="259" r:id="rId7"/>
    <p:sldId id="269" r:id="rId8"/>
    <p:sldId id="270" r:id="rId9"/>
    <p:sldId id="266" r:id="rId10"/>
    <p:sldId id="271" r:id="rId11"/>
    <p:sldId id="264" r:id="rId12"/>
    <p:sldId id="281" r:id="rId13"/>
    <p:sldId id="282" r:id="rId14"/>
    <p:sldId id="275" r:id="rId15"/>
    <p:sldId id="280" r:id="rId16"/>
    <p:sldId id="265" r:id="rId17"/>
    <p:sldId id="267" r:id="rId18"/>
    <p:sldId id="283" r:id="rId19"/>
    <p:sldId id="268" r:id="rId20"/>
    <p:sldId id="284" r:id="rId21"/>
    <p:sldId id="286" r:id="rId22"/>
    <p:sldId id="285" r:id="rId23"/>
    <p:sldId id="289" r:id="rId24"/>
    <p:sldId id="287" r:id="rId25"/>
    <p:sldId id="288" r:id="rId26"/>
    <p:sldId id="278" r:id="rId27"/>
    <p:sldId id="276" r:id="rId28"/>
    <p:sldId id="290" r:id="rId29"/>
    <p:sldId id="291" r:id="rId30"/>
    <p:sldId id="292" r:id="rId31"/>
    <p:sldId id="293" r:id="rId32"/>
    <p:sldId id="300" r:id="rId33"/>
    <p:sldId id="296" r:id="rId34"/>
    <p:sldId id="297" r:id="rId35"/>
    <p:sldId id="298" r:id="rId36"/>
    <p:sldId id="294" r:id="rId37"/>
    <p:sldId id="301" r:id="rId38"/>
    <p:sldId id="304" r:id="rId39"/>
    <p:sldId id="299" r:id="rId40"/>
    <p:sldId id="295" r:id="rId41"/>
    <p:sldId id="307" r:id="rId42"/>
    <p:sldId id="308" r:id="rId43"/>
    <p:sldId id="309" r:id="rId44"/>
    <p:sldId id="310" r:id="rId45"/>
    <p:sldId id="302" r:id="rId46"/>
    <p:sldId id="303" r:id="rId47"/>
    <p:sldId id="305" r:id="rId48"/>
    <p:sldId id="306" r:id="rId49"/>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90" autoAdjust="0"/>
    <p:restoredTop sz="94660"/>
  </p:normalViewPr>
  <p:slideViewPr>
    <p:cSldViewPr>
      <p:cViewPr varScale="1">
        <p:scale>
          <a:sx n="29" d="100"/>
          <a:sy n="29" d="100"/>
        </p:scale>
        <p:origin x="-834" y="-4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414B9-2AF7-4F9B-A06C-927B09519085}" type="datetimeFigureOut">
              <a:rPr lang="en-US" smtClean="0"/>
              <a:t>6/25/2022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DB778D-6239-4201-A352-0D3A8FB60B31}" type="slidenum">
              <a:rPr lang="en-US" smtClean="0"/>
              <a:t>‹#›</a:t>
            </a:fld>
            <a:endParaRPr lang="en-US"/>
          </a:p>
        </p:txBody>
      </p:sp>
    </p:spTree>
    <p:extLst>
      <p:ext uri="{BB962C8B-B14F-4D97-AF65-F5344CB8AC3E}">
        <p14:creationId xmlns:p14="http://schemas.microsoft.com/office/powerpoint/2010/main" val="405111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36</a:t>
            </a:fld>
            <a:endParaRPr lang="en-US"/>
          </a:p>
        </p:txBody>
      </p:sp>
    </p:spTree>
    <p:extLst>
      <p:ext uri="{BB962C8B-B14F-4D97-AF65-F5344CB8AC3E}">
        <p14:creationId xmlns:p14="http://schemas.microsoft.com/office/powerpoint/2010/main" val="119789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41</a:t>
            </a:fld>
            <a:endParaRPr lang="en-US"/>
          </a:p>
        </p:txBody>
      </p:sp>
    </p:spTree>
    <p:extLst>
      <p:ext uri="{BB962C8B-B14F-4D97-AF65-F5344CB8AC3E}">
        <p14:creationId xmlns:p14="http://schemas.microsoft.com/office/powerpoint/2010/main" val="119789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6/25/2022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38647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6/25/2022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6039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6/25/2022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19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6/25/2022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70232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D8F0C-9114-4972-92E7-5D4947D4BF3F}" type="datetimeFigureOut">
              <a:rPr lang="en-US" smtClean="0"/>
              <a:t>6/25/2022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99180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CD8F0C-9114-4972-92E7-5D4947D4BF3F}" type="datetimeFigureOut">
              <a:rPr lang="en-US" smtClean="0"/>
              <a:t>6/25/2022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85558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CD8F0C-9114-4972-92E7-5D4947D4BF3F}" type="datetimeFigureOut">
              <a:rPr lang="en-US" smtClean="0"/>
              <a:t>6/25/2022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403887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CD8F0C-9114-4972-92E7-5D4947D4BF3F}" type="datetimeFigureOut">
              <a:rPr lang="en-US" smtClean="0"/>
              <a:t>6/25/2022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44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D8F0C-9114-4972-92E7-5D4947D4BF3F}" type="datetimeFigureOut">
              <a:rPr lang="en-US" smtClean="0"/>
              <a:t>6/25/2022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3387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6/25/2022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03530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6/25/2022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90033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C7CD8F0C-9114-4972-92E7-5D4947D4BF3F}" type="datetimeFigureOut">
              <a:rPr lang="en-US" smtClean="0"/>
              <a:t>6/25/2022</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5A751BD1-5B15-4B84-9CD2-D6D1F835F50D}" type="slidenum">
              <a:rPr lang="en-US" smtClean="0"/>
              <a:t>‹#›</a:t>
            </a:fld>
            <a:endParaRPr lang="en-US"/>
          </a:p>
        </p:txBody>
      </p:sp>
    </p:spTree>
    <p:extLst>
      <p:ext uri="{BB962C8B-B14F-4D97-AF65-F5344CB8AC3E}">
        <p14:creationId xmlns:p14="http://schemas.microsoft.com/office/powerpoint/2010/main" val="12430502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770104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4127087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123630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162655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528715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a:t>
            </a:r>
            <a:r>
              <a:rPr lang="en-US" sz="5100" b="1" dirty="0">
                <a:solidFill>
                  <a:schemeClr val="tx1">
                    <a:lumMod val="65000"/>
                  </a:schemeClr>
                </a:solidFill>
                <a:latin typeface="Times New Roman" panose="02020603050405020304" pitchFamily="18" charset="0"/>
                <a:cs typeface="Times New Roman" panose="02020603050405020304" pitchFamily="18" charset="0"/>
              </a:rPr>
              <a:t>2 My brethren, count it all joy when you fall into various trials,                </a:t>
            </a:r>
            <a:r>
              <a:rPr lang="en-US" sz="5100" b="1" dirty="0">
                <a:latin typeface="Times New Roman" panose="02020603050405020304" pitchFamily="18" charset="0"/>
                <a:cs typeface="Times New Roman" panose="02020603050405020304" pitchFamily="18" charset="0"/>
              </a:rPr>
              <a:t>3 knowing that the testing of your faith produces patience. 4 But let patience have its perfect work, that you may be perfect and complete, lacking nothing. </a:t>
            </a:r>
          </a:p>
        </p:txBody>
      </p:sp>
    </p:spTree>
    <p:extLst>
      <p:ext uri="{BB962C8B-B14F-4D97-AF65-F5344CB8AC3E}">
        <p14:creationId xmlns:p14="http://schemas.microsoft.com/office/powerpoint/2010/main" val="4263659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a:t>
            </a:r>
            <a:r>
              <a:rPr lang="en-US" sz="5100" b="1" dirty="0">
                <a:solidFill>
                  <a:schemeClr val="tx1">
                    <a:lumMod val="65000"/>
                  </a:schemeClr>
                </a:solidFill>
                <a:latin typeface="Times New Roman" panose="02020603050405020304" pitchFamily="18" charset="0"/>
                <a:cs typeface="Times New Roman" panose="02020603050405020304" pitchFamily="18" charset="0"/>
              </a:rPr>
              <a:t>: 2 My brethren, count it all joy when you fall into various trials, 3 knowing that the testing of your faith produces patience. 4 But let patience have its perfect work, that you may be perfect and complete, lacking nothing. </a:t>
            </a:r>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1923408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1477786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87680" y="45720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1:9-11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327121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a:t>
            </a: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10334691"/>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57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65760" y="36576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 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5100" b="1" dirty="0" err="1">
                <a:latin typeface="Times New Roman" panose="02020603050405020304" pitchFamily="18" charset="0"/>
                <a:cs typeface="Times New Roman" panose="02020603050405020304" pitchFamily="18" charset="0"/>
              </a:rPr>
              <a:t>firstfruits</a:t>
            </a:r>
            <a:r>
              <a:rPr lang="en-US" sz="5100" b="1" dirty="0">
                <a:latin typeface="Times New Roman" panose="02020603050405020304" pitchFamily="18" charset="0"/>
                <a:cs typeface="Times New Roman" panose="02020603050405020304" pitchFamily="18" charset="0"/>
              </a:rPr>
              <a:t> of His creatures.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365760"/>
            <a:ext cx="12070080" cy="7241536"/>
          </a:xfrm>
          <a:prstGeom prst="rect">
            <a:avLst/>
          </a:prstGeom>
          <a:noFill/>
        </p:spPr>
        <p:txBody>
          <a:bodyPr wrap="square" lIns="130622" tIns="65311" rIns="130622" bIns="65311" rtlCol="0">
            <a:spAutoFit/>
          </a:bodyPr>
          <a:lstStyle/>
          <a:p>
            <a:r>
              <a:rPr lang="en-US" sz="8600" dirty="0">
                <a:latin typeface="Old English Text MT" panose="03040902040508030806" pitchFamily="66" charset="0"/>
              </a:rPr>
              <a:t>            James</a:t>
            </a:r>
          </a:p>
          <a:p>
            <a:r>
              <a:rPr lang="en-US" sz="8600" dirty="0">
                <a:latin typeface="Old English Text MT" panose="03040902040508030806" pitchFamily="66" charset="0"/>
              </a:rPr>
              <a:t>        </a:t>
            </a:r>
            <a:r>
              <a:rPr lang="en-US" sz="5100" dirty="0">
                <a:latin typeface="Old English Text MT" panose="03040902040508030806" pitchFamily="66" charset="0"/>
              </a:rPr>
              <a:t>(</a:t>
            </a:r>
            <a:r>
              <a:rPr lang="en-US" sz="5100" dirty="0">
                <a:latin typeface="Times New Roman" panose="02020603050405020304" pitchFamily="18" charset="0"/>
                <a:cs typeface="Times New Roman" panose="02020603050405020304" pitchFamily="18" charset="0"/>
              </a:rPr>
              <a:t>a  General  Epistle)</a:t>
            </a:r>
            <a:endParaRPr lang="en-US" sz="8600" dirty="0">
              <a:latin typeface="Old English Text MT" panose="03040902040508030806" pitchFamily="66" charset="0"/>
            </a:endParaRPr>
          </a:p>
          <a:p>
            <a:endParaRPr lang="en-US" sz="8600" b="1" dirty="0">
              <a:latin typeface="Old English Text MT" panose="03040902040508030806" pitchFamily="66" charset="0"/>
            </a:endParaRPr>
          </a:p>
          <a:p>
            <a:r>
              <a:rPr lang="en-US" sz="5100" b="1" dirty="0">
                <a:latin typeface="Times New Roman" panose="02020603050405020304" pitchFamily="18" charset="0"/>
                <a:cs typeface="Times New Roman" panose="02020603050405020304" pitchFamily="18" charset="0"/>
              </a:rPr>
              <a:t>New  Testament  Wisdom  Literature</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Workbook  for  Practical  Living</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604783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66165" y="588131"/>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385205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0" y="86062"/>
            <a:ext cx="13776960" cy="1047319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17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Without</a:t>
            </a:r>
          </a:p>
          <a:p>
            <a:endParaRPr lang="en-US" sz="2900" b="1" dirty="0">
              <a:latin typeface="Times New Roman" panose="02020603050405020304" pitchFamily="18" charset="0"/>
              <a:cs typeface="Times New Roman" panose="02020603050405020304" pitchFamily="18" charset="0"/>
            </a:endParaRPr>
          </a:p>
          <a:p>
            <a:pPr marL="1061304" indent="-1061304">
              <a:buAutoNum type="arabicPlain" startAt="13"/>
            </a:pPr>
            <a:r>
              <a:rPr lang="en-US" sz="5100" b="1" dirty="0"/>
              <a:t>Let no one say when he is tempted, "I am tempted by God";</a:t>
            </a:r>
          </a:p>
          <a:p>
            <a:pPr marL="1061304" indent="-1061304">
              <a:buAutoNum type="arabicPlain" startAt="13"/>
            </a:pPr>
            <a:r>
              <a:rPr lang="en-US" sz="5100" b="1" dirty="0">
                <a:latin typeface="Times New Roman" panose="02020603050405020304" pitchFamily="18" charset="0"/>
                <a:cs typeface="Times New Roman" panose="02020603050405020304" pitchFamily="18" charset="0"/>
              </a:rPr>
              <a:t>But each one is tempted when he is drawn away by his own desires and enticed.</a:t>
            </a:r>
          </a:p>
          <a:p>
            <a:endParaRPr lang="en-US" sz="14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Within</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301945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876503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71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9"/>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 . . .</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25377868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23997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65761"/>
            <a:ext cx="13533120" cy="5625709"/>
          </a:xfrm>
          <a:prstGeom prst="rect">
            <a:avLst/>
          </a:prstGeom>
          <a:noFill/>
        </p:spPr>
        <p:txBody>
          <a:bodyPr wrap="square" lIns="130622" tIns="65311" rIns="130622" bIns="65311" rtlCol="0">
            <a:spAutoFit/>
          </a:bodyPr>
          <a:lstStyle/>
          <a:p>
            <a:r>
              <a:rPr lang="en-US" sz="5100" b="1" dirty="0"/>
              <a:t>James </a:t>
            </a:r>
            <a:r>
              <a:rPr lang="en-US" sz="5100" b="1" dirty="0" smtClean="0"/>
              <a:t>1:9 </a:t>
            </a:r>
            <a:r>
              <a:rPr lang="en-US" sz="5100" b="1" dirty="0"/>
              <a:t>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r>
              <a:rPr lang="en-US" sz="5100" b="1" dirty="0" smtClean="0"/>
              <a:t>.</a:t>
            </a:r>
            <a:endParaRPr lang="en-US" sz="5100" b="1" dirty="0"/>
          </a:p>
        </p:txBody>
      </p:sp>
    </p:spTree>
    <p:extLst>
      <p:ext uri="{BB962C8B-B14F-4D97-AF65-F5344CB8AC3E}">
        <p14:creationId xmlns:p14="http://schemas.microsoft.com/office/powerpoint/2010/main" val="3792740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990600" y="914400"/>
            <a:ext cx="12801600" cy="6863417"/>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1:12 </a:t>
            </a:r>
            <a:r>
              <a:rPr lang="en-US" sz="4400" b="1" dirty="0">
                <a:latin typeface="Times New Roman" panose="02020603050405020304" pitchFamily="18" charset="0"/>
                <a:cs typeface="Times New Roman" panose="02020603050405020304" pitchFamily="18" charset="0"/>
              </a:rPr>
              <a:t>Blessed is the man who endures temptation; for when he has been approved, he will receive the crown of life which the Lord has promised to those who love Him</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temptation  </a:t>
            </a:r>
            <a:r>
              <a:rPr lang="en-US" sz="4400" b="1" dirty="0">
                <a:latin typeface="Times New Roman" panose="02020603050405020304" pitchFamily="18" charset="0"/>
                <a:cs typeface="Times New Roman" panose="02020603050405020304" pitchFamily="18" charset="0"/>
              </a:rPr>
              <a:t>- endurance – perfect  -- crown</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0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258800" cy="8217634"/>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r>
              <a:rPr lang="en-US" sz="4400" b="1" dirty="0" smtClean="0">
                <a:latin typeface="Times New Roman" panose="02020603050405020304" pitchFamily="18" charset="0"/>
                <a:cs typeface="Times New Roman" panose="02020603050405020304" pitchFamily="18" charset="0"/>
              </a:rPr>
              <a:t>.</a:t>
            </a:r>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 </a:t>
            </a:r>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Desire – lust – sin - death</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noFill/>
        </p:spPr>
        <p:txBody>
          <a:bodyPr wrap="square" lIns="130622" tIns="65311" rIns="130622" bIns="65311" rtlCol="0">
            <a:spAutoFit/>
          </a:bodyPr>
          <a:lstStyle/>
          <a:p>
            <a:r>
              <a:rPr lang="en-US" sz="5100" b="1">
                <a:latin typeface="Times New Roman" panose="02020603050405020304" pitchFamily="18" charset="0"/>
                <a:cs typeface="Times New Roman" panose="02020603050405020304" pitchFamily="18" charset="0"/>
              </a:rPr>
              <a:t>James 1:1        </a:t>
            </a:r>
            <a:r>
              <a:rPr lang="en-US" sz="5100" b="1" dirty="0">
                <a:latin typeface="Times New Roman" panose="02020603050405020304" pitchFamily="18" charset="0"/>
                <a:cs typeface="Times New Roman" panose="02020603050405020304" pitchFamily="18" charset="0"/>
              </a:rPr>
              <a:t>James, a bondservant of God and of the Lord Jesus Christ,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794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704808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3615683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63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5 Listen, my beloved brethren: Has God not chosen the poor of this world to be rich in faith and heirs of the kingdom which He promised to those who love </a:t>
            </a:r>
            <a:r>
              <a:rPr lang="en-US" sz="3600" b="1" dirty="0" smtClean="0">
                <a:latin typeface="Times New Roman" panose="02020603050405020304" pitchFamily="18" charset="0"/>
                <a:cs typeface="Times New Roman" panose="02020603050405020304" pitchFamily="18" charset="0"/>
              </a:rPr>
              <a:t>Him</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838200"/>
            <a:ext cx="13030200" cy="3416320"/>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6 </a:t>
            </a:r>
            <a:r>
              <a:rPr lang="en-US" sz="3600" b="1" dirty="0">
                <a:latin typeface="Times New Roman" panose="02020603050405020304" pitchFamily="18" charset="0"/>
                <a:cs typeface="Times New Roman" panose="02020603050405020304" pitchFamily="18" charset="0"/>
              </a:rPr>
              <a:t>But you have dishonored the poor man. Do not the rich oppress you and drag you into the courts? 7 Do they not blaspheme that noble name by which you are called? 8 If you really fulfill the royal law according to the Scripture, "You shall love your neighbor as yourself," you do well; 9 but if you show partiality, you commit sin, and are convicted by the law as </a:t>
            </a:r>
            <a:r>
              <a:rPr lang="en-US" sz="3600" b="1" dirty="0" smtClean="0">
                <a:latin typeface="Times New Roman" panose="02020603050405020304" pitchFamily="18" charset="0"/>
                <a:cs typeface="Times New Roman" panose="02020603050405020304" pitchFamily="18" charset="0"/>
              </a:rPr>
              <a:t>transgressors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07662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838200"/>
            <a:ext cx="13030200" cy="5078313"/>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10 </a:t>
            </a:r>
            <a:r>
              <a:rPr lang="en-US" sz="3600" b="1" dirty="0">
                <a:latin typeface="Times New Roman" panose="02020603050405020304" pitchFamily="18" charset="0"/>
                <a:cs typeface="Times New Roman" panose="02020603050405020304" pitchFamily="18" charset="0"/>
              </a:rPr>
              <a:t>For whoever shall keep the whole law, and yet stumble in one point, he is guilty of all. 11 For He who said, "Do not commit adultery," also said, "Do not murder." Now if you do not commit adultery, but you do murder, you have become a transgressor of the law. 12 So speak and so do as those who will be judged by the law of liberty. 13 For judgment is without mercy to the one who has shown no mercy. Mercy triumphs over judgment.</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03249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76943" y="381000"/>
            <a:ext cx="13411200" cy="728770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SOLUTION:  Matt. 7:12</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12 </a:t>
            </a:r>
            <a:r>
              <a:rPr lang="en-US" sz="3600" b="1" dirty="0">
                <a:latin typeface="Times New Roman" panose="02020603050405020304" pitchFamily="18" charset="0"/>
                <a:cs typeface="Times New Roman" panose="02020603050405020304" pitchFamily="18" charset="0"/>
              </a:rPr>
              <a:t>"Therefore, whatever you want men to do to you, do also to them, for this is the Law and the Prophets</a:t>
            </a:r>
            <a:r>
              <a:rPr lang="en-US" sz="3600" b="1" dirty="0" smtClean="0">
                <a:latin typeface="Times New Roman" panose="02020603050405020304" pitchFamily="18" charset="0"/>
                <a:cs typeface="Times New Roman" panose="02020603050405020304" pitchFamily="18" charset="0"/>
              </a:rPr>
              <a:t>.</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Prejudice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 – Judge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Wrong to  Generalize???</a:t>
            </a:r>
            <a:endParaRPr lang="en-US" sz="3557"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80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634701"/>
            <a:ext cx="12923520" cy="719537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Which James?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Zebedee, the apostle</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Alpheus, an apostle, called “the less”,  brother of Judas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(fleshly) brother of the Lord, leader in the Jerusalem church</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106400" cy="7848302"/>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2:6-7 </a:t>
            </a: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6 But you have dishonored the poor man. Do not the rich oppress you and drag you into the courts? 7 Do they not blaspheme that noble name by which you are called</a:t>
            </a:r>
            <a:r>
              <a:rPr lang="en-US" sz="3600" b="1" dirty="0" smtClean="0">
                <a:latin typeface="Times New Roman" panose="02020603050405020304" pitchFamily="18" charset="0"/>
                <a:cs typeface="Times New Roman" panose="02020603050405020304" pitchFamily="18" charset="0"/>
              </a:rPr>
              <a:t>?</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Situation  being dealt with: verse 1</a:t>
            </a:r>
          </a:p>
          <a:p>
            <a:endParaRPr lang="en-US" sz="36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2:1   My </a:t>
            </a:r>
            <a:r>
              <a:rPr lang="en-US" sz="3600" b="1" dirty="0">
                <a:latin typeface="Times New Roman" panose="02020603050405020304" pitchFamily="18" charset="0"/>
                <a:cs typeface="Times New Roman" panose="02020603050405020304" pitchFamily="18" charset="0"/>
              </a:rPr>
              <a:t>brethren, do not hold the faith of our Lord Jesus Christ, the Lord of glory, with partiality.</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5 Listen, my beloved brethren: Has God not chosen the poor of this world to be rich in faith and heirs of the kingdom which He promised to those who love </a:t>
            </a:r>
            <a:r>
              <a:rPr lang="en-US" sz="3600" b="1" dirty="0" smtClean="0">
                <a:latin typeface="Times New Roman" panose="02020603050405020304" pitchFamily="18" charset="0"/>
                <a:cs typeface="Times New Roman" panose="02020603050405020304" pitchFamily="18" charset="0"/>
              </a:rPr>
              <a:t>Him</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747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838200"/>
            <a:ext cx="13030200" cy="3416320"/>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6 </a:t>
            </a:r>
            <a:r>
              <a:rPr lang="en-US" sz="3600" b="1" dirty="0">
                <a:latin typeface="Times New Roman" panose="02020603050405020304" pitchFamily="18" charset="0"/>
                <a:cs typeface="Times New Roman" panose="02020603050405020304" pitchFamily="18" charset="0"/>
              </a:rPr>
              <a:t>But you have dishonored the poor man. Do not the rich oppress you and drag you into the courts? 7 Do they not blaspheme that noble name by which you are called? 8 If you really fulfill the royal law according to the Scripture, "You shall love your neighbor as yourself," you do well; 9 but if you show partiality, you commit sin, and are convicted by the law as </a:t>
            </a:r>
            <a:r>
              <a:rPr lang="en-US" sz="3600" b="1" dirty="0" smtClean="0">
                <a:latin typeface="Times New Roman" panose="02020603050405020304" pitchFamily="18" charset="0"/>
                <a:cs typeface="Times New Roman" panose="02020603050405020304" pitchFamily="18" charset="0"/>
              </a:rPr>
              <a:t>transgressors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18042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838200"/>
            <a:ext cx="13030200" cy="5078313"/>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10 </a:t>
            </a:r>
            <a:r>
              <a:rPr lang="en-US" sz="3600" b="1" dirty="0">
                <a:latin typeface="Times New Roman" panose="02020603050405020304" pitchFamily="18" charset="0"/>
                <a:cs typeface="Times New Roman" panose="02020603050405020304" pitchFamily="18" charset="0"/>
              </a:rPr>
              <a:t>For whoever shall keep the whole law, and yet stumble in one point, he is guilty of all. 11 For He who said, "Do not commit adultery," also said, "Do not murder." Now if you do not commit adultery, but you do murder, you have become a transgressor of the law. 12 So speak and so do as those who will be judged by the law of liberty. 13 For judgment is without mercy to the one who has shown no mercy. Mercy triumphs over judgment.</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8001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25410867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391960519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3919605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solidFill>
            <a:schemeClr val="bg2"/>
          </a:solid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        </a:t>
            </a:r>
            <a:r>
              <a:rPr lang="en-US" sz="5100" b="1" dirty="0">
                <a:solidFill>
                  <a:schemeClr val="tx1">
                    <a:lumMod val="65000"/>
                  </a:schemeClr>
                </a:solidFill>
                <a:latin typeface="Times New Roman" panose="02020603050405020304" pitchFamily="18" charset="0"/>
                <a:cs typeface="Times New Roman" panose="02020603050405020304" pitchFamily="18" charset="0"/>
              </a:rPr>
              <a:t>James, a bondservant of God and of the Lord Jesus Christ</a:t>
            </a:r>
            <a:r>
              <a:rPr lang="en-US" sz="5100" b="1" dirty="0">
                <a:latin typeface="Times New Roman" panose="02020603050405020304" pitchFamily="18" charset="0"/>
                <a:cs typeface="Times New Roman" panose="02020603050405020304" pitchFamily="18" charset="0"/>
              </a:rPr>
              <a: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714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941" y="548640"/>
            <a:ext cx="14092518"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p:txBody>
      </p:sp>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84015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2344182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480081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173505"/>
            <a:ext cx="13655040" cy="842647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6068</TotalTime>
  <Words>3117</Words>
  <Application>Microsoft Office PowerPoint</Application>
  <PresentationFormat>Custom</PresentationFormat>
  <Paragraphs>290</Paragraphs>
  <Slides>48</Slides>
  <Notes>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53</cp:revision>
  <dcterms:created xsi:type="dcterms:W3CDTF">2022-05-19T15:41:52Z</dcterms:created>
  <dcterms:modified xsi:type="dcterms:W3CDTF">2022-06-25T21:08:40Z</dcterms:modified>
</cp:coreProperties>
</file>