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79" r:id="rId6"/>
    <p:sldId id="259" r:id="rId7"/>
    <p:sldId id="269" r:id="rId8"/>
    <p:sldId id="270" r:id="rId9"/>
    <p:sldId id="266" r:id="rId10"/>
    <p:sldId id="271" r:id="rId11"/>
    <p:sldId id="264" r:id="rId12"/>
    <p:sldId id="281" r:id="rId13"/>
    <p:sldId id="282" r:id="rId14"/>
    <p:sldId id="275" r:id="rId15"/>
    <p:sldId id="280" r:id="rId16"/>
    <p:sldId id="265" r:id="rId17"/>
    <p:sldId id="267" r:id="rId18"/>
    <p:sldId id="283" r:id="rId19"/>
    <p:sldId id="268" r:id="rId20"/>
    <p:sldId id="276"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5" d="100"/>
          <a:sy n="35" d="100"/>
        </p:scale>
        <p:origin x="-11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6/4/2022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38647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6/4/2022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6039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6/4/2022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19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6/4/2022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70232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D8F0C-9114-4972-92E7-5D4947D4BF3F}" type="datetimeFigureOut">
              <a:rPr lang="en-US" smtClean="0"/>
              <a:t>6/4/2022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99180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CD8F0C-9114-4972-92E7-5D4947D4BF3F}" type="datetimeFigureOut">
              <a:rPr lang="en-US" smtClean="0"/>
              <a:t>6/4/2022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85558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CD8F0C-9114-4972-92E7-5D4947D4BF3F}" type="datetimeFigureOut">
              <a:rPr lang="en-US" smtClean="0"/>
              <a:t>6/4/2022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403887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CD8F0C-9114-4972-92E7-5D4947D4BF3F}" type="datetimeFigureOut">
              <a:rPr lang="en-US" smtClean="0"/>
              <a:t>6/4/2022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44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D8F0C-9114-4972-92E7-5D4947D4BF3F}" type="datetimeFigureOut">
              <a:rPr lang="en-US" smtClean="0"/>
              <a:t>6/4/2022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3387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6/4/2022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03530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6/4/2022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90033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D8F0C-9114-4972-92E7-5D4947D4BF3F}" type="datetimeFigureOut">
              <a:rPr lang="en-US" smtClean="0"/>
              <a:t>6/4/2022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51BD1-5B15-4B84-9CD2-D6D1F835F50D}" type="slidenum">
              <a:rPr lang="en-US" smtClean="0"/>
              <a:t>‹#›</a:t>
            </a:fld>
            <a:endParaRPr lang="en-US"/>
          </a:p>
        </p:txBody>
      </p:sp>
    </p:spTree>
    <p:extLst>
      <p:ext uri="{BB962C8B-B14F-4D97-AF65-F5344CB8AC3E}">
        <p14:creationId xmlns:p14="http://schemas.microsoft.com/office/powerpoint/2010/main" val="124305024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7017306"/>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Tree>
    <p:extLst>
      <p:ext uri="{BB962C8B-B14F-4D97-AF65-F5344CB8AC3E}">
        <p14:creationId xmlns:p14="http://schemas.microsoft.com/office/powerpoint/2010/main" val="1770104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933871"/>
            <a:ext cx="9144000" cy="769441"/>
          </a:xfrm>
          <a:prstGeom prst="rect">
            <a:avLst/>
          </a:prstGeom>
          <a:solidFill>
            <a:schemeClr val="bg1">
              <a:lumMod val="50000"/>
              <a:lumOff val="50000"/>
            </a:schemeClr>
          </a:solidFill>
        </p:spPr>
        <p:txBody>
          <a:bodyPr wrap="square" rtlCol="0">
            <a:spAutoFit/>
          </a:bodyPr>
          <a:lstStyle/>
          <a:p>
            <a:r>
              <a:rPr lang="en-US" sz="4400" dirty="0" smtClean="0">
                <a:latin typeface="Old English Text MT" panose="03040902040508030806" pitchFamily="66" charset="0"/>
                <a:cs typeface="Times New Roman" panose="02020603050405020304" pitchFamily="18" charset="0"/>
              </a:rPr>
              <a:t>          James  --  </a:t>
            </a:r>
            <a:r>
              <a:rPr lang="en-US" sz="4400" dirty="0" smtClean="0">
                <a:latin typeface="Times New Roman" panose="02020603050405020304" pitchFamily="18" charset="0"/>
                <a:cs typeface="Times New Roman" panose="02020603050405020304" pitchFamily="18" charset="0"/>
              </a:rPr>
              <a:t>Practical Living </a:t>
            </a:r>
            <a:endParaRPr lang="en-US" sz="44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0659" y="132282"/>
            <a:ext cx="8534400" cy="5940088"/>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Dealing with temptation</a:t>
            </a:r>
          </a:p>
          <a:p>
            <a:endParaRPr lang="en-US" sz="20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James 1: </a:t>
            </a:r>
            <a:r>
              <a:rPr lang="en-US" sz="3600" b="1" dirty="0">
                <a:latin typeface="Times New Roman" panose="02020603050405020304" pitchFamily="18" charset="0"/>
                <a:cs typeface="Times New Roman" panose="02020603050405020304" pitchFamily="18" charset="0"/>
              </a:rPr>
              <a:t>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4127087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933871"/>
            <a:ext cx="9144000" cy="769441"/>
          </a:xfrm>
          <a:prstGeom prst="rect">
            <a:avLst/>
          </a:prstGeom>
          <a:solidFill>
            <a:schemeClr val="bg1">
              <a:lumMod val="50000"/>
              <a:lumOff val="50000"/>
            </a:schemeClr>
          </a:solidFill>
        </p:spPr>
        <p:txBody>
          <a:bodyPr wrap="square" rtlCol="0">
            <a:spAutoFit/>
          </a:bodyPr>
          <a:lstStyle/>
          <a:p>
            <a:r>
              <a:rPr lang="en-US" sz="4400" dirty="0" smtClean="0">
                <a:latin typeface="Old English Text MT" panose="03040902040508030806" pitchFamily="66" charset="0"/>
                <a:cs typeface="Times New Roman" panose="02020603050405020304" pitchFamily="18" charset="0"/>
              </a:rPr>
              <a:t>          James  --  </a:t>
            </a:r>
            <a:r>
              <a:rPr lang="en-US" sz="4400" dirty="0" smtClean="0">
                <a:latin typeface="Times New Roman" panose="02020603050405020304" pitchFamily="18" charset="0"/>
                <a:cs typeface="Times New Roman" panose="02020603050405020304" pitchFamily="18" charset="0"/>
              </a:rPr>
              <a:t>Practical Living </a:t>
            </a:r>
            <a:endParaRPr lang="en-US" sz="44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66700" y="394447"/>
            <a:ext cx="8610600" cy="6186309"/>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2 My brethren, count it all joy when you fall into various </a:t>
            </a:r>
            <a:r>
              <a:rPr lang="en-US" sz="3600" b="1" dirty="0" smtClean="0">
                <a:latin typeface="Times New Roman" panose="02020603050405020304" pitchFamily="18" charset="0"/>
                <a:cs typeface="Times New Roman" panose="02020603050405020304" pitchFamily="18" charset="0"/>
              </a:rPr>
              <a:t>temptations (trials)</a:t>
            </a:r>
          </a:p>
          <a:p>
            <a:endParaRPr lang="en-US" sz="3600" b="1" dirty="0">
              <a:latin typeface="Times New Roman" panose="02020603050405020304" pitchFamily="18" charset="0"/>
              <a:cs typeface="Times New Roman" panose="02020603050405020304" pitchFamily="18" charset="0"/>
            </a:endParaRPr>
          </a:p>
          <a:p>
            <a:r>
              <a:rPr lang="en-US" sz="3600" b="1" dirty="0" smtClean="0"/>
              <a:t>:13  Let </a:t>
            </a:r>
            <a:r>
              <a:rPr lang="en-US" sz="3600" b="1" dirty="0"/>
              <a:t>no one say when he is tempted, "I am tempted by God"; for God cannot be tempted by evil, nor does He Himself tempt anyone</a:t>
            </a:r>
            <a:r>
              <a:rPr lang="en-US" sz="3600" b="1" dirty="0" smtClean="0"/>
              <a:t>.</a:t>
            </a:r>
          </a:p>
          <a:p>
            <a:endParaRPr lang="en-US" sz="3600" b="1" dirty="0"/>
          </a:p>
          <a:p>
            <a:r>
              <a:rPr lang="en-US" sz="3600" b="1" dirty="0" smtClean="0"/>
              <a:t>Distinguish:  Trials  and   Temptations</a:t>
            </a:r>
            <a:endParaRPr lang="en-US" sz="3600" b="1" dirty="0"/>
          </a:p>
          <a:p>
            <a:endParaRPr lang="en-US" sz="3600" dirty="0"/>
          </a:p>
          <a:p>
            <a:endParaRPr lang="en-US" sz="3600" dirty="0"/>
          </a:p>
        </p:txBody>
      </p:sp>
    </p:spTree>
    <p:extLst>
      <p:ext uri="{BB962C8B-B14F-4D97-AF65-F5344CB8AC3E}">
        <p14:creationId xmlns:p14="http://schemas.microsoft.com/office/powerpoint/2010/main" val="123630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933871"/>
            <a:ext cx="9144000" cy="769441"/>
          </a:xfrm>
          <a:prstGeom prst="rect">
            <a:avLst/>
          </a:prstGeom>
          <a:solidFill>
            <a:schemeClr val="bg1">
              <a:lumMod val="50000"/>
              <a:lumOff val="50000"/>
            </a:schemeClr>
          </a:solidFill>
        </p:spPr>
        <p:txBody>
          <a:bodyPr wrap="square" rtlCol="0">
            <a:spAutoFit/>
          </a:bodyPr>
          <a:lstStyle/>
          <a:p>
            <a:r>
              <a:rPr lang="en-US" sz="4400" dirty="0" smtClean="0">
                <a:latin typeface="Old English Text MT" panose="03040902040508030806" pitchFamily="66" charset="0"/>
                <a:cs typeface="Times New Roman" panose="02020603050405020304" pitchFamily="18" charset="0"/>
              </a:rPr>
              <a:t>          James  --  </a:t>
            </a:r>
            <a:r>
              <a:rPr lang="en-US" sz="4400" dirty="0" smtClean="0">
                <a:latin typeface="Times New Roman" panose="02020603050405020304" pitchFamily="18" charset="0"/>
                <a:cs typeface="Times New Roman" panose="02020603050405020304" pitchFamily="18" charset="0"/>
              </a:rPr>
              <a:t>Practical Living </a:t>
            </a:r>
            <a:endParaRPr lang="en-US" sz="44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66700" y="394447"/>
            <a:ext cx="8610600" cy="2862322"/>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2 My brethren, count it all joy when you fall into various </a:t>
            </a:r>
            <a:r>
              <a:rPr lang="en-US" sz="3600" b="1" dirty="0" smtClean="0">
                <a:latin typeface="Times New Roman" panose="02020603050405020304" pitchFamily="18" charset="0"/>
                <a:cs typeface="Times New Roman" panose="02020603050405020304" pitchFamily="18" charset="0"/>
              </a:rPr>
              <a:t>temptations (trials)</a:t>
            </a:r>
          </a:p>
          <a:p>
            <a:endParaRPr lang="en-US" sz="3600" b="1" dirty="0">
              <a:latin typeface="Times New Roman" panose="02020603050405020304" pitchFamily="18" charset="0"/>
              <a:cs typeface="Times New Roman" panose="02020603050405020304" pitchFamily="18" charset="0"/>
            </a:endParaRPr>
          </a:p>
          <a:p>
            <a:endParaRPr lang="en-US" sz="3600" dirty="0"/>
          </a:p>
          <a:p>
            <a:endParaRPr lang="en-US" sz="3600" dirty="0"/>
          </a:p>
        </p:txBody>
      </p:sp>
    </p:spTree>
    <p:extLst>
      <p:ext uri="{BB962C8B-B14F-4D97-AF65-F5344CB8AC3E}">
        <p14:creationId xmlns:p14="http://schemas.microsoft.com/office/powerpoint/2010/main" val="162655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933871"/>
            <a:ext cx="9144000" cy="769441"/>
          </a:xfrm>
          <a:prstGeom prst="rect">
            <a:avLst/>
          </a:prstGeom>
          <a:solidFill>
            <a:schemeClr val="bg1">
              <a:lumMod val="50000"/>
              <a:lumOff val="50000"/>
            </a:schemeClr>
          </a:solidFill>
        </p:spPr>
        <p:txBody>
          <a:bodyPr wrap="square" rtlCol="0">
            <a:spAutoFit/>
          </a:bodyPr>
          <a:lstStyle/>
          <a:p>
            <a:r>
              <a:rPr lang="en-US" sz="4400" dirty="0" smtClean="0">
                <a:latin typeface="Old English Text MT" panose="03040902040508030806" pitchFamily="66" charset="0"/>
                <a:cs typeface="Times New Roman" panose="02020603050405020304" pitchFamily="18" charset="0"/>
              </a:rPr>
              <a:t>          James  --  </a:t>
            </a:r>
            <a:r>
              <a:rPr lang="en-US" sz="4400" dirty="0" smtClean="0">
                <a:latin typeface="Times New Roman" panose="02020603050405020304" pitchFamily="18" charset="0"/>
                <a:cs typeface="Times New Roman" panose="02020603050405020304" pitchFamily="18" charset="0"/>
              </a:rPr>
              <a:t>Practical Living </a:t>
            </a:r>
            <a:endParaRPr lang="en-US" sz="44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0659" y="132282"/>
            <a:ext cx="8534400" cy="4278094"/>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Dealing with temptation</a:t>
            </a:r>
          </a:p>
          <a:p>
            <a:endParaRPr lang="en-US" sz="20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James 1: </a:t>
            </a:r>
            <a:r>
              <a:rPr lang="en-US" sz="3600" b="1" dirty="0">
                <a:solidFill>
                  <a:schemeClr val="tx1">
                    <a:lumMod val="65000"/>
                  </a:schemeClr>
                </a:solidFill>
                <a:latin typeface="Times New Roman" panose="02020603050405020304" pitchFamily="18" charset="0"/>
                <a:cs typeface="Times New Roman" panose="02020603050405020304" pitchFamily="18" charset="0"/>
              </a:rPr>
              <a:t>2 My brethren, count it all joy when you fall into various trials, </a:t>
            </a:r>
            <a:r>
              <a:rPr lang="en-US" sz="3600" b="1" dirty="0" smtClean="0">
                <a:solidFill>
                  <a:schemeClr val="tx1">
                    <a:lumMod val="65000"/>
                  </a:schemeClr>
                </a:solidFill>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3 </a:t>
            </a:r>
            <a:r>
              <a:rPr lang="en-US" sz="3600" b="1" dirty="0">
                <a:latin typeface="Times New Roman" panose="02020603050405020304" pitchFamily="18" charset="0"/>
                <a:cs typeface="Times New Roman" panose="02020603050405020304" pitchFamily="18" charset="0"/>
              </a:rPr>
              <a:t>knowing that the testing of your faith produces patience. 4 But let patience have its perfect work, that you may be perfect and complete, lacking nothing. </a:t>
            </a:r>
          </a:p>
        </p:txBody>
      </p:sp>
    </p:spTree>
    <p:extLst>
      <p:ext uri="{BB962C8B-B14F-4D97-AF65-F5344CB8AC3E}">
        <p14:creationId xmlns:p14="http://schemas.microsoft.com/office/powerpoint/2010/main" val="4263659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933871"/>
            <a:ext cx="9144000" cy="769441"/>
          </a:xfrm>
          <a:prstGeom prst="rect">
            <a:avLst/>
          </a:prstGeom>
          <a:solidFill>
            <a:schemeClr val="bg1">
              <a:lumMod val="50000"/>
              <a:lumOff val="50000"/>
            </a:schemeClr>
          </a:solidFill>
        </p:spPr>
        <p:txBody>
          <a:bodyPr wrap="square" rtlCol="0">
            <a:spAutoFit/>
          </a:bodyPr>
          <a:lstStyle/>
          <a:p>
            <a:r>
              <a:rPr lang="en-US" sz="4400" dirty="0" smtClean="0">
                <a:latin typeface="Old English Text MT" panose="03040902040508030806" pitchFamily="66" charset="0"/>
                <a:cs typeface="Times New Roman" panose="02020603050405020304" pitchFamily="18" charset="0"/>
              </a:rPr>
              <a:t>          James  --  </a:t>
            </a:r>
            <a:r>
              <a:rPr lang="en-US" sz="4400" dirty="0" smtClean="0">
                <a:latin typeface="Times New Roman" panose="02020603050405020304" pitchFamily="18" charset="0"/>
                <a:cs typeface="Times New Roman" panose="02020603050405020304" pitchFamily="18" charset="0"/>
              </a:rPr>
              <a:t>Practical Living </a:t>
            </a:r>
            <a:endParaRPr lang="en-US" sz="44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0659" y="132282"/>
            <a:ext cx="8534400" cy="5940088"/>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Dealing with temptation</a:t>
            </a:r>
          </a:p>
          <a:p>
            <a:endParaRPr lang="en-US" sz="20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James 1</a:t>
            </a:r>
            <a:r>
              <a:rPr lang="en-US" sz="3600" b="1" dirty="0" smtClean="0">
                <a:solidFill>
                  <a:schemeClr val="tx1">
                    <a:lumMod val="65000"/>
                  </a:schemeClr>
                </a:solidFill>
                <a:latin typeface="Times New Roman" panose="02020603050405020304" pitchFamily="18" charset="0"/>
                <a:cs typeface="Times New Roman" panose="02020603050405020304" pitchFamily="18" charset="0"/>
              </a:rPr>
              <a:t>: </a:t>
            </a:r>
            <a:r>
              <a:rPr lang="en-US" sz="3600" b="1" dirty="0">
                <a:solidFill>
                  <a:schemeClr val="tx1">
                    <a:lumMod val="65000"/>
                  </a:schemeClr>
                </a:solidFill>
                <a:latin typeface="Times New Roman" panose="02020603050405020304" pitchFamily="18" charset="0"/>
                <a:cs typeface="Times New Roman" panose="02020603050405020304" pitchFamily="18" charset="0"/>
              </a:rPr>
              <a:t>2 My brethren, count it all joy when you fall into various trials, 3 knowing that the testing of your faith produces patience. 4 But let patience have its perfect work, that you may be perfect and complete, lacking nothing. </a:t>
            </a:r>
            <a:r>
              <a:rPr lang="en-US" sz="36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1923408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933871"/>
            <a:ext cx="9144000" cy="769441"/>
          </a:xfrm>
          <a:prstGeom prst="rect">
            <a:avLst/>
          </a:prstGeom>
          <a:solidFill>
            <a:schemeClr val="bg1">
              <a:lumMod val="50000"/>
              <a:lumOff val="50000"/>
            </a:schemeClr>
          </a:solidFill>
        </p:spPr>
        <p:txBody>
          <a:bodyPr wrap="square" rtlCol="0">
            <a:spAutoFit/>
          </a:bodyPr>
          <a:lstStyle/>
          <a:p>
            <a:r>
              <a:rPr lang="en-US" sz="4400" dirty="0" smtClean="0">
                <a:latin typeface="Old English Text MT" panose="03040902040508030806" pitchFamily="66" charset="0"/>
                <a:cs typeface="Times New Roman" panose="02020603050405020304" pitchFamily="18" charset="0"/>
              </a:rPr>
              <a:t>          James  --  </a:t>
            </a:r>
            <a:r>
              <a:rPr lang="en-US" sz="4400" dirty="0" smtClean="0">
                <a:latin typeface="Times New Roman" panose="02020603050405020304" pitchFamily="18" charset="0"/>
                <a:cs typeface="Times New Roman" panose="02020603050405020304" pitchFamily="18" charset="0"/>
              </a:rPr>
              <a:t>Practical Living </a:t>
            </a:r>
            <a:endParaRPr lang="en-US" sz="44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0659" y="132282"/>
            <a:ext cx="8534400" cy="5940088"/>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Dealing with temptation</a:t>
            </a:r>
          </a:p>
          <a:p>
            <a:endParaRPr lang="en-US" sz="20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James 1: </a:t>
            </a:r>
            <a:r>
              <a:rPr lang="en-US" sz="3600" b="1" dirty="0">
                <a:latin typeface="Times New Roman" panose="02020603050405020304" pitchFamily="18" charset="0"/>
                <a:cs typeface="Times New Roman" panose="02020603050405020304" pitchFamily="18" charset="0"/>
              </a:rPr>
              <a:t>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1477786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933871"/>
            <a:ext cx="9144000" cy="769441"/>
          </a:xfrm>
          <a:prstGeom prst="rect">
            <a:avLst/>
          </a:prstGeom>
          <a:solidFill>
            <a:schemeClr val="bg1">
              <a:lumMod val="50000"/>
              <a:lumOff val="50000"/>
            </a:schemeClr>
          </a:solidFill>
        </p:spPr>
        <p:txBody>
          <a:bodyPr wrap="square" rtlCol="0">
            <a:spAutoFit/>
          </a:bodyPr>
          <a:lstStyle/>
          <a:p>
            <a:r>
              <a:rPr lang="en-US" sz="4400" dirty="0" smtClean="0">
                <a:latin typeface="Old English Text MT" panose="03040902040508030806" pitchFamily="66" charset="0"/>
                <a:cs typeface="Times New Roman" panose="02020603050405020304" pitchFamily="18" charset="0"/>
              </a:rPr>
              <a:t>          James  --  </a:t>
            </a:r>
            <a:r>
              <a:rPr lang="en-US" sz="4400" dirty="0" smtClean="0">
                <a:latin typeface="Times New Roman" panose="02020603050405020304" pitchFamily="18" charset="0"/>
                <a:cs typeface="Times New Roman" panose="02020603050405020304" pitchFamily="18" charset="0"/>
              </a:rPr>
              <a:t>Practical Living </a:t>
            </a:r>
            <a:endParaRPr lang="en-US" sz="44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304800" y="381000"/>
            <a:ext cx="8458200" cy="563231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1:9-11 </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76" y="35859"/>
            <a:ext cx="9144000" cy="2308324"/>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1:12 </a:t>
            </a:r>
            <a:r>
              <a:rPr lang="en-US" sz="3600" b="1" dirty="0">
                <a:latin typeface="Times New Roman" panose="02020603050405020304" pitchFamily="18" charset="0"/>
                <a:cs typeface="Times New Roman" panose="02020603050405020304" pitchFamily="18" charset="0"/>
              </a:rPr>
              <a:t>Blessed is the man who endures temptation; for when he has been approved, he will receive the crown of life which the Lord has promised to those who love Him. </a:t>
            </a: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76" y="35859"/>
            <a:ext cx="9144000" cy="7848302"/>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1:12 </a:t>
            </a:r>
            <a:r>
              <a:rPr lang="en-US" sz="3600" b="1" dirty="0">
                <a:latin typeface="Times New Roman" panose="02020603050405020304" pitchFamily="18" charset="0"/>
                <a:cs typeface="Times New Roman" panose="02020603050405020304" pitchFamily="18" charset="0"/>
              </a:rPr>
              <a:t>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57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933871"/>
            <a:ext cx="9144000" cy="769441"/>
          </a:xfrm>
          <a:prstGeom prst="rect">
            <a:avLst/>
          </a:prstGeom>
          <a:solidFill>
            <a:schemeClr val="bg1">
              <a:lumMod val="50000"/>
              <a:lumOff val="50000"/>
            </a:schemeClr>
          </a:solidFill>
        </p:spPr>
        <p:txBody>
          <a:bodyPr wrap="square" rtlCol="0">
            <a:spAutoFit/>
          </a:bodyPr>
          <a:lstStyle/>
          <a:p>
            <a:r>
              <a:rPr lang="en-US" sz="4400" dirty="0" smtClean="0">
                <a:latin typeface="Old English Text MT" panose="03040902040508030806" pitchFamily="66" charset="0"/>
                <a:cs typeface="Times New Roman" panose="02020603050405020304" pitchFamily="18" charset="0"/>
              </a:rPr>
              <a:t>          James  --  </a:t>
            </a:r>
            <a:r>
              <a:rPr lang="en-US" sz="4400" dirty="0" smtClean="0">
                <a:latin typeface="Times New Roman" panose="02020603050405020304" pitchFamily="18" charset="0"/>
                <a:cs typeface="Times New Roman" panose="02020603050405020304" pitchFamily="18" charset="0"/>
              </a:rPr>
              <a:t>Practical Living </a:t>
            </a:r>
            <a:endParaRPr lang="en-US" sz="44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228600" y="304800"/>
            <a:ext cx="8458200" cy="6186309"/>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1: </a:t>
            </a:r>
            <a:r>
              <a:rPr lang="en-US" sz="3600" b="1" dirty="0">
                <a:latin typeface="Times New Roman" panose="02020603050405020304" pitchFamily="18" charset="0"/>
                <a:cs typeface="Times New Roman" panose="02020603050405020304" pitchFamily="18" charset="0"/>
              </a:rPr>
              <a:t>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3600" b="1" dirty="0" err="1">
                <a:latin typeface="Times New Roman" panose="02020603050405020304" pitchFamily="18" charset="0"/>
                <a:cs typeface="Times New Roman" panose="02020603050405020304" pitchFamily="18" charset="0"/>
              </a:rPr>
              <a:t>firstfruits</a:t>
            </a:r>
            <a:r>
              <a:rPr lang="en-US" sz="3600" b="1" dirty="0">
                <a:latin typeface="Times New Roman" panose="02020603050405020304" pitchFamily="18" charset="0"/>
                <a:cs typeface="Times New Roman" panose="02020603050405020304" pitchFamily="18" charset="0"/>
              </a:rPr>
              <a:t> of His creatures.</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304800"/>
            <a:ext cx="7543800" cy="5078313"/>
          </a:xfrm>
          <a:prstGeom prst="rect">
            <a:avLst/>
          </a:prstGeom>
          <a:noFill/>
        </p:spPr>
        <p:txBody>
          <a:bodyPr wrap="square" rtlCol="0">
            <a:spAutoFit/>
          </a:bodyPr>
          <a:lstStyle/>
          <a:p>
            <a:r>
              <a:rPr lang="en-US" sz="6000" dirty="0" smtClean="0">
                <a:latin typeface="Old English Text MT" panose="03040902040508030806" pitchFamily="66" charset="0"/>
              </a:rPr>
              <a:t>            James</a:t>
            </a:r>
          </a:p>
          <a:p>
            <a:r>
              <a:rPr lang="en-US" sz="6000" dirty="0" smtClean="0">
                <a:latin typeface="Old English Text MT" panose="03040902040508030806" pitchFamily="66" charset="0"/>
              </a:rPr>
              <a:t>        </a:t>
            </a:r>
            <a:r>
              <a:rPr lang="en-US" sz="3600" dirty="0" smtClean="0">
                <a:latin typeface="Old English Text MT" panose="03040902040508030806" pitchFamily="66" charset="0"/>
              </a:rPr>
              <a:t>(</a:t>
            </a:r>
            <a:r>
              <a:rPr lang="en-US" sz="3600" dirty="0" smtClean="0">
                <a:latin typeface="Times New Roman" panose="02020603050405020304" pitchFamily="18" charset="0"/>
                <a:cs typeface="Times New Roman" panose="02020603050405020304" pitchFamily="18" charset="0"/>
              </a:rPr>
              <a:t>a  General  Epistle)</a:t>
            </a:r>
            <a:endParaRPr lang="en-US" sz="6000" dirty="0" smtClean="0">
              <a:latin typeface="Old English Text MT" panose="03040902040508030806" pitchFamily="66" charset="0"/>
            </a:endParaRPr>
          </a:p>
          <a:p>
            <a:endParaRPr lang="en-US" sz="6000" b="1" dirty="0">
              <a:latin typeface="Old English Text MT" panose="03040902040508030806" pitchFamily="66" charset="0"/>
            </a:endParaRPr>
          </a:p>
          <a:p>
            <a:r>
              <a:rPr lang="en-US" sz="3600" b="1" dirty="0" smtClean="0">
                <a:latin typeface="Times New Roman" panose="02020603050405020304" pitchFamily="18" charset="0"/>
                <a:cs typeface="Times New Roman" panose="02020603050405020304" pitchFamily="18" charset="0"/>
              </a:rPr>
              <a:t>New  Testament  Wisdom  Literature</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Workbook  for  Practical  Living</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933871"/>
            <a:ext cx="9144000" cy="769441"/>
          </a:xfrm>
          <a:prstGeom prst="rect">
            <a:avLst/>
          </a:prstGeom>
          <a:solidFill>
            <a:schemeClr val="bg1">
              <a:lumMod val="50000"/>
              <a:lumOff val="50000"/>
            </a:schemeClr>
          </a:solidFill>
        </p:spPr>
        <p:txBody>
          <a:bodyPr wrap="square" rtlCol="0">
            <a:spAutoFit/>
          </a:bodyPr>
          <a:lstStyle/>
          <a:p>
            <a:r>
              <a:rPr lang="en-US" sz="4400" dirty="0" smtClean="0">
                <a:latin typeface="Old English Text MT" panose="03040902040508030806" pitchFamily="66" charset="0"/>
                <a:cs typeface="Times New Roman" panose="02020603050405020304" pitchFamily="18" charset="0"/>
              </a:rPr>
              <a:t>          James  --  </a:t>
            </a:r>
            <a:r>
              <a:rPr lang="en-US" sz="4400" dirty="0" smtClean="0">
                <a:latin typeface="Times New Roman" panose="02020603050405020304" pitchFamily="18" charset="0"/>
                <a:cs typeface="Times New Roman" panose="02020603050405020304" pitchFamily="18" charset="0"/>
              </a:rPr>
              <a:t>Practical Living </a:t>
            </a:r>
            <a:endParaRPr lang="en-US" sz="44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665093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933871"/>
            <a:ext cx="9144000" cy="769441"/>
          </a:xfrm>
          <a:prstGeom prst="rect">
            <a:avLst/>
          </a:prstGeom>
          <a:solidFill>
            <a:schemeClr val="bg1">
              <a:lumMod val="50000"/>
              <a:lumOff val="50000"/>
            </a:schemeClr>
          </a:solidFill>
        </p:spPr>
        <p:txBody>
          <a:bodyPr wrap="square" rtlCol="0">
            <a:spAutoFit/>
          </a:bodyPr>
          <a:lstStyle/>
          <a:p>
            <a:r>
              <a:rPr lang="en-US" sz="4400" dirty="0" smtClean="0">
                <a:latin typeface="Old English Text MT" panose="03040902040508030806" pitchFamily="66" charset="0"/>
                <a:cs typeface="Times New Roman" panose="02020603050405020304" pitchFamily="18" charset="0"/>
              </a:rPr>
              <a:t>          James  --  </a:t>
            </a:r>
            <a:r>
              <a:rPr lang="en-US" sz="4400" dirty="0" smtClean="0">
                <a:latin typeface="Times New Roman" panose="02020603050405020304" pitchFamily="18" charset="0"/>
                <a:cs typeface="Times New Roman" panose="02020603050405020304" pitchFamily="18" charset="0"/>
              </a:rPr>
              <a:t>Practical Living </a:t>
            </a:r>
            <a:endParaRPr lang="en-US" sz="44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379274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933871"/>
            <a:ext cx="9144000" cy="769441"/>
          </a:xfrm>
          <a:prstGeom prst="rect">
            <a:avLst/>
          </a:prstGeom>
          <a:solidFill>
            <a:schemeClr val="bg1">
              <a:lumMod val="50000"/>
              <a:lumOff val="50000"/>
            </a:schemeClr>
          </a:solidFill>
        </p:spPr>
        <p:txBody>
          <a:bodyPr wrap="square" rtlCol="0">
            <a:spAutoFit/>
          </a:bodyPr>
          <a:lstStyle/>
          <a:p>
            <a:r>
              <a:rPr lang="en-US" sz="4400" dirty="0" smtClean="0">
                <a:latin typeface="Old English Text MT" panose="03040902040508030806" pitchFamily="66" charset="0"/>
                <a:cs typeface="Times New Roman" panose="02020603050405020304" pitchFamily="18" charset="0"/>
              </a:rPr>
              <a:t>          James  --  </a:t>
            </a:r>
            <a:r>
              <a:rPr lang="en-US" sz="4400" dirty="0" smtClean="0">
                <a:latin typeface="Times New Roman" panose="02020603050405020304" pitchFamily="18" charset="0"/>
                <a:cs typeface="Times New Roman" panose="02020603050405020304" pitchFamily="18" charset="0"/>
              </a:rPr>
              <a:t>Practical Living </a:t>
            </a:r>
            <a:endParaRPr lang="en-US" sz="44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1295400" y="1219200"/>
            <a:ext cx="6781800" cy="3970318"/>
          </a:xfrm>
          <a:prstGeom prst="rect">
            <a:avLst/>
          </a:prstGeom>
          <a:noFill/>
        </p:spPr>
        <p:txBody>
          <a:bodyPr wrap="square" rtlCol="0">
            <a:spAutoFit/>
          </a:bodyPr>
          <a:lstStyle/>
          <a:p>
            <a:r>
              <a:rPr lang="en-US" sz="3600" b="1">
                <a:latin typeface="Times New Roman" panose="02020603050405020304" pitchFamily="18" charset="0"/>
                <a:cs typeface="Times New Roman" panose="02020603050405020304" pitchFamily="18" charset="0"/>
              </a:rPr>
              <a:t>James </a:t>
            </a:r>
            <a:r>
              <a:rPr lang="en-US" sz="3600" b="1" smtClean="0">
                <a:latin typeface="Times New Roman" panose="02020603050405020304" pitchFamily="18" charset="0"/>
                <a:cs typeface="Times New Roman" panose="02020603050405020304" pitchFamily="18" charset="0"/>
              </a:rPr>
              <a:t>1:1        </a:t>
            </a:r>
            <a:r>
              <a:rPr lang="en-US" sz="3600" b="1" dirty="0">
                <a:latin typeface="Times New Roman" panose="02020603050405020304" pitchFamily="18" charset="0"/>
                <a:cs typeface="Times New Roman" panose="02020603050405020304" pitchFamily="18" charset="0"/>
              </a:rPr>
              <a:t>James, a bondservant of God and of the Lord Jesus Christ, To the twelve tribes which are scattered abroad: Greetings.</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794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28917"/>
            <a:ext cx="8077200" cy="5078313"/>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Which James?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James, son of Zebedee, the apostle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James, son of Alpheus, an apostle, called “the less”,  brother of Judas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James, (fleshly) brother of the Lord, leader in the Jerusalem church</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933871"/>
            <a:ext cx="9144000" cy="769441"/>
          </a:xfrm>
          <a:prstGeom prst="rect">
            <a:avLst/>
          </a:prstGeom>
          <a:solidFill>
            <a:schemeClr val="bg1">
              <a:lumMod val="50000"/>
              <a:lumOff val="50000"/>
            </a:schemeClr>
          </a:solidFill>
        </p:spPr>
        <p:txBody>
          <a:bodyPr wrap="square" rtlCol="0">
            <a:spAutoFit/>
          </a:bodyPr>
          <a:lstStyle/>
          <a:p>
            <a:r>
              <a:rPr lang="en-US" sz="4400" dirty="0" smtClean="0">
                <a:latin typeface="Old English Text MT" panose="03040902040508030806" pitchFamily="66" charset="0"/>
                <a:cs typeface="Times New Roman" panose="02020603050405020304" pitchFamily="18" charset="0"/>
              </a:rPr>
              <a:t>          James  --  </a:t>
            </a:r>
            <a:r>
              <a:rPr lang="en-US" sz="4400" dirty="0" smtClean="0">
                <a:latin typeface="Times New Roman" panose="02020603050405020304" pitchFamily="18" charset="0"/>
                <a:cs typeface="Times New Roman" panose="02020603050405020304" pitchFamily="18" charset="0"/>
              </a:rPr>
              <a:t>Practical Living </a:t>
            </a:r>
            <a:endParaRPr lang="en-US" sz="44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1295400" y="1219200"/>
            <a:ext cx="6781800" cy="3970318"/>
          </a:xfrm>
          <a:prstGeom prst="rect">
            <a:avLst/>
          </a:prstGeom>
          <a:solidFill>
            <a:schemeClr val="bg2"/>
          </a:solid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1:1        </a:t>
            </a:r>
            <a:r>
              <a:rPr lang="en-US" sz="3600" b="1" dirty="0">
                <a:solidFill>
                  <a:schemeClr val="tx1">
                    <a:lumMod val="65000"/>
                  </a:schemeClr>
                </a:solidFill>
                <a:latin typeface="Times New Roman" panose="02020603050405020304" pitchFamily="18" charset="0"/>
                <a:cs typeface="Times New Roman" panose="02020603050405020304" pitchFamily="18" charset="0"/>
              </a:rPr>
              <a:t>James, a bondservant of God and of the Lord Jesus Christ</a:t>
            </a:r>
            <a:r>
              <a:rPr lang="en-US" sz="3600" b="1" dirty="0">
                <a:latin typeface="Times New Roman" panose="02020603050405020304" pitchFamily="18" charset="0"/>
                <a:cs typeface="Times New Roman" panose="02020603050405020304" pitchFamily="18" charset="0"/>
              </a:rPr>
              <a:t>, To the twelve tribes which are scattered abroad: Greetings.</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714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088" y="457200"/>
            <a:ext cx="8807824" cy="2862322"/>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Unique style: “chains of thought”</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temptation  - endurance – perfect  -- crown</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Desire – lust – sin - death</a:t>
            </a:r>
            <a:endParaRPr lang="en-US" sz="36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0" y="5933871"/>
            <a:ext cx="9144000" cy="769441"/>
          </a:xfrm>
          <a:prstGeom prst="rect">
            <a:avLst/>
          </a:prstGeom>
          <a:solidFill>
            <a:schemeClr val="bg1">
              <a:lumMod val="50000"/>
              <a:lumOff val="50000"/>
            </a:schemeClr>
          </a:solidFill>
        </p:spPr>
        <p:txBody>
          <a:bodyPr wrap="square" rtlCol="0">
            <a:spAutoFit/>
          </a:bodyPr>
          <a:lstStyle/>
          <a:p>
            <a:r>
              <a:rPr lang="en-US" sz="4400" dirty="0" smtClean="0">
                <a:latin typeface="Old English Text MT" panose="03040902040508030806" pitchFamily="66" charset="0"/>
                <a:cs typeface="Times New Roman" panose="02020603050405020304" pitchFamily="18" charset="0"/>
              </a:rPr>
              <a:t>          James  --  </a:t>
            </a:r>
            <a:r>
              <a:rPr lang="en-US" sz="4400" dirty="0" smtClean="0">
                <a:latin typeface="Times New Roman" panose="02020603050405020304" pitchFamily="18" charset="0"/>
                <a:cs typeface="Times New Roman" panose="02020603050405020304" pitchFamily="18" charset="0"/>
              </a:rPr>
              <a:t>Practical Living </a:t>
            </a:r>
            <a:endParaRPr lang="en-US" sz="44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84015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933871"/>
            <a:ext cx="9144000" cy="769441"/>
          </a:xfrm>
          <a:prstGeom prst="rect">
            <a:avLst/>
          </a:prstGeom>
          <a:solidFill>
            <a:schemeClr val="bg1">
              <a:lumMod val="50000"/>
              <a:lumOff val="50000"/>
            </a:schemeClr>
          </a:solidFill>
        </p:spPr>
        <p:txBody>
          <a:bodyPr wrap="square" rtlCol="0">
            <a:spAutoFit/>
          </a:bodyPr>
          <a:lstStyle/>
          <a:p>
            <a:r>
              <a:rPr lang="en-US" sz="4400" dirty="0" smtClean="0">
                <a:latin typeface="Old English Text MT" panose="03040902040508030806" pitchFamily="66" charset="0"/>
                <a:cs typeface="Times New Roman" panose="02020603050405020304" pitchFamily="18" charset="0"/>
              </a:rPr>
              <a:t>          James  --  </a:t>
            </a:r>
            <a:r>
              <a:rPr lang="en-US" sz="4400" dirty="0" smtClean="0">
                <a:latin typeface="Times New Roman" panose="02020603050405020304" pitchFamily="18" charset="0"/>
                <a:cs typeface="Times New Roman" panose="02020603050405020304" pitchFamily="18" charset="0"/>
              </a:rPr>
              <a:t>Practical Living </a:t>
            </a:r>
            <a:endParaRPr lang="en-US" sz="44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40659" y="132282"/>
            <a:ext cx="8534400" cy="5940088"/>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Dealing with temptation</a:t>
            </a:r>
          </a:p>
          <a:p>
            <a:endParaRPr lang="en-US" sz="20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James 1: </a:t>
            </a:r>
            <a:r>
              <a:rPr lang="en-US" sz="3600" b="1" dirty="0">
                <a:latin typeface="Times New Roman" panose="02020603050405020304" pitchFamily="18" charset="0"/>
                <a:cs typeface="Times New Roman" panose="02020603050405020304" pitchFamily="18" charset="0"/>
              </a:rPr>
              <a:t>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2344182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933871"/>
            <a:ext cx="9144000" cy="769441"/>
          </a:xfrm>
          <a:prstGeom prst="rect">
            <a:avLst/>
          </a:prstGeom>
          <a:solidFill>
            <a:schemeClr val="bg1">
              <a:lumMod val="50000"/>
              <a:lumOff val="50000"/>
            </a:schemeClr>
          </a:solidFill>
        </p:spPr>
        <p:txBody>
          <a:bodyPr wrap="square" rtlCol="0">
            <a:spAutoFit/>
          </a:bodyPr>
          <a:lstStyle/>
          <a:p>
            <a:r>
              <a:rPr lang="en-US" sz="4400" dirty="0" smtClean="0">
                <a:latin typeface="Old English Text MT" panose="03040902040508030806" pitchFamily="66" charset="0"/>
                <a:cs typeface="Times New Roman" panose="02020603050405020304" pitchFamily="18" charset="0"/>
              </a:rPr>
              <a:t>          James  --  </a:t>
            </a:r>
            <a:r>
              <a:rPr lang="en-US" sz="4400" dirty="0" smtClean="0">
                <a:latin typeface="Times New Roman" panose="02020603050405020304" pitchFamily="18" charset="0"/>
                <a:cs typeface="Times New Roman" panose="02020603050405020304" pitchFamily="18" charset="0"/>
              </a:rPr>
              <a:t>Practical Living </a:t>
            </a:r>
            <a:endParaRPr lang="en-US" sz="44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04800" y="457200"/>
            <a:ext cx="8534400" cy="4832092"/>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Dealing with temptation</a:t>
            </a:r>
          </a:p>
          <a:p>
            <a:endParaRPr lang="en-US" sz="20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James 1:6 </a:t>
            </a:r>
            <a:r>
              <a:rPr lang="en-US" sz="3600" b="1" dirty="0">
                <a:latin typeface="Times New Roman" panose="02020603050405020304" pitchFamily="18" charset="0"/>
                <a:cs typeface="Times New Roman" panose="02020603050405020304" pitchFamily="18" charset="0"/>
              </a:rPr>
              <a:t>But let him ask in faith, with no doubting, for he who doubts is like a wave of the sea driven and tossed by the wind. 7 For let not that man suppose that he will receive anything from the Lord; 8 he is a double-minded man, unstable in all his </a:t>
            </a:r>
            <a:r>
              <a:rPr lang="en-US" sz="3600" b="1" dirty="0" smtClean="0">
                <a:latin typeface="Times New Roman" panose="02020603050405020304" pitchFamily="18" charset="0"/>
                <a:cs typeface="Times New Roman" panose="02020603050405020304" pitchFamily="18" charset="0"/>
              </a:rPr>
              <a:t>ways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0081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933871"/>
            <a:ext cx="9144000" cy="769441"/>
          </a:xfrm>
          <a:prstGeom prst="rect">
            <a:avLst/>
          </a:prstGeom>
          <a:solidFill>
            <a:schemeClr val="bg1">
              <a:lumMod val="50000"/>
              <a:lumOff val="50000"/>
            </a:schemeClr>
          </a:solidFill>
        </p:spPr>
        <p:txBody>
          <a:bodyPr wrap="square" rtlCol="0">
            <a:spAutoFit/>
          </a:bodyPr>
          <a:lstStyle/>
          <a:p>
            <a:r>
              <a:rPr lang="en-US" sz="4400" dirty="0" smtClean="0">
                <a:latin typeface="Old English Text MT" panose="03040902040508030806" pitchFamily="66" charset="0"/>
                <a:cs typeface="Times New Roman" panose="02020603050405020304" pitchFamily="18" charset="0"/>
              </a:rPr>
              <a:t>          James  --  </a:t>
            </a:r>
            <a:r>
              <a:rPr lang="en-US" sz="4400" dirty="0" smtClean="0">
                <a:latin typeface="Times New Roman" panose="02020603050405020304" pitchFamily="18" charset="0"/>
                <a:cs typeface="Times New Roman" panose="02020603050405020304" pitchFamily="18" charset="0"/>
              </a:rPr>
              <a:t>Practical Living </a:t>
            </a:r>
            <a:endParaRPr lang="en-US" sz="44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04800" y="144587"/>
            <a:ext cx="8534400" cy="6740307"/>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Dealing with temptation</a:t>
            </a:r>
          </a:p>
          <a:p>
            <a:endParaRPr lang="en-US" sz="20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James 1: 9 </a:t>
            </a:r>
            <a:r>
              <a:rPr lang="en-US" sz="3600" b="1" dirty="0">
                <a:latin typeface="Times New Roman" panose="02020603050405020304" pitchFamily="18" charset="0"/>
                <a:cs typeface="Times New Roman" panose="02020603050405020304" pitchFamily="18" charset="0"/>
              </a:rPr>
              <a:t>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4675</TotalTime>
  <Words>1099</Words>
  <Application>Microsoft Office PowerPoint</Application>
  <PresentationFormat>On-screen Show (4:3)</PresentationFormat>
  <Paragraphs>94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30</cp:revision>
  <dcterms:created xsi:type="dcterms:W3CDTF">2022-05-19T15:41:52Z</dcterms:created>
  <dcterms:modified xsi:type="dcterms:W3CDTF">2022-06-05T00:32:36Z</dcterms:modified>
</cp:coreProperties>
</file>