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75" r:id="rId2"/>
    <p:sldId id="256" r:id="rId3"/>
    <p:sldId id="257" r:id="rId4"/>
    <p:sldId id="295" r:id="rId5"/>
    <p:sldId id="296" r:id="rId6"/>
    <p:sldId id="297" r:id="rId7"/>
    <p:sldId id="289" r:id="rId8"/>
    <p:sldId id="298" r:id="rId9"/>
    <p:sldId id="300" r:id="rId10"/>
    <p:sldId id="299" r:id="rId11"/>
    <p:sldId id="268" r:id="rId12"/>
  </p:sldIdLst>
  <p:sldSz cx="12192000" cy="6858000"/>
  <p:notesSz cx="6858000" cy="9144000"/>
  <p:embeddedFontLst>
    <p:embeddedFont>
      <p:font typeface="Avenir Next" panose="020B0503020202020204" pitchFamily="34" charset="0"/>
      <p:regular r:id="rId13"/>
      <p:bold r:id="rId14"/>
      <p:italic r:id="rId15"/>
      <p:boldItalic r:id="rId16"/>
    </p:embeddedFont>
    <p:embeddedFont>
      <p:font typeface="Avenir Next Medium" panose="020B0503020202020204" pitchFamily="34" charset="0"/>
      <p:regular r:id="rId17"/>
      <p: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938"/>
    <a:srgbClr val="E56936"/>
    <a:srgbClr val="224B6D"/>
    <a:srgbClr val="00CEFE"/>
    <a:srgbClr val="F99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snapToObjects="1">
      <p:cViewPr varScale="1">
        <p:scale>
          <a:sx n="90" d="100"/>
          <a:sy n="90" d="100"/>
        </p:scale>
        <p:origin x="23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6/11/22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07626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6/11/22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352118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6/11/22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19572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6/11/22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91090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214337-61EE-EA48-9595-E5BF8E118910}" type="datetimeFigureOut">
              <a:rPr lang="en-US" smtClean="0"/>
              <a:t>6/11/22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66241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214337-61EE-EA48-9595-E5BF8E118910}" type="datetimeFigureOut">
              <a:rPr lang="en-US" smtClean="0"/>
              <a:t>6/11/22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4071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214337-61EE-EA48-9595-E5BF8E118910}" type="datetimeFigureOut">
              <a:rPr lang="en-US" smtClean="0"/>
              <a:t>6/11/22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7994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214337-61EE-EA48-9595-E5BF8E118910}" type="datetimeFigureOut">
              <a:rPr lang="en-US" smtClean="0"/>
              <a:t>6/11/22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8721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14337-61EE-EA48-9595-E5BF8E118910}" type="datetimeFigureOut">
              <a:rPr lang="en-US" smtClean="0"/>
              <a:t>6/11/22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24506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6/11/22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6898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6/11/22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50484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14337-61EE-EA48-9595-E5BF8E118910}" type="datetimeFigureOut">
              <a:rPr lang="en-US" smtClean="0"/>
              <a:t>6/11/22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92DC8-3347-AF47-B581-E790735CB7EB}" type="slidenum">
              <a:rPr lang="en-US" smtClean="0"/>
              <a:t>‹#›</a:t>
            </a:fld>
            <a:endParaRPr lang="en-US"/>
          </a:p>
        </p:txBody>
      </p:sp>
    </p:spTree>
    <p:extLst>
      <p:ext uri="{BB962C8B-B14F-4D97-AF65-F5344CB8AC3E}">
        <p14:creationId xmlns:p14="http://schemas.microsoft.com/office/powerpoint/2010/main" val="3917397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25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5C5BE69-D437-4F10-28C2-1FF879FC43B8}"/>
              </a:ext>
            </a:extLst>
          </p:cNvPr>
          <p:cNvSpPr txBox="1"/>
          <p:nvPr/>
        </p:nvSpPr>
        <p:spPr>
          <a:xfrm>
            <a:off x="3542270" y="2148445"/>
            <a:ext cx="8649730" cy="2708434"/>
          </a:xfrm>
          <a:prstGeom prst="rect">
            <a:avLst/>
          </a:prstGeom>
          <a:noFill/>
        </p:spPr>
        <p:txBody>
          <a:bodyPr wrap="square" rtlCol="0">
            <a:spAutoFit/>
          </a:bodyPr>
          <a:lstStyle/>
          <a:p>
            <a:pPr algn="ctr">
              <a:spcAft>
                <a:spcPts val="1200"/>
              </a:spcAft>
            </a:pPr>
            <a:r>
              <a:rPr lang="en-US" sz="3200" dirty="0">
                <a:solidFill>
                  <a:schemeClr val="accent1">
                    <a:lumMod val="75000"/>
                  </a:schemeClr>
                </a:solidFill>
                <a:latin typeface="Avenir Next Medium" panose="020B0503020202020204" pitchFamily="34" charset="0"/>
              </a:rPr>
              <a:t>“Therefore, my beloved brethren, be steadfast, immovable, always abounding in the work of the Lord, knowing that your toil is not in vain in the Lord.” </a:t>
            </a:r>
          </a:p>
          <a:p>
            <a:pPr algn="ctr">
              <a:spcAft>
                <a:spcPts val="1200"/>
              </a:spcAft>
            </a:pPr>
            <a:r>
              <a:rPr lang="en-US" sz="2800" dirty="0">
                <a:solidFill>
                  <a:schemeClr val="accent1">
                    <a:lumMod val="75000"/>
                  </a:schemeClr>
                </a:solidFill>
                <a:latin typeface="Avenir Next Medium" panose="020B0503020202020204" pitchFamily="34" charset="0"/>
              </a:rPr>
              <a:t>(1 Corinthians 15:58, NASB95) </a:t>
            </a:r>
          </a:p>
        </p:txBody>
      </p:sp>
    </p:spTree>
    <p:extLst>
      <p:ext uri="{BB962C8B-B14F-4D97-AF65-F5344CB8AC3E}">
        <p14:creationId xmlns:p14="http://schemas.microsoft.com/office/powerpoint/2010/main" val="44883710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2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CC9DE382-A267-5241-A22C-8D31254148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094243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542270" y="1601326"/>
            <a:ext cx="8649730" cy="5016758"/>
          </a:xfrm>
          <a:prstGeom prst="rect">
            <a:avLst/>
          </a:prstGeom>
          <a:noFill/>
        </p:spPr>
        <p:txBody>
          <a:bodyPr wrap="square" rtlCol="0">
            <a:spAutoFit/>
          </a:bodyPr>
          <a:lstStyle/>
          <a:p>
            <a:pPr algn="ctr"/>
            <a:r>
              <a:rPr lang="en-US" sz="3200" baseline="30000" dirty="0">
                <a:solidFill>
                  <a:schemeClr val="accent1">
                    <a:lumMod val="75000"/>
                  </a:schemeClr>
                </a:solidFill>
                <a:latin typeface="Avenir Next Medium" panose="020B0503020202020204" pitchFamily="34" charset="0"/>
              </a:rPr>
              <a:t>2</a:t>
            </a:r>
            <a:r>
              <a:rPr lang="en-US" sz="3200" dirty="0">
                <a:solidFill>
                  <a:schemeClr val="accent1">
                    <a:lumMod val="75000"/>
                  </a:schemeClr>
                </a:solidFill>
                <a:latin typeface="Avenir Next Medium" panose="020B0503020202020204" pitchFamily="34" charset="0"/>
              </a:rPr>
              <a:t> “Thus says Cyrus king of Persia, ‘The Lord, the God of heaven, has given me all the kingdoms of the earth and He has appointed me to build Him a house in Jerusalem, which is in Judah. </a:t>
            </a:r>
            <a:r>
              <a:rPr lang="en-US" sz="3200" baseline="30000" dirty="0">
                <a:solidFill>
                  <a:schemeClr val="accent1">
                    <a:lumMod val="75000"/>
                  </a:schemeClr>
                </a:solidFill>
                <a:latin typeface="Avenir Next Medium" panose="020B0503020202020204" pitchFamily="34" charset="0"/>
              </a:rPr>
              <a:t>3</a:t>
            </a:r>
            <a:r>
              <a:rPr lang="en-US" sz="3200" dirty="0">
                <a:solidFill>
                  <a:schemeClr val="accent1">
                    <a:lumMod val="75000"/>
                  </a:schemeClr>
                </a:solidFill>
                <a:latin typeface="Avenir Next Medium" panose="020B0503020202020204" pitchFamily="34" charset="0"/>
              </a:rPr>
              <a:t> ‘Whoever there is among you of all His people, may his God be with him! Let him go up to Jerusalem which is in Judah and rebuild the house of the Lord, the God of Israel; He is the God who is in Jerusalem.</a:t>
            </a:r>
          </a:p>
          <a:p>
            <a:pPr algn="ctr"/>
            <a:r>
              <a:rPr lang="en-US" sz="2800" dirty="0">
                <a:solidFill>
                  <a:schemeClr val="accent1">
                    <a:lumMod val="75000"/>
                  </a:schemeClr>
                </a:solidFill>
                <a:latin typeface="Avenir Next Medium" panose="020B0503020202020204" pitchFamily="34" charset="0"/>
              </a:rPr>
              <a:t>(Ezra 1:2–3, NASB95)  </a:t>
            </a:r>
          </a:p>
        </p:txBody>
      </p:sp>
    </p:spTree>
    <p:extLst>
      <p:ext uri="{BB962C8B-B14F-4D97-AF65-F5344CB8AC3E}">
        <p14:creationId xmlns:p14="http://schemas.microsoft.com/office/powerpoint/2010/main" val="21663698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542270" y="1601326"/>
            <a:ext cx="8649730" cy="5016758"/>
          </a:xfrm>
          <a:prstGeom prst="rect">
            <a:avLst/>
          </a:prstGeom>
          <a:noFill/>
        </p:spPr>
        <p:txBody>
          <a:bodyPr wrap="square" rtlCol="0">
            <a:spAutoFit/>
          </a:bodyPr>
          <a:lstStyle/>
          <a:p>
            <a:pPr algn="ctr"/>
            <a:r>
              <a:rPr lang="en-US" sz="3200" baseline="30000" dirty="0">
                <a:solidFill>
                  <a:schemeClr val="accent1">
                    <a:lumMod val="75000"/>
                  </a:schemeClr>
                </a:solidFill>
                <a:latin typeface="Avenir Next Medium" panose="020B0503020202020204" pitchFamily="34" charset="0"/>
              </a:rPr>
              <a:t>2</a:t>
            </a:r>
            <a:r>
              <a:rPr lang="en-US" sz="3200" dirty="0">
                <a:solidFill>
                  <a:schemeClr val="accent1">
                    <a:lumMod val="75000"/>
                  </a:schemeClr>
                </a:solidFill>
                <a:latin typeface="Avenir Next Medium" panose="020B0503020202020204" pitchFamily="34" charset="0"/>
              </a:rPr>
              <a:t> “Thus says Cyrus king of Persia, ‘The Lord, the God of heaven, has given me all the kingdoms of the earth and He has appointed me to build Him a house in Jerusalem, which is in Judah. </a:t>
            </a:r>
            <a:r>
              <a:rPr lang="en-US" sz="3200" baseline="30000" dirty="0">
                <a:solidFill>
                  <a:schemeClr val="accent1">
                    <a:lumMod val="75000"/>
                  </a:schemeClr>
                </a:solidFill>
                <a:latin typeface="Avenir Next Medium" panose="020B0503020202020204" pitchFamily="34" charset="0"/>
              </a:rPr>
              <a:t>3</a:t>
            </a:r>
            <a:r>
              <a:rPr lang="en-US" sz="3200" dirty="0">
                <a:solidFill>
                  <a:schemeClr val="accent1">
                    <a:lumMod val="75000"/>
                  </a:schemeClr>
                </a:solidFill>
                <a:latin typeface="Avenir Next Medium" panose="020B0503020202020204" pitchFamily="34" charset="0"/>
              </a:rPr>
              <a:t> ‘Whoever there is among you of all His people, may his God be with him! Let him go up to Jerusalem which is in Judah and rebuild the house of the Lord, the God of Israel; He is the God who is in Jerusalem.</a:t>
            </a:r>
          </a:p>
          <a:p>
            <a:pPr algn="ctr"/>
            <a:r>
              <a:rPr lang="en-US" sz="2800" dirty="0">
                <a:solidFill>
                  <a:schemeClr val="accent1">
                    <a:lumMod val="75000"/>
                  </a:schemeClr>
                </a:solidFill>
                <a:latin typeface="Avenir Next Medium" panose="020B0503020202020204" pitchFamily="34" charset="0"/>
              </a:rPr>
              <a:t>(Ezra 1:2–3, NASB95)  </a:t>
            </a:r>
          </a:p>
        </p:txBody>
      </p:sp>
      <p:sp>
        <p:nvSpPr>
          <p:cNvPr id="5" name="TextBox 4">
            <a:extLst>
              <a:ext uri="{FF2B5EF4-FFF2-40B4-BE49-F238E27FC236}">
                <a16:creationId xmlns:a16="http://schemas.microsoft.com/office/drawing/2014/main" id="{AC1EA7D5-2AD7-38B2-FE51-6A248ADBD0C2}"/>
              </a:ext>
            </a:extLst>
          </p:cNvPr>
          <p:cNvSpPr txBox="1"/>
          <p:nvPr/>
        </p:nvSpPr>
        <p:spPr>
          <a:xfrm>
            <a:off x="3394553" y="778535"/>
            <a:ext cx="8797447" cy="707886"/>
          </a:xfrm>
          <a:prstGeom prst="rect">
            <a:avLst/>
          </a:prstGeom>
          <a:noFill/>
        </p:spPr>
        <p:txBody>
          <a:bodyPr wrap="square" rtlCol="0">
            <a:spAutoFit/>
          </a:bodyPr>
          <a:lstStyle/>
          <a:p>
            <a:pPr algn="ctr">
              <a:spcBef>
                <a:spcPts val="1200"/>
              </a:spcBef>
            </a:pPr>
            <a:r>
              <a:rPr lang="en-US" sz="4000" b="1" dirty="0">
                <a:solidFill>
                  <a:srgbClr val="E46938"/>
                </a:solidFill>
                <a:latin typeface="Avenir Next" panose="020B0503020202020204" pitchFamily="34" charset="0"/>
              </a:rPr>
              <a:t>The Work: Build The Lord’s House</a:t>
            </a:r>
          </a:p>
        </p:txBody>
      </p:sp>
    </p:spTree>
    <p:extLst>
      <p:ext uri="{BB962C8B-B14F-4D97-AF65-F5344CB8AC3E}">
        <p14:creationId xmlns:p14="http://schemas.microsoft.com/office/powerpoint/2010/main" val="364037507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542270" y="1601326"/>
            <a:ext cx="8649730" cy="5016758"/>
          </a:xfrm>
          <a:prstGeom prst="rect">
            <a:avLst/>
          </a:prstGeom>
          <a:noFill/>
        </p:spPr>
        <p:txBody>
          <a:bodyPr wrap="square" rtlCol="0">
            <a:spAutoFit/>
          </a:bodyPr>
          <a:lstStyle/>
          <a:p>
            <a:pPr algn="ctr"/>
            <a:r>
              <a:rPr lang="en-US" sz="3200" baseline="30000" dirty="0">
                <a:solidFill>
                  <a:schemeClr val="accent1">
                    <a:lumMod val="75000"/>
                  </a:schemeClr>
                </a:solidFill>
                <a:latin typeface="Avenir Next Medium" panose="020B0503020202020204" pitchFamily="34" charset="0"/>
              </a:rPr>
              <a:t>19</a:t>
            </a:r>
            <a:r>
              <a:rPr lang="en-US" sz="3200" dirty="0">
                <a:solidFill>
                  <a:schemeClr val="accent1">
                    <a:lumMod val="75000"/>
                  </a:schemeClr>
                </a:solidFill>
                <a:latin typeface="Avenir Next Medium" panose="020B0503020202020204" pitchFamily="34" charset="0"/>
              </a:rPr>
              <a:t> So then you are no longer strangers and aliens, but you are fellow citizens with the saints, and are of God’s household, </a:t>
            </a:r>
            <a:r>
              <a:rPr lang="en-US" sz="3200" baseline="30000" dirty="0">
                <a:solidFill>
                  <a:schemeClr val="accent1">
                    <a:lumMod val="75000"/>
                  </a:schemeClr>
                </a:solidFill>
                <a:latin typeface="Avenir Next Medium" panose="020B0503020202020204" pitchFamily="34" charset="0"/>
              </a:rPr>
              <a:t>20</a:t>
            </a:r>
            <a:r>
              <a:rPr lang="en-US" sz="3200" dirty="0">
                <a:solidFill>
                  <a:schemeClr val="accent1">
                    <a:lumMod val="75000"/>
                  </a:schemeClr>
                </a:solidFill>
                <a:latin typeface="Avenir Next Medium" panose="020B0503020202020204" pitchFamily="34" charset="0"/>
              </a:rPr>
              <a:t> having been built on the foundation of the apostles and prophets, Christ Jesus Himself being the corner stone, </a:t>
            </a:r>
            <a:r>
              <a:rPr lang="en-US" sz="3200" baseline="30000" dirty="0">
                <a:solidFill>
                  <a:schemeClr val="accent1">
                    <a:lumMod val="75000"/>
                  </a:schemeClr>
                </a:solidFill>
                <a:latin typeface="Avenir Next Medium" panose="020B0503020202020204" pitchFamily="34" charset="0"/>
              </a:rPr>
              <a:t>21</a:t>
            </a:r>
            <a:r>
              <a:rPr lang="en-US" sz="3200" dirty="0">
                <a:solidFill>
                  <a:schemeClr val="accent1">
                    <a:lumMod val="75000"/>
                  </a:schemeClr>
                </a:solidFill>
                <a:latin typeface="Avenir Next Medium" panose="020B0503020202020204" pitchFamily="34" charset="0"/>
              </a:rPr>
              <a:t> in whom the whole building, being fitted together, is growing into a holy temple in the Lord, </a:t>
            </a:r>
            <a:r>
              <a:rPr lang="en-US" sz="3200" baseline="30000" dirty="0">
                <a:solidFill>
                  <a:schemeClr val="accent1">
                    <a:lumMod val="75000"/>
                  </a:schemeClr>
                </a:solidFill>
                <a:latin typeface="Avenir Next Medium" panose="020B0503020202020204" pitchFamily="34" charset="0"/>
              </a:rPr>
              <a:t>22</a:t>
            </a:r>
            <a:r>
              <a:rPr lang="en-US" sz="3200" dirty="0">
                <a:solidFill>
                  <a:schemeClr val="accent1">
                    <a:lumMod val="75000"/>
                  </a:schemeClr>
                </a:solidFill>
                <a:latin typeface="Avenir Next Medium" panose="020B0503020202020204" pitchFamily="34" charset="0"/>
              </a:rPr>
              <a:t> in whom you also are being built together into a dwelling of God in the Spirit. </a:t>
            </a:r>
            <a:r>
              <a:rPr lang="en-US" sz="2800" dirty="0">
                <a:solidFill>
                  <a:schemeClr val="accent1">
                    <a:lumMod val="75000"/>
                  </a:schemeClr>
                </a:solidFill>
                <a:latin typeface="Avenir Next Medium" panose="020B0503020202020204" pitchFamily="34" charset="0"/>
              </a:rPr>
              <a:t>(Ephesians 2:19–22, NASB95)</a:t>
            </a:r>
          </a:p>
        </p:txBody>
      </p:sp>
      <p:sp>
        <p:nvSpPr>
          <p:cNvPr id="5" name="TextBox 4">
            <a:extLst>
              <a:ext uri="{FF2B5EF4-FFF2-40B4-BE49-F238E27FC236}">
                <a16:creationId xmlns:a16="http://schemas.microsoft.com/office/drawing/2014/main" id="{AC1EA7D5-2AD7-38B2-FE51-6A248ADBD0C2}"/>
              </a:ext>
            </a:extLst>
          </p:cNvPr>
          <p:cNvSpPr txBox="1"/>
          <p:nvPr/>
        </p:nvSpPr>
        <p:spPr>
          <a:xfrm>
            <a:off x="3394553" y="778535"/>
            <a:ext cx="8797447" cy="707886"/>
          </a:xfrm>
          <a:prstGeom prst="rect">
            <a:avLst/>
          </a:prstGeom>
          <a:noFill/>
        </p:spPr>
        <p:txBody>
          <a:bodyPr wrap="square" rtlCol="0">
            <a:spAutoFit/>
          </a:bodyPr>
          <a:lstStyle/>
          <a:p>
            <a:pPr algn="ctr">
              <a:spcBef>
                <a:spcPts val="1200"/>
              </a:spcBef>
            </a:pPr>
            <a:r>
              <a:rPr lang="en-US" sz="4000" b="1" dirty="0">
                <a:solidFill>
                  <a:srgbClr val="E46938"/>
                </a:solidFill>
                <a:latin typeface="Avenir Next" panose="020B0503020202020204" pitchFamily="34" charset="0"/>
              </a:rPr>
              <a:t>The Work: Build The Lord’s House</a:t>
            </a:r>
          </a:p>
        </p:txBody>
      </p:sp>
    </p:spTree>
    <p:extLst>
      <p:ext uri="{BB962C8B-B14F-4D97-AF65-F5344CB8AC3E}">
        <p14:creationId xmlns:p14="http://schemas.microsoft.com/office/powerpoint/2010/main" val="301343301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C1EA7D5-2AD7-38B2-FE51-6A248ADBD0C2}"/>
              </a:ext>
            </a:extLst>
          </p:cNvPr>
          <p:cNvSpPr txBox="1"/>
          <p:nvPr/>
        </p:nvSpPr>
        <p:spPr>
          <a:xfrm>
            <a:off x="3394553" y="778535"/>
            <a:ext cx="8797447" cy="707886"/>
          </a:xfrm>
          <a:prstGeom prst="rect">
            <a:avLst/>
          </a:prstGeom>
          <a:noFill/>
        </p:spPr>
        <p:txBody>
          <a:bodyPr wrap="square" rtlCol="0">
            <a:spAutoFit/>
          </a:bodyPr>
          <a:lstStyle/>
          <a:p>
            <a:pPr algn="ctr">
              <a:spcBef>
                <a:spcPts val="1200"/>
              </a:spcBef>
            </a:pPr>
            <a:r>
              <a:rPr lang="en-US" sz="4000" b="1" dirty="0">
                <a:solidFill>
                  <a:srgbClr val="E46938"/>
                </a:solidFill>
                <a:latin typeface="Avenir Next" panose="020B0503020202020204" pitchFamily="34" charset="0"/>
              </a:rPr>
              <a:t>The Work: Build The Lord’s House</a:t>
            </a:r>
          </a:p>
        </p:txBody>
      </p:sp>
      <p:sp>
        <p:nvSpPr>
          <p:cNvPr id="7" name="TextBox 6">
            <a:extLst>
              <a:ext uri="{FF2B5EF4-FFF2-40B4-BE49-F238E27FC236}">
                <a16:creationId xmlns:a16="http://schemas.microsoft.com/office/drawing/2014/main" id="{3232D88D-0F9E-B2E4-7028-66F78410711C}"/>
              </a:ext>
            </a:extLst>
          </p:cNvPr>
          <p:cNvSpPr txBox="1"/>
          <p:nvPr/>
        </p:nvSpPr>
        <p:spPr>
          <a:xfrm>
            <a:off x="3542270" y="2578760"/>
            <a:ext cx="8649730" cy="2154436"/>
          </a:xfrm>
          <a:prstGeom prst="rect">
            <a:avLst/>
          </a:prstGeom>
          <a:noFill/>
        </p:spPr>
        <p:txBody>
          <a:bodyPr wrap="square" rtlCol="0">
            <a:spAutoFit/>
          </a:bodyPr>
          <a:lstStyle/>
          <a:p>
            <a:pPr algn="ctr">
              <a:spcAft>
                <a:spcPts val="1200"/>
              </a:spcAft>
            </a:pPr>
            <a:r>
              <a:rPr lang="en-US" sz="3200" dirty="0">
                <a:solidFill>
                  <a:schemeClr val="accent1">
                    <a:lumMod val="75000"/>
                  </a:schemeClr>
                </a:solidFill>
                <a:latin typeface="Avenir Next Medium" panose="020B0503020202020204" pitchFamily="34" charset="0"/>
              </a:rPr>
              <a:t>“Then the people of the land discouraged the people of Judah, and frightened them from building,” </a:t>
            </a:r>
          </a:p>
          <a:p>
            <a:pPr algn="ctr">
              <a:spcAft>
                <a:spcPts val="1200"/>
              </a:spcAft>
            </a:pPr>
            <a:r>
              <a:rPr lang="en-US" sz="2800" dirty="0">
                <a:solidFill>
                  <a:schemeClr val="accent1">
                    <a:lumMod val="75000"/>
                  </a:schemeClr>
                </a:solidFill>
                <a:latin typeface="Avenir Next Medium" panose="020B0503020202020204" pitchFamily="34" charset="0"/>
              </a:rPr>
              <a:t>(Ezra 4:4, NASB95) </a:t>
            </a:r>
          </a:p>
        </p:txBody>
      </p:sp>
    </p:spTree>
    <p:extLst>
      <p:ext uri="{BB962C8B-B14F-4D97-AF65-F5344CB8AC3E}">
        <p14:creationId xmlns:p14="http://schemas.microsoft.com/office/powerpoint/2010/main" val="3499754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9CFAF03-D13E-A94A-8598-35F5FCE067BE}"/>
              </a:ext>
            </a:extLst>
          </p:cNvPr>
          <p:cNvSpPr txBox="1"/>
          <p:nvPr/>
        </p:nvSpPr>
        <p:spPr>
          <a:xfrm>
            <a:off x="3429000" y="1009100"/>
            <a:ext cx="8763000" cy="769441"/>
          </a:xfrm>
          <a:prstGeom prst="rect">
            <a:avLst/>
          </a:prstGeom>
          <a:noFill/>
        </p:spPr>
        <p:txBody>
          <a:bodyPr wrap="square" rtlCol="0">
            <a:spAutoFit/>
          </a:bodyPr>
          <a:lstStyle/>
          <a:p>
            <a:pPr algn="ctr">
              <a:spcBef>
                <a:spcPts val="1200"/>
              </a:spcBef>
            </a:pPr>
            <a:r>
              <a:rPr lang="en-US" sz="4400" b="1" dirty="0">
                <a:solidFill>
                  <a:srgbClr val="E46938"/>
                </a:solidFill>
                <a:latin typeface="Avenir Next" panose="020B0503020202020204" pitchFamily="34" charset="0"/>
              </a:rPr>
              <a:t>Fear Hinders Work</a:t>
            </a:r>
          </a:p>
        </p:txBody>
      </p:sp>
      <p:sp>
        <p:nvSpPr>
          <p:cNvPr id="6" name="TextBox 5">
            <a:extLst>
              <a:ext uri="{FF2B5EF4-FFF2-40B4-BE49-F238E27FC236}">
                <a16:creationId xmlns:a16="http://schemas.microsoft.com/office/drawing/2014/main" id="{D5C5BE69-D437-4F10-28C2-1FF879FC43B8}"/>
              </a:ext>
            </a:extLst>
          </p:cNvPr>
          <p:cNvSpPr txBox="1"/>
          <p:nvPr/>
        </p:nvSpPr>
        <p:spPr>
          <a:xfrm>
            <a:off x="3542270" y="2578760"/>
            <a:ext cx="8649730" cy="2154436"/>
          </a:xfrm>
          <a:prstGeom prst="rect">
            <a:avLst/>
          </a:prstGeom>
          <a:noFill/>
        </p:spPr>
        <p:txBody>
          <a:bodyPr wrap="square" rtlCol="0">
            <a:spAutoFit/>
          </a:bodyPr>
          <a:lstStyle/>
          <a:p>
            <a:pPr algn="ctr">
              <a:spcAft>
                <a:spcPts val="1200"/>
              </a:spcAft>
            </a:pPr>
            <a:r>
              <a:rPr lang="en-US" sz="3200" dirty="0">
                <a:solidFill>
                  <a:schemeClr val="accent1">
                    <a:lumMod val="75000"/>
                  </a:schemeClr>
                </a:solidFill>
                <a:latin typeface="Avenir Next Medium" panose="020B0503020202020204" pitchFamily="34" charset="0"/>
              </a:rPr>
              <a:t>“Then the people of the land discouraged the people of Judah, and frightened them from building,” </a:t>
            </a:r>
          </a:p>
          <a:p>
            <a:pPr algn="ctr">
              <a:spcAft>
                <a:spcPts val="1200"/>
              </a:spcAft>
            </a:pPr>
            <a:r>
              <a:rPr lang="en-US" sz="2800" dirty="0">
                <a:solidFill>
                  <a:schemeClr val="accent1">
                    <a:lumMod val="75000"/>
                  </a:schemeClr>
                </a:solidFill>
                <a:latin typeface="Avenir Next Medium" panose="020B0503020202020204" pitchFamily="34" charset="0"/>
              </a:rPr>
              <a:t>(Ezra 4:4, NASB95) </a:t>
            </a:r>
          </a:p>
        </p:txBody>
      </p:sp>
    </p:spTree>
    <p:extLst>
      <p:ext uri="{BB962C8B-B14F-4D97-AF65-F5344CB8AC3E}">
        <p14:creationId xmlns:p14="http://schemas.microsoft.com/office/powerpoint/2010/main" val="132737689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9CFAF03-D13E-A94A-8598-35F5FCE067BE}"/>
              </a:ext>
            </a:extLst>
          </p:cNvPr>
          <p:cNvSpPr txBox="1"/>
          <p:nvPr/>
        </p:nvSpPr>
        <p:spPr>
          <a:xfrm>
            <a:off x="3429000" y="1009100"/>
            <a:ext cx="8763000" cy="769441"/>
          </a:xfrm>
          <a:prstGeom prst="rect">
            <a:avLst/>
          </a:prstGeom>
          <a:noFill/>
        </p:spPr>
        <p:txBody>
          <a:bodyPr wrap="square" rtlCol="0">
            <a:spAutoFit/>
          </a:bodyPr>
          <a:lstStyle/>
          <a:p>
            <a:pPr algn="ctr">
              <a:spcBef>
                <a:spcPts val="1200"/>
              </a:spcBef>
            </a:pPr>
            <a:r>
              <a:rPr lang="en-US" sz="4400" b="1" dirty="0">
                <a:solidFill>
                  <a:srgbClr val="E46938"/>
                </a:solidFill>
                <a:latin typeface="Avenir Next" panose="020B0503020202020204" pitchFamily="34" charset="0"/>
              </a:rPr>
              <a:t>So Does Preoccupation…</a:t>
            </a:r>
          </a:p>
        </p:txBody>
      </p:sp>
      <p:sp>
        <p:nvSpPr>
          <p:cNvPr id="6" name="TextBox 5">
            <a:extLst>
              <a:ext uri="{FF2B5EF4-FFF2-40B4-BE49-F238E27FC236}">
                <a16:creationId xmlns:a16="http://schemas.microsoft.com/office/drawing/2014/main" id="{D5C5BE69-D437-4F10-28C2-1FF879FC43B8}"/>
              </a:ext>
            </a:extLst>
          </p:cNvPr>
          <p:cNvSpPr txBox="1"/>
          <p:nvPr/>
        </p:nvSpPr>
        <p:spPr>
          <a:xfrm>
            <a:off x="3542270" y="2148445"/>
            <a:ext cx="8649730" cy="4124206"/>
          </a:xfrm>
          <a:prstGeom prst="rect">
            <a:avLst/>
          </a:prstGeom>
          <a:noFill/>
        </p:spPr>
        <p:txBody>
          <a:bodyPr wrap="square" rtlCol="0">
            <a:spAutoFit/>
          </a:bodyPr>
          <a:lstStyle/>
          <a:p>
            <a:pPr algn="ctr">
              <a:spcAft>
                <a:spcPts val="1200"/>
              </a:spcAft>
            </a:pPr>
            <a:r>
              <a:rPr lang="en-US" sz="3200" baseline="30000" dirty="0">
                <a:solidFill>
                  <a:schemeClr val="accent1">
                    <a:lumMod val="75000"/>
                  </a:schemeClr>
                </a:solidFill>
                <a:latin typeface="Avenir Next Medium" panose="020B0503020202020204" pitchFamily="34" charset="0"/>
              </a:rPr>
              <a:t>2</a:t>
            </a:r>
            <a:r>
              <a:rPr lang="en-US" sz="3200" dirty="0">
                <a:solidFill>
                  <a:schemeClr val="accent1">
                    <a:lumMod val="75000"/>
                  </a:schemeClr>
                </a:solidFill>
                <a:latin typeface="Avenir Next Medium" panose="020B0503020202020204" pitchFamily="34" charset="0"/>
              </a:rPr>
              <a:t> “Thus says the Lord of hosts, ‘This people says, “The time has not come, even the time for the house of the Lord to be rebuilt.” ’ ” </a:t>
            </a:r>
            <a:r>
              <a:rPr lang="en-US" sz="3200" baseline="30000" dirty="0">
                <a:solidFill>
                  <a:schemeClr val="accent1">
                    <a:lumMod val="75000"/>
                  </a:schemeClr>
                </a:solidFill>
                <a:latin typeface="Avenir Next Medium" panose="020B0503020202020204" pitchFamily="34" charset="0"/>
              </a:rPr>
              <a:t>3</a:t>
            </a:r>
            <a:r>
              <a:rPr lang="en-US" sz="3200" dirty="0">
                <a:solidFill>
                  <a:schemeClr val="accent1">
                    <a:lumMod val="75000"/>
                  </a:schemeClr>
                </a:solidFill>
                <a:latin typeface="Avenir Next Medium" panose="020B0503020202020204" pitchFamily="34" charset="0"/>
              </a:rPr>
              <a:t> Then the word of the Lord came by Haggai the prophet, saying, </a:t>
            </a:r>
            <a:r>
              <a:rPr lang="en-US" sz="3200" baseline="30000" dirty="0">
                <a:solidFill>
                  <a:schemeClr val="accent1">
                    <a:lumMod val="75000"/>
                  </a:schemeClr>
                </a:solidFill>
                <a:latin typeface="Avenir Next Medium" panose="020B0503020202020204" pitchFamily="34" charset="0"/>
              </a:rPr>
              <a:t>4</a:t>
            </a:r>
            <a:r>
              <a:rPr lang="en-US" sz="3200" dirty="0">
                <a:solidFill>
                  <a:schemeClr val="accent1">
                    <a:lumMod val="75000"/>
                  </a:schemeClr>
                </a:solidFill>
                <a:latin typeface="Avenir Next Medium" panose="020B0503020202020204" pitchFamily="34" charset="0"/>
              </a:rPr>
              <a:t> “Is it time for you yourselves to dwell in your paneled houses while this house lies desolate?” </a:t>
            </a:r>
          </a:p>
          <a:p>
            <a:pPr algn="ctr">
              <a:spcAft>
                <a:spcPts val="1200"/>
              </a:spcAft>
            </a:pPr>
            <a:r>
              <a:rPr lang="en-US" sz="2800" dirty="0">
                <a:solidFill>
                  <a:schemeClr val="accent1">
                    <a:lumMod val="75000"/>
                  </a:schemeClr>
                </a:solidFill>
                <a:latin typeface="Avenir Next Medium" panose="020B0503020202020204" pitchFamily="34" charset="0"/>
              </a:rPr>
              <a:t>(Haggai 1:2–4, NASB95)</a:t>
            </a:r>
          </a:p>
        </p:txBody>
      </p:sp>
    </p:spTree>
    <p:extLst>
      <p:ext uri="{BB962C8B-B14F-4D97-AF65-F5344CB8AC3E}">
        <p14:creationId xmlns:p14="http://schemas.microsoft.com/office/powerpoint/2010/main" val="3098811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9CFAF03-D13E-A94A-8598-35F5FCE067BE}"/>
              </a:ext>
            </a:extLst>
          </p:cNvPr>
          <p:cNvSpPr txBox="1"/>
          <p:nvPr/>
        </p:nvSpPr>
        <p:spPr>
          <a:xfrm>
            <a:off x="3429000" y="1009100"/>
            <a:ext cx="8763000" cy="769441"/>
          </a:xfrm>
          <a:prstGeom prst="rect">
            <a:avLst/>
          </a:prstGeom>
          <a:noFill/>
        </p:spPr>
        <p:txBody>
          <a:bodyPr wrap="square" rtlCol="0">
            <a:spAutoFit/>
          </a:bodyPr>
          <a:lstStyle/>
          <a:p>
            <a:pPr algn="ctr">
              <a:spcBef>
                <a:spcPts val="1200"/>
              </a:spcBef>
            </a:pPr>
            <a:r>
              <a:rPr lang="en-US" sz="4400" b="1" dirty="0">
                <a:solidFill>
                  <a:srgbClr val="E46938"/>
                </a:solidFill>
                <a:latin typeface="Avenir Next" panose="020B0503020202020204" pitchFamily="34" charset="0"/>
              </a:rPr>
              <a:t>So Does Preoccupation…</a:t>
            </a:r>
          </a:p>
        </p:txBody>
      </p:sp>
      <p:sp>
        <p:nvSpPr>
          <p:cNvPr id="6" name="TextBox 5">
            <a:extLst>
              <a:ext uri="{FF2B5EF4-FFF2-40B4-BE49-F238E27FC236}">
                <a16:creationId xmlns:a16="http://schemas.microsoft.com/office/drawing/2014/main" id="{D5C5BE69-D437-4F10-28C2-1FF879FC43B8}"/>
              </a:ext>
            </a:extLst>
          </p:cNvPr>
          <p:cNvSpPr txBox="1"/>
          <p:nvPr/>
        </p:nvSpPr>
        <p:spPr>
          <a:xfrm>
            <a:off x="3542270" y="2148445"/>
            <a:ext cx="8649730" cy="2708434"/>
          </a:xfrm>
          <a:prstGeom prst="rect">
            <a:avLst/>
          </a:prstGeom>
          <a:noFill/>
        </p:spPr>
        <p:txBody>
          <a:bodyPr wrap="square" rtlCol="0">
            <a:spAutoFit/>
          </a:bodyPr>
          <a:lstStyle/>
          <a:p>
            <a:pPr algn="ctr">
              <a:spcAft>
                <a:spcPts val="1200"/>
              </a:spcAft>
            </a:pPr>
            <a:r>
              <a:rPr lang="en-US" sz="3200" dirty="0">
                <a:solidFill>
                  <a:schemeClr val="accent1">
                    <a:lumMod val="75000"/>
                  </a:schemeClr>
                </a:solidFill>
                <a:latin typeface="Avenir Next Medium" panose="020B0503020202020204" pitchFamily="34" charset="0"/>
              </a:rPr>
              <a:t>“‘The latter glory of this house will be greater than the former,’ says the Lord of hosts, ‘and in this place I will give peace,’ declares the Lord of hosts.”” </a:t>
            </a:r>
          </a:p>
          <a:p>
            <a:pPr algn="ctr">
              <a:spcAft>
                <a:spcPts val="1200"/>
              </a:spcAft>
            </a:pPr>
            <a:r>
              <a:rPr lang="en-US" sz="2800" dirty="0">
                <a:solidFill>
                  <a:schemeClr val="accent1">
                    <a:lumMod val="75000"/>
                  </a:schemeClr>
                </a:solidFill>
                <a:latin typeface="Avenir Next Medium" panose="020B0503020202020204" pitchFamily="34" charset="0"/>
              </a:rPr>
              <a:t>(Haggai 2:9, NASB95)</a:t>
            </a:r>
            <a:r>
              <a:rPr lang="en-US" sz="3200" dirty="0">
                <a:solidFill>
                  <a:schemeClr val="accent1">
                    <a:lumMod val="75000"/>
                  </a:schemeClr>
                </a:solidFill>
                <a:latin typeface="Avenir Next Medium" panose="020B0503020202020204" pitchFamily="34" charset="0"/>
              </a:rPr>
              <a:t> </a:t>
            </a:r>
          </a:p>
        </p:txBody>
      </p:sp>
    </p:spTree>
    <p:extLst>
      <p:ext uri="{BB962C8B-B14F-4D97-AF65-F5344CB8AC3E}">
        <p14:creationId xmlns:p14="http://schemas.microsoft.com/office/powerpoint/2010/main" val="4176608865"/>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1041</TotalTime>
  <Words>537</Words>
  <Application>Microsoft Macintosh PowerPoint</Application>
  <PresentationFormat>Widescreen</PresentationFormat>
  <Paragraphs>21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 Light</vt:lpstr>
      <vt:lpstr>Avenir Next Medium</vt:lpstr>
      <vt:lpstr>Avenir Next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11</cp:revision>
  <dcterms:created xsi:type="dcterms:W3CDTF">2022-02-09T20:47:49Z</dcterms:created>
  <dcterms:modified xsi:type="dcterms:W3CDTF">2022-06-11T18:45:25Z</dcterms:modified>
</cp:coreProperties>
</file>