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257" r:id="rId3"/>
    <p:sldId id="263" r:id="rId4"/>
    <p:sldId id="258" r:id="rId5"/>
    <p:sldId id="279" r:id="rId6"/>
    <p:sldId id="259" r:id="rId7"/>
    <p:sldId id="269" r:id="rId8"/>
    <p:sldId id="270" r:id="rId9"/>
    <p:sldId id="266" r:id="rId10"/>
    <p:sldId id="271" r:id="rId11"/>
    <p:sldId id="264" r:id="rId12"/>
    <p:sldId id="281" r:id="rId13"/>
    <p:sldId id="282" r:id="rId14"/>
    <p:sldId id="275" r:id="rId15"/>
    <p:sldId id="280" r:id="rId16"/>
    <p:sldId id="265" r:id="rId17"/>
    <p:sldId id="267" r:id="rId18"/>
    <p:sldId id="283" r:id="rId19"/>
    <p:sldId id="268" r:id="rId20"/>
    <p:sldId id="284" r:id="rId21"/>
    <p:sldId id="286" r:id="rId22"/>
    <p:sldId id="285" r:id="rId23"/>
    <p:sldId id="289" r:id="rId24"/>
    <p:sldId id="287" r:id="rId25"/>
    <p:sldId id="288" r:id="rId26"/>
    <p:sldId id="278" r:id="rId27"/>
    <p:sldId id="276" r:id="rId28"/>
    <p:sldId id="290" r:id="rId29"/>
    <p:sldId id="291" r:id="rId30"/>
    <p:sldId id="292" r:id="rId31"/>
    <p:sldId id="293" r:id="rId32"/>
    <p:sldId id="300" r:id="rId33"/>
    <p:sldId id="296" r:id="rId34"/>
    <p:sldId id="297" r:id="rId35"/>
    <p:sldId id="298" r:id="rId36"/>
    <p:sldId id="311" r:id="rId37"/>
    <p:sldId id="294" r:id="rId38"/>
    <p:sldId id="299" r:id="rId39"/>
    <p:sldId id="295" r:id="rId40"/>
    <p:sldId id="307" r:id="rId41"/>
    <p:sldId id="308" r:id="rId42"/>
    <p:sldId id="312" r:id="rId43"/>
    <p:sldId id="309" r:id="rId44"/>
    <p:sldId id="310" r:id="rId45"/>
    <p:sldId id="302" r:id="rId46"/>
    <p:sldId id="313" r:id="rId47"/>
    <p:sldId id="314" r:id="rId48"/>
    <p:sldId id="303" r:id="rId49"/>
    <p:sldId id="315" r:id="rId50"/>
    <p:sldId id="305" r:id="rId51"/>
    <p:sldId id="316" r:id="rId52"/>
    <p:sldId id="318" r:id="rId53"/>
    <p:sldId id="322" r:id="rId54"/>
    <p:sldId id="327" r:id="rId55"/>
    <p:sldId id="326" r:id="rId56"/>
    <p:sldId id="332" r:id="rId57"/>
    <p:sldId id="328" r:id="rId58"/>
    <p:sldId id="329" r:id="rId59"/>
    <p:sldId id="319" r:id="rId60"/>
    <p:sldId id="324" r:id="rId61"/>
    <p:sldId id="331" r:id="rId62"/>
    <p:sldId id="323" r:id="rId63"/>
    <p:sldId id="321" r:id="rId64"/>
    <p:sldId id="333" r:id="rId65"/>
    <p:sldId id="334" r:id="rId66"/>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38" autoAdjust="0"/>
    <p:restoredTop sz="94660"/>
  </p:normalViewPr>
  <p:slideViewPr>
    <p:cSldViewPr>
      <p:cViewPr varScale="1">
        <p:scale>
          <a:sx n="30" d="100"/>
          <a:sy n="30" d="100"/>
        </p:scale>
        <p:origin x="-774"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414B9-2AF7-4F9B-A06C-927B09519085}" type="datetimeFigureOut">
              <a:rPr lang="en-US" smtClean="0"/>
              <a:t>7/24/2022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DB778D-6239-4201-A352-0D3A8FB60B31}" type="slidenum">
              <a:rPr lang="en-US" smtClean="0"/>
              <a:t>‹#›</a:t>
            </a:fld>
            <a:endParaRPr lang="en-US"/>
          </a:p>
        </p:txBody>
      </p:sp>
    </p:spTree>
    <p:extLst>
      <p:ext uri="{BB962C8B-B14F-4D97-AF65-F5344CB8AC3E}">
        <p14:creationId xmlns:p14="http://schemas.microsoft.com/office/powerpoint/2010/main" val="4051110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37</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partiality</a:t>
            </a:r>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40</a:t>
            </a:fld>
            <a:endParaRPr lang="en-US"/>
          </a:p>
        </p:txBody>
      </p:sp>
    </p:spTree>
    <p:extLst>
      <p:ext uri="{BB962C8B-B14F-4D97-AF65-F5344CB8AC3E}">
        <p14:creationId xmlns:p14="http://schemas.microsoft.com/office/powerpoint/2010/main" val="1197891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DB778D-6239-4201-A352-0D3A8FB60B31}" type="slidenum">
              <a:rPr lang="en-US" smtClean="0"/>
              <a:t>42</a:t>
            </a:fld>
            <a:endParaRPr lang="en-US"/>
          </a:p>
        </p:txBody>
      </p:sp>
    </p:spTree>
    <p:extLst>
      <p:ext uri="{BB962C8B-B14F-4D97-AF65-F5344CB8AC3E}">
        <p14:creationId xmlns:p14="http://schemas.microsoft.com/office/powerpoint/2010/main" val="390958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386473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6039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194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CD8F0C-9114-4972-92E7-5D4947D4BF3F}"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702320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D8F0C-9114-4972-92E7-5D4947D4BF3F}"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99180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CD8F0C-9114-4972-92E7-5D4947D4BF3F}"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85558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CD8F0C-9114-4972-92E7-5D4947D4BF3F}" type="datetimeFigureOut">
              <a:rPr lang="en-US" smtClean="0"/>
              <a:t>7/24/2022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403887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CD8F0C-9114-4972-92E7-5D4947D4BF3F}"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44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D8F0C-9114-4972-92E7-5D4947D4BF3F}" type="datetimeFigureOut">
              <a:rPr lang="en-US" smtClean="0"/>
              <a:t>7/24/2022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33387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2035308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D8F0C-9114-4972-92E7-5D4947D4BF3F}"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751BD1-5B15-4B84-9CD2-D6D1F835F50D}" type="slidenum">
              <a:rPr lang="en-US" smtClean="0"/>
              <a:t>‹#›</a:t>
            </a:fld>
            <a:endParaRPr lang="en-US"/>
          </a:p>
        </p:txBody>
      </p:sp>
    </p:spTree>
    <p:extLst>
      <p:ext uri="{BB962C8B-B14F-4D97-AF65-F5344CB8AC3E}">
        <p14:creationId xmlns:p14="http://schemas.microsoft.com/office/powerpoint/2010/main" val="90033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C7CD8F0C-9114-4972-92E7-5D4947D4BF3F}" type="datetimeFigureOut">
              <a:rPr lang="en-US" smtClean="0"/>
              <a:t>7/24/2022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5A751BD1-5B15-4B84-9CD2-D6D1F835F50D}" type="slidenum">
              <a:rPr lang="en-US" smtClean="0"/>
              <a:t>‹#›</a:t>
            </a:fld>
            <a:endParaRPr lang="en-US"/>
          </a:p>
        </p:txBody>
      </p:sp>
    </p:spTree>
    <p:extLst>
      <p:ext uri="{BB962C8B-B14F-4D97-AF65-F5344CB8AC3E}">
        <p14:creationId xmlns:p14="http://schemas.microsoft.com/office/powerpoint/2010/main" val="124305024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7701044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4127087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123630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26720" y="473337"/>
            <a:ext cx="13776960"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162655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528715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a:t>
            </a:r>
            <a:r>
              <a:rPr lang="en-US" sz="5100" b="1" dirty="0">
                <a:solidFill>
                  <a:schemeClr val="tx1">
                    <a:lumMod val="65000"/>
                  </a:schemeClr>
                </a:solidFill>
                <a:latin typeface="Times New Roman" panose="02020603050405020304" pitchFamily="18" charset="0"/>
                <a:cs typeface="Times New Roman" panose="02020603050405020304" pitchFamily="18" charset="0"/>
              </a:rPr>
              <a:t>2 My brethren, count it all joy when you fall into various trials,                </a:t>
            </a:r>
            <a:r>
              <a:rPr lang="en-US" sz="5100" b="1" dirty="0">
                <a:latin typeface="Times New Roman" panose="02020603050405020304" pitchFamily="18" charset="0"/>
                <a:cs typeface="Times New Roman" panose="02020603050405020304" pitchFamily="18" charset="0"/>
              </a:rPr>
              <a:t>3 knowing that the testing of your faith produces patience. 4 But let patience have its perfect work, that you may be perfect and complete, lacking nothing. </a:t>
            </a:r>
          </a:p>
        </p:txBody>
      </p:sp>
    </p:spTree>
    <p:extLst>
      <p:ext uri="{BB962C8B-B14F-4D97-AF65-F5344CB8AC3E}">
        <p14:creationId xmlns:p14="http://schemas.microsoft.com/office/powerpoint/2010/main" val="42636592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a:t>
            </a:r>
            <a:r>
              <a:rPr lang="en-US" sz="5100" b="1" dirty="0">
                <a:solidFill>
                  <a:schemeClr val="tx1">
                    <a:lumMod val="65000"/>
                  </a:schemeClr>
                </a:solidFill>
                <a:latin typeface="Times New Roman" panose="02020603050405020304" pitchFamily="18" charset="0"/>
                <a:cs typeface="Times New Roman" panose="02020603050405020304" pitchFamily="18" charset="0"/>
              </a:rPr>
              <a:t>: 2 My brethren, count it all joy when you fall into various trials, 3 knowing that the testing of your faith produces patience. 4 But let patience have its perfect work, that you may be perfect and complete, lacking nothing. </a:t>
            </a:r>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1923408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14777861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87680" y="45720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1:9-11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327121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a:t>
            </a: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10334691"/>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1:12 Blessed is the man who endures temptation; for when he has been approved, he will receive the crown of life which the Lord has promised to those who love Him. 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57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365760" y="365761"/>
            <a:ext cx="1353312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 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5100" b="1" dirty="0" err="1">
                <a:latin typeface="Times New Roman" panose="02020603050405020304" pitchFamily="18" charset="0"/>
                <a:cs typeface="Times New Roman" panose="02020603050405020304" pitchFamily="18" charset="0"/>
              </a:rPr>
              <a:t>firstfruits</a:t>
            </a:r>
            <a:r>
              <a:rPr lang="en-US" sz="5100" b="1" dirty="0">
                <a:latin typeface="Times New Roman" panose="02020603050405020304" pitchFamily="18" charset="0"/>
                <a:cs typeface="Times New Roman" panose="02020603050405020304" pitchFamily="18" charset="0"/>
              </a:rPr>
              <a:t> of His creatures.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248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0" y="365760"/>
            <a:ext cx="12070080" cy="7241536"/>
          </a:xfrm>
          <a:prstGeom prst="rect">
            <a:avLst/>
          </a:prstGeom>
          <a:noFill/>
        </p:spPr>
        <p:txBody>
          <a:bodyPr wrap="square" lIns="130622" tIns="65311" rIns="130622" bIns="65311" rtlCol="0">
            <a:spAutoFit/>
          </a:bodyPr>
          <a:lstStyle/>
          <a:p>
            <a:r>
              <a:rPr lang="en-US" sz="8600" dirty="0">
                <a:latin typeface="Old English Text MT" panose="03040902040508030806" pitchFamily="66" charset="0"/>
              </a:rPr>
              <a:t>            James</a:t>
            </a:r>
          </a:p>
          <a:p>
            <a:r>
              <a:rPr lang="en-US" sz="8600" dirty="0">
                <a:latin typeface="Old English Text MT" panose="03040902040508030806" pitchFamily="66" charset="0"/>
              </a:rPr>
              <a:t>        </a:t>
            </a:r>
            <a:r>
              <a:rPr lang="en-US" sz="5100" dirty="0">
                <a:latin typeface="Old English Text MT" panose="03040902040508030806" pitchFamily="66" charset="0"/>
              </a:rPr>
              <a:t>(</a:t>
            </a:r>
            <a:r>
              <a:rPr lang="en-US" sz="5100" dirty="0">
                <a:latin typeface="Times New Roman" panose="02020603050405020304" pitchFamily="18" charset="0"/>
                <a:cs typeface="Times New Roman" panose="02020603050405020304" pitchFamily="18" charset="0"/>
              </a:rPr>
              <a:t>a  General  Epistle)</a:t>
            </a:r>
            <a:endParaRPr lang="en-US" sz="8600" dirty="0">
              <a:latin typeface="Old English Text MT" panose="03040902040508030806" pitchFamily="66" charset="0"/>
            </a:endParaRPr>
          </a:p>
          <a:p>
            <a:endParaRPr lang="en-US" sz="8600" b="1" dirty="0">
              <a:latin typeface="Old English Text MT" panose="03040902040508030806" pitchFamily="66" charset="0"/>
            </a:endParaRPr>
          </a:p>
          <a:p>
            <a:r>
              <a:rPr lang="en-US" sz="5100" b="1" dirty="0">
                <a:latin typeface="Times New Roman" panose="02020603050405020304" pitchFamily="18" charset="0"/>
                <a:cs typeface="Times New Roman" panose="02020603050405020304" pitchFamily="18" charset="0"/>
              </a:rPr>
              <a:t>New  Testament  Wisdom  Literature</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Workbook  for  Practical  Living</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6047835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466165" y="588131"/>
            <a:ext cx="13776960" cy="798020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5100" b="1" dirty="0">
              <a:latin typeface="Times New Roman" panose="02020603050405020304" pitchFamily="18" charset="0"/>
              <a:cs typeface="Times New Roman" panose="02020603050405020304" pitchFamily="18" charset="0"/>
            </a:endParaRPr>
          </a:p>
          <a:p>
            <a:r>
              <a:rPr lang="en-US" sz="5100" b="1" dirty="0"/>
              <a:t>:13  Let no one say when he is tempted, "I am tempted by God"; for God cannot be tempted by evil, nor does He Himself tempt anyone.</a:t>
            </a:r>
          </a:p>
          <a:p>
            <a:endParaRPr lang="en-US" sz="5100" b="1" dirty="0"/>
          </a:p>
          <a:p>
            <a:r>
              <a:rPr lang="en-US" sz="5100" b="1" dirty="0"/>
              <a:t>Distinguish:  Trials  and   Temptations</a:t>
            </a:r>
          </a:p>
          <a:p>
            <a:endParaRPr lang="en-US" sz="5100" dirty="0"/>
          </a:p>
          <a:p>
            <a:endParaRPr lang="en-US" sz="5100" dirty="0"/>
          </a:p>
        </p:txBody>
      </p:sp>
    </p:spTree>
    <p:extLst>
      <p:ext uri="{BB962C8B-B14F-4D97-AF65-F5344CB8AC3E}">
        <p14:creationId xmlns:p14="http://schemas.microsoft.com/office/powerpoint/2010/main" val="385205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0" y="86062"/>
            <a:ext cx="13776960" cy="1047319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2 My brethren, count it all joy when you fall into various temptations (trials)</a:t>
            </a:r>
          </a:p>
          <a:p>
            <a:endParaRPr lang="en-US" sz="17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Without</a:t>
            </a:r>
          </a:p>
          <a:p>
            <a:endParaRPr lang="en-US" sz="2900" b="1" dirty="0">
              <a:latin typeface="Times New Roman" panose="02020603050405020304" pitchFamily="18" charset="0"/>
              <a:cs typeface="Times New Roman" panose="02020603050405020304" pitchFamily="18" charset="0"/>
            </a:endParaRPr>
          </a:p>
          <a:p>
            <a:pPr marL="1061304" indent="-1061304">
              <a:buAutoNum type="arabicPlain" startAt="13"/>
            </a:pPr>
            <a:r>
              <a:rPr lang="en-US" sz="5100" b="1" dirty="0"/>
              <a:t>Let no one say when he is tempted, "I am tempted by God";</a:t>
            </a:r>
          </a:p>
          <a:p>
            <a:pPr marL="1061304" indent="-1061304">
              <a:buAutoNum type="arabicPlain" startAt="13"/>
            </a:pPr>
            <a:r>
              <a:rPr lang="en-US" sz="5100" b="1" dirty="0">
                <a:latin typeface="Times New Roman" panose="02020603050405020304" pitchFamily="18" charset="0"/>
                <a:cs typeface="Times New Roman" panose="02020603050405020304" pitchFamily="18" charset="0"/>
              </a:rPr>
              <a:t>But each one is tempted when he is drawn away by his own desires and enticed.</a:t>
            </a:r>
          </a:p>
          <a:p>
            <a:endParaRPr lang="en-US" sz="14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SOURCE:  Within</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endParaRPr lang="en-US" sz="5100" dirty="0"/>
          </a:p>
          <a:p>
            <a:endParaRPr lang="en-US" sz="5100" dirty="0"/>
          </a:p>
        </p:txBody>
      </p:sp>
    </p:spTree>
    <p:extLst>
      <p:ext uri="{BB962C8B-B14F-4D97-AF65-F5344CB8AC3E}">
        <p14:creationId xmlns:p14="http://schemas.microsoft.com/office/powerpoint/2010/main" val="301945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202" y="43031"/>
            <a:ext cx="14630400" cy="876503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15 Then, when desire has conceived, it gives birth to sin; and sin, when it is full-grown, brings forth death.</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671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9"/>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 . . .</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5 If any of you lacks wisdom, let him ask of God, who gives to all liberally and without reproach, and it will be given to him. </a:t>
            </a:r>
          </a:p>
        </p:txBody>
      </p:sp>
    </p:spTree>
    <p:extLst>
      <p:ext uri="{BB962C8B-B14F-4D97-AF65-F5344CB8AC3E}">
        <p14:creationId xmlns:p14="http://schemas.microsoft.com/office/powerpoint/2010/main" val="25377868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23997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65761"/>
            <a:ext cx="13533120" cy="5625709"/>
          </a:xfrm>
          <a:prstGeom prst="rect">
            <a:avLst/>
          </a:prstGeom>
          <a:noFill/>
        </p:spPr>
        <p:txBody>
          <a:bodyPr wrap="square" lIns="130622" tIns="65311" rIns="130622" bIns="65311" rtlCol="0">
            <a:spAutoFit/>
          </a:bodyPr>
          <a:lstStyle/>
          <a:p>
            <a:r>
              <a:rPr lang="en-US" sz="5100" b="1" dirty="0"/>
              <a:t>James </a:t>
            </a:r>
            <a:r>
              <a:rPr lang="en-US" sz="5100" b="1" dirty="0" smtClean="0"/>
              <a:t>1:9 </a:t>
            </a:r>
            <a:r>
              <a:rPr lang="en-US" sz="5100" b="1" dirty="0"/>
              <a:t>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r>
              <a:rPr lang="en-US" sz="5100" b="1" dirty="0" smtClean="0"/>
              <a:t>.</a:t>
            </a:r>
            <a:endParaRPr lang="en-US" sz="5100" b="1" dirty="0"/>
          </a:p>
        </p:txBody>
      </p:sp>
    </p:spTree>
    <p:extLst>
      <p:ext uri="{BB962C8B-B14F-4D97-AF65-F5344CB8AC3E}">
        <p14:creationId xmlns:p14="http://schemas.microsoft.com/office/powerpoint/2010/main" val="3792740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990600" y="914400"/>
            <a:ext cx="12801600" cy="6863417"/>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1:12 </a:t>
            </a:r>
            <a:r>
              <a:rPr lang="en-US" sz="4400" b="1" dirty="0">
                <a:latin typeface="Times New Roman" panose="02020603050405020304" pitchFamily="18" charset="0"/>
                <a:cs typeface="Times New Roman" panose="02020603050405020304" pitchFamily="18" charset="0"/>
              </a:rPr>
              <a:t>Blessed is the man who endures temptation; for when he has been approved, he will receive the crown of life which the Lord has promised to those who love Him</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temptation  </a:t>
            </a:r>
            <a:r>
              <a:rPr lang="en-US" sz="4400" b="1" dirty="0">
                <a:latin typeface="Times New Roman" panose="02020603050405020304" pitchFamily="18" charset="0"/>
                <a:cs typeface="Times New Roman" panose="02020603050405020304" pitchFamily="18" charset="0"/>
              </a:rPr>
              <a:t>- endurance – perfect  -- crown</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50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258800" cy="8217634"/>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13 Let no one say when he is tempted, "I am tempted by God"; for God cannot be tempted by evil, nor does He Himself tempt anyone. 14 But each one is tempted when he is drawn away by his own desires and enticed. 15 Then, when desire has conceived, it gives birth to sin; and sin, when it is full-grown, brings forth death</a:t>
            </a:r>
            <a:r>
              <a:rPr lang="en-US" sz="4400" b="1" dirty="0" smtClean="0">
                <a:latin typeface="Times New Roman" panose="02020603050405020304" pitchFamily="18" charset="0"/>
                <a:cs typeface="Times New Roman" panose="02020603050405020304" pitchFamily="18" charset="0"/>
              </a:rPr>
              <a:t>.</a:t>
            </a:r>
            <a:endParaRPr lang="en-US" sz="4400" b="1" dirty="0">
              <a:latin typeface="Times New Roman" panose="02020603050405020304" pitchFamily="18" charset="0"/>
              <a:cs typeface="Times New Roman" panose="02020603050405020304" pitchFamily="18" charset="0"/>
            </a:endParaRPr>
          </a:p>
          <a:p>
            <a:endParaRPr lang="en-US" sz="4400" b="1" dirty="0" smtClean="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 </a:t>
            </a:r>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Desire – lust – sin - death</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3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noFill/>
        </p:spPr>
        <p:txBody>
          <a:bodyPr wrap="square" lIns="130622" tIns="65311" rIns="130622" bIns="65311" rtlCol="0">
            <a:spAutoFit/>
          </a:bodyPr>
          <a:lstStyle/>
          <a:p>
            <a:r>
              <a:rPr lang="en-US" sz="5100" b="1">
                <a:latin typeface="Times New Roman" panose="02020603050405020304" pitchFamily="18" charset="0"/>
                <a:cs typeface="Times New Roman" panose="02020603050405020304" pitchFamily="18" charset="0"/>
              </a:rPr>
              <a:t>James 1:1        </a:t>
            </a:r>
            <a:r>
              <a:rPr lang="en-US" sz="5100" b="1" dirty="0">
                <a:latin typeface="Times New Roman" panose="02020603050405020304" pitchFamily="18" charset="0"/>
                <a:cs typeface="Times New Roman" panose="02020603050405020304" pitchFamily="18" charset="0"/>
              </a:rPr>
              <a:t>James, a bondservant of God and of the Lord Jesus Christ,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27941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704808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10886"/>
            <a:ext cx="13487400" cy="957185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16 Do not be deceived, my beloved brethren. 17 Every good gift and every perfect gift is from above, and comes down from the Father of lights, with whom there is no variation or shadow of turning. 18 Of His own will He brought us forth by the word of truth, that we might be a kind of </a:t>
            </a:r>
            <a:r>
              <a:rPr lang="en-US" sz="4400" b="1" dirty="0" err="1">
                <a:latin typeface="Times New Roman" panose="02020603050405020304" pitchFamily="18" charset="0"/>
                <a:cs typeface="Times New Roman" panose="02020603050405020304" pitchFamily="18" charset="0"/>
              </a:rPr>
              <a:t>firstfruits</a:t>
            </a:r>
            <a:r>
              <a:rPr lang="en-US" sz="4400" b="1" dirty="0">
                <a:latin typeface="Times New Roman" panose="02020603050405020304" pitchFamily="18" charset="0"/>
                <a:cs typeface="Times New Roman" panose="02020603050405020304" pitchFamily="18" charset="0"/>
              </a:rPr>
              <a:t> of His creatures</a:t>
            </a:r>
            <a:r>
              <a:rPr lang="en-US" sz="4400" b="1" dirty="0" smtClean="0">
                <a:latin typeface="Times New Roman" panose="02020603050405020304" pitchFamily="18" charset="0"/>
                <a:cs typeface="Times New Roman" panose="02020603050405020304" pitchFamily="18" charset="0"/>
              </a:rPr>
              <a:t>.</a:t>
            </a:r>
          </a:p>
          <a:p>
            <a:endParaRPr lang="en-US" sz="2800" b="1"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19 </a:t>
            </a:r>
            <a:r>
              <a:rPr lang="en-US" sz="4400" b="1" dirty="0">
                <a:solidFill>
                  <a:srgbClr val="C00000"/>
                </a:solidFill>
                <a:latin typeface="Times New Roman" panose="02020603050405020304" pitchFamily="18" charset="0"/>
                <a:cs typeface="Times New Roman" panose="02020603050405020304" pitchFamily="18" charset="0"/>
              </a:rPr>
              <a:t>So then</a:t>
            </a:r>
            <a:r>
              <a:rPr lang="en-US" sz="4400" b="1" dirty="0">
                <a:latin typeface="Times New Roman" panose="02020603050405020304" pitchFamily="18" charset="0"/>
                <a:cs typeface="Times New Roman" panose="02020603050405020304" pitchFamily="18" charset="0"/>
              </a:rPr>
              <a:t>, my beloved brethren, let every man be swift to hear, slow to speak, slow to wrath; 20 for the wrath of man does not produce the righteousness of God.</a:t>
            </a: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5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261257"/>
            <a:ext cx="13639800" cy="7478970"/>
          </a:xfrm>
          <a:prstGeom prst="rect">
            <a:avLst/>
          </a:prstGeom>
          <a:noFill/>
        </p:spPr>
        <p:txBody>
          <a:bodyPr wrap="square" rtlCol="0">
            <a:spAutoFit/>
          </a:bodyPr>
          <a:lstStyle/>
          <a:p>
            <a:r>
              <a:rPr lang="en-US" sz="4000" b="1" dirty="0"/>
              <a:t>James </a:t>
            </a:r>
            <a:r>
              <a:rPr lang="en-US" sz="4000" b="1" dirty="0" smtClean="0"/>
              <a:t>1: </a:t>
            </a:r>
            <a:r>
              <a:rPr lang="en-US" sz="4000" b="1" dirty="0"/>
              <a:t>21</a:t>
            </a:r>
            <a:r>
              <a:rPr lang="en-US" sz="4000" b="1" dirty="0">
                <a:solidFill>
                  <a:srgbClr val="C00000"/>
                </a:solidFill>
              </a:rPr>
              <a:t> Therefore </a:t>
            </a:r>
            <a:r>
              <a:rPr lang="en-US" sz="4000" b="1" dirty="0"/>
              <a:t>lay aside all filthiness and overflow of wickedness, and receive with meekness the implanted word, which is able to save your souls</a:t>
            </a:r>
            <a:r>
              <a:rPr lang="en-US" sz="4000" b="1" dirty="0" smtClean="0"/>
              <a:t>.</a:t>
            </a:r>
          </a:p>
          <a:p>
            <a:r>
              <a:rPr lang="en-US" sz="4000" b="1" dirty="0" smtClean="0"/>
              <a:t> </a:t>
            </a:r>
            <a:r>
              <a:rPr lang="en-US" sz="4000" b="1" dirty="0"/>
              <a:t>22 </a:t>
            </a:r>
            <a:r>
              <a:rPr lang="en-US" sz="4000" b="1" dirty="0">
                <a:solidFill>
                  <a:srgbClr val="C00000"/>
                </a:solidFill>
              </a:rPr>
              <a:t>But </a:t>
            </a:r>
            <a:r>
              <a:rPr lang="en-US" sz="4000" b="1" dirty="0"/>
              <a:t>be doers of the word, and not hearers only, deceiving yourselves. 23</a:t>
            </a:r>
            <a:r>
              <a:rPr lang="en-US" sz="4000" b="1" dirty="0">
                <a:solidFill>
                  <a:srgbClr val="C00000"/>
                </a:solidFill>
              </a:rPr>
              <a:t> For </a:t>
            </a:r>
            <a:r>
              <a:rPr lang="en-US" sz="4000" b="1" dirty="0"/>
              <a:t>if anyone is a hearer of the word and not a doer, he is like a man observing his natural face in a mirror; 24 for he observes himself, goes away, and immediately forgets what kind of man he </a:t>
            </a:r>
            <a:r>
              <a:rPr lang="en-US" sz="4000" b="1" dirty="0" smtClean="0"/>
              <a:t>was.</a:t>
            </a:r>
          </a:p>
          <a:p>
            <a:r>
              <a:rPr lang="en-US" sz="4000" b="1" dirty="0" smtClean="0"/>
              <a:t>25</a:t>
            </a:r>
            <a:r>
              <a:rPr lang="en-US" sz="4000" b="1" dirty="0" smtClean="0">
                <a:solidFill>
                  <a:srgbClr val="C00000"/>
                </a:solidFill>
              </a:rPr>
              <a:t> </a:t>
            </a:r>
            <a:r>
              <a:rPr lang="en-US" sz="4000" b="1" dirty="0">
                <a:solidFill>
                  <a:srgbClr val="C00000"/>
                </a:solidFill>
              </a:rPr>
              <a:t>But </a:t>
            </a:r>
            <a:r>
              <a:rPr lang="en-US" sz="4000" b="1" dirty="0"/>
              <a:t>he who looks into the perfect law of liberty and continues in it, and is not a forgetful hearer but a doer of the work, this one will be blessed in what he does.</a:t>
            </a:r>
          </a:p>
          <a:p>
            <a:endParaRPr lang="en-US" sz="4000" b="1" dirty="0"/>
          </a:p>
        </p:txBody>
      </p:sp>
    </p:spTree>
    <p:extLst>
      <p:ext uri="{BB962C8B-B14F-4D97-AF65-F5344CB8AC3E}">
        <p14:creationId xmlns:p14="http://schemas.microsoft.com/office/powerpoint/2010/main" val="3615683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762000"/>
            <a:ext cx="13639800" cy="5509200"/>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James </a:t>
            </a:r>
            <a:r>
              <a:rPr lang="en-US" sz="4400" b="1" dirty="0" smtClean="0">
                <a:latin typeface="Times New Roman" panose="02020603050405020304" pitchFamily="18" charset="0"/>
                <a:cs typeface="Times New Roman" panose="02020603050405020304" pitchFamily="18" charset="0"/>
              </a:rPr>
              <a:t>1: </a:t>
            </a:r>
            <a:r>
              <a:rPr lang="en-US" sz="4400" b="1" dirty="0">
                <a:latin typeface="Times New Roman" panose="02020603050405020304" pitchFamily="18" charset="0"/>
                <a:cs typeface="Times New Roman" panose="02020603050405020304" pitchFamily="18" charset="0"/>
              </a:rPr>
              <a:t>26 If anyone among you thinks he is religious, and does not bridle his tongue but deceives his own heart, this one's religion is useless</a:t>
            </a:r>
            <a:r>
              <a:rPr lang="en-US" sz="4400" b="1" dirty="0" smtClean="0">
                <a:latin typeface="Times New Roman" panose="02020603050405020304" pitchFamily="18" charset="0"/>
                <a:cs typeface="Times New Roman" panose="02020603050405020304" pitchFamily="18" charset="0"/>
              </a:rPr>
              <a:t>.</a:t>
            </a:r>
          </a:p>
          <a:p>
            <a:endParaRPr lang="en-US" sz="4400" b="1" dirty="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 </a:t>
            </a:r>
            <a:r>
              <a:rPr lang="en-US" sz="4400" b="1" dirty="0">
                <a:latin typeface="Times New Roman" panose="02020603050405020304" pitchFamily="18" charset="0"/>
                <a:cs typeface="Times New Roman" panose="02020603050405020304" pitchFamily="18" charset="0"/>
              </a:rPr>
              <a:t>27 Pure and undefiled religion before God and the Father is this: to visit orphans and widows in their trouble, and to keep oneself unspotted from the world.</a:t>
            </a:r>
          </a:p>
          <a:p>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63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5171347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563231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a:t>
            </a: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76943" y="381000"/>
            <a:ext cx="13411200" cy="728770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SOLUTION:  Matt. 7:12</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12 </a:t>
            </a:r>
            <a:r>
              <a:rPr lang="en-US" sz="3600" b="1" dirty="0">
                <a:latin typeface="Times New Roman" panose="02020603050405020304" pitchFamily="18" charset="0"/>
                <a:cs typeface="Times New Roman" panose="02020603050405020304" pitchFamily="18" charset="0"/>
              </a:rPr>
              <a:t>"Therefore, whatever you want men to do to you, do also to them, for this is the Law and the Prophets</a:t>
            </a:r>
            <a:r>
              <a:rPr lang="en-US" sz="3600" b="1" dirty="0" smtClean="0">
                <a:latin typeface="Times New Roman" panose="02020603050405020304" pitchFamily="18" charset="0"/>
                <a:cs typeface="Times New Roman" panose="02020603050405020304" pitchFamily="18" charset="0"/>
              </a:rPr>
              <a:t>.</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Prejudice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Pre – Judge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Wrong to  Generalize???</a:t>
            </a:r>
            <a:endParaRPr lang="en-US" sz="3557"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80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85800" y="685800"/>
            <a:ext cx="131064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God Himself generalized in this passage: the rich and the poor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Situation  being dealt with: verse 1</a:t>
            </a:r>
          </a:p>
          <a:p>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2:1   My </a:t>
            </a:r>
            <a:r>
              <a:rPr lang="en-US" sz="3600" b="1" dirty="0">
                <a:latin typeface="Times New Roman" panose="02020603050405020304" pitchFamily="18" charset="0"/>
                <a:cs typeface="Times New Roman" panose="02020603050405020304" pitchFamily="18" charset="0"/>
              </a:rPr>
              <a:t>brethren, do not hold the faith of our Lord Jesus Christ, the Lord of glory, with partiality.</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986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31520" y="634701"/>
            <a:ext cx="12923520" cy="7195370"/>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Which James?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Zebedee, the apostle</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son of Alpheus, an apostle, called “the less”,  brother of Judas</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(fleshly) brother of the Lord, leader in the Jerusalem church</a:t>
            </a:r>
          </a:p>
        </p:txBody>
      </p:sp>
    </p:spTree>
    <p:extLst>
      <p:ext uri="{BB962C8B-B14F-4D97-AF65-F5344CB8AC3E}">
        <p14:creationId xmlns:p14="http://schemas.microsoft.com/office/powerpoint/2010/main" val="219139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228600"/>
            <a:ext cx="13792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2:1-13 </a:t>
            </a:r>
            <a:r>
              <a:rPr lang="en-US" sz="3600" b="1" dirty="0" smtClean="0">
                <a:latin typeface="Times New Roman" panose="02020603050405020304" pitchFamily="18" charset="0"/>
                <a:cs typeface="Times New Roman" panose="02020603050405020304" pitchFamily="18" charset="0"/>
              </a:rPr>
              <a:t> --  The sin of  partiality</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1 My brethren, do not hold the faith of our Lord Jesus Christ, the Lord of glory, with partiality. 2 For if there should come into your assembly a man with gold rings, in fine apparel, and there should also come in a poor man in filthy clothes, 3 and you pay attention to the one wearing the fine clothes and say to him, "You sit here in a good place," and say to the poor man, "You stand there," or, "Sit here at my footstool," 4 have you not shown partiality among yourselves, and become judges with evil thoughts? 5 Listen, my beloved brethren: Has God not chosen the poor of this world to be rich in faith and heirs of the kingdom which He promised to those who love </a:t>
            </a:r>
            <a:r>
              <a:rPr lang="en-US" sz="3600" b="1" dirty="0" smtClean="0">
                <a:latin typeface="Times New Roman" panose="02020603050405020304" pitchFamily="18" charset="0"/>
                <a:cs typeface="Times New Roman" panose="02020603050405020304" pitchFamily="18" charset="0"/>
              </a:rPr>
              <a:t>Him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747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00100" y="381000"/>
            <a:ext cx="13030200" cy="6740307"/>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6 </a:t>
            </a:r>
            <a:r>
              <a:rPr lang="en-US" sz="3600" b="1" dirty="0">
                <a:latin typeface="Times New Roman" panose="02020603050405020304" pitchFamily="18" charset="0"/>
                <a:cs typeface="Times New Roman" panose="02020603050405020304" pitchFamily="18" charset="0"/>
              </a:rPr>
              <a:t>But you have dishonored the poor man. Do not the rich oppress you and drag you into the courts? 7 Do they not blaspheme that noble name by which you are called? 8 If you really fulfill the royal law according to the Scripture, "You shall love your neighbor as yourself," you do well; 9 but if you show partiality, you commit sin, and are convicted by the law as </a:t>
            </a:r>
            <a:r>
              <a:rPr lang="en-US" sz="3600" b="1" dirty="0" err="1" smtClean="0">
                <a:latin typeface="Times New Roman" panose="02020603050405020304" pitchFamily="18" charset="0"/>
                <a:cs typeface="Times New Roman" panose="02020603050405020304" pitchFamily="18" charset="0"/>
              </a:rPr>
              <a:t>transgressorsIs</a:t>
            </a:r>
            <a:r>
              <a:rPr lang="en-US" sz="3600" b="1" dirty="0" smtClean="0">
                <a:latin typeface="Times New Roman" panose="02020603050405020304" pitchFamily="18" charset="0"/>
                <a:cs typeface="Times New Roman" panose="02020603050405020304" pitchFamily="18" charset="0"/>
              </a:rPr>
              <a:t> </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Question:  Is this true of all rich people?</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wrong to be rich in this world’s goods?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Q?   Is it automatically honorable to be poor?</a:t>
            </a:r>
          </a:p>
        </p:txBody>
      </p:sp>
    </p:spTree>
    <p:extLst>
      <p:ext uri="{BB962C8B-B14F-4D97-AF65-F5344CB8AC3E}">
        <p14:creationId xmlns:p14="http://schemas.microsoft.com/office/powerpoint/2010/main" val="29741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457200"/>
            <a:ext cx="13639800" cy="6740307"/>
          </a:xfrm>
          <a:prstGeom prst="rect">
            <a:avLst/>
          </a:prstGeom>
          <a:noFill/>
        </p:spPr>
        <p:txBody>
          <a:bodyPr wrap="square" rtlCol="0">
            <a:spAutoFit/>
          </a:bodyPr>
          <a:lstStyle/>
          <a:p>
            <a:r>
              <a:rPr lang="en-US" sz="3600" b="1" dirty="0"/>
              <a:t>Ecclesiastes </a:t>
            </a:r>
            <a:r>
              <a:rPr lang="en-US" sz="3600" b="1" dirty="0" smtClean="0"/>
              <a:t>4: </a:t>
            </a:r>
            <a:r>
              <a:rPr lang="en-US" sz="3600" b="1" dirty="0"/>
              <a:t>1 Then I returned and considered all the oppression that is done under the sun: And look! The tears of the oppressed, But they have no comforter-On the side of their oppressors there is power, But they have no comforter. 2 Therefore I praised the dead who were already dead, More than the living who are still alive. 3 Yet, better than both is he who has never existed, Who has not seen the evil work that is done under the sun.</a:t>
            </a:r>
          </a:p>
          <a:p>
            <a:endParaRPr lang="en-US" sz="3600" b="1" dirty="0" smtClean="0"/>
          </a:p>
          <a:p>
            <a:r>
              <a:rPr lang="en-US" sz="3600" b="1" dirty="0" smtClean="0"/>
              <a:t>There is power with wealth</a:t>
            </a:r>
          </a:p>
          <a:p>
            <a:endParaRPr lang="en-US" sz="3600" b="1" dirty="0" smtClean="0"/>
          </a:p>
          <a:p>
            <a:r>
              <a:rPr lang="en-US" sz="3600" b="1" dirty="0" smtClean="0"/>
              <a:t>The poor  are  disadvantaged</a:t>
            </a:r>
            <a:endParaRPr lang="en-US" sz="3600" b="1" dirty="0"/>
          </a:p>
          <a:p>
            <a:endParaRPr lang="en-US" sz="3600" b="1" dirty="0"/>
          </a:p>
        </p:txBody>
      </p:sp>
    </p:spTree>
    <p:extLst>
      <p:ext uri="{BB962C8B-B14F-4D97-AF65-F5344CB8AC3E}">
        <p14:creationId xmlns:p14="http://schemas.microsoft.com/office/powerpoint/2010/main" val="490189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838200" y="838200"/>
            <a:ext cx="130302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Q?   Do “little sins” matter?</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10 </a:t>
            </a:r>
            <a:r>
              <a:rPr lang="en-US" sz="3600" b="1" dirty="0">
                <a:latin typeface="Times New Roman" panose="02020603050405020304" pitchFamily="18" charset="0"/>
                <a:cs typeface="Times New Roman" panose="02020603050405020304" pitchFamily="18" charset="0"/>
              </a:rPr>
              <a:t>For whoever shall keep the whole law, and yet stumble in one point, he is guilty of all. 11 For He who said, "Do not commit adultery," also said, "Do not murder." Now if you do not commit adultery, but you do murder, you have become a transgressor of the law. 12 So speak and so do as those who will be judged by the law of liberty. 13 For judgment is without mercy to the one who has shown no mercy. Mercy triumphs over judgment.</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4800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25410867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a:t>James 2:14-26 </a:t>
            </a:r>
            <a:r>
              <a:rPr lang="en-US" sz="3600" b="1" dirty="0" smtClean="0"/>
              <a:t> </a:t>
            </a:r>
            <a:r>
              <a:rPr lang="en-US" sz="3600" b="1" dirty="0"/>
              <a:t>14 What does it profit, my brethren, if someone says he has faith but does not have works? Can faith save him? 15 If a brother or sister is naked and destitute of daily food, 16 and one of you says to them, "Depart in peace, be warmed and filled," but you do not give them the things which are needed for the body, what does it profit? 17 Thus also faith by itself, if it does not have works, is dead. 18 But someone will say, "You have faith, and I have works." Show me your faith without your works, and I will show you my faith by my works. 19 You believe that there is one God. You do well. Even the demons believe--and tremble! 20 But do you want to know, O foolish man, that faith without works is </a:t>
            </a:r>
            <a:r>
              <a:rPr lang="en-US" sz="3600" b="1" dirty="0" smtClean="0"/>
              <a:t>dead?</a:t>
            </a:r>
            <a:endParaRPr lang="en-US" sz="3600" b="1" dirty="0"/>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12877800"/>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533400" y="457200"/>
            <a:ext cx="12725400" cy="7848302"/>
          </a:xfrm>
          <a:prstGeom prst="rect">
            <a:avLst/>
          </a:prstGeom>
          <a:noFill/>
        </p:spPr>
        <p:txBody>
          <a:bodyPr wrap="square" rtlCol="0">
            <a:spAutoFit/>
          </a:bodyPr>
          <a:lstStyle/>
          <a:p>
            <a:r>
              <a:rPr lang="en-US" sz="3600" b="1" dirty="0" smtClean="0"/>
              <a:t>Faith  and  Works     James 2:14-26</a:t>
            </a:r>
          </a:p>
          <a:p>
            <a:endParaRPr lang="en-US" sz="3600" b="1" dirty="0"/>
          </a:p>
          <a:p>
            <a:r>
              <a:rPr lang="en-US" sz="3600" b="1" dirty="0" smtClean="0"/>
              <a:t>21 </a:t>
            </a:r>
            <a:r>
              <a:rPr lang="en-US" sz="3600" b="1" dirty="0"/>
              <a:t>Was not Abraham our father justified by works when he offered Isaac his son on the altar? 22 Do you see that faith was working together with his works, and by works faith was made perfect? 23 And the Scripture was fulfilled which says, "Abraham believed God, and it was accounted to him for righteousness." And he was called the friend of God. 24 You see then that a man is justified by works, and not by faith only. 25 Likewise, was not Rahab the harlot also justified by works when she received the messengers and sent them out another way? 26 For as the body without the spirit is dead, so faith without works is dead also.</a:t>
            </a:r>
          </a:p>
          <a:p>
            <a:endParaRPr lang="en-US" sz="3600" b="1" dirty="0"/>
          </a:p>
          <a:p>
            <a:endParaRPr lang="en-US" sz="3600" b="1" dirty="0"/>
          </a:p>
        </p:txBody>
      </p:sp>
    </p:spTree>
    <p:extLst>
      <p:ext uri="{BB962C8B-B14F-4D97-AF65-F5344CB8AC3E}">
        <p14:creationId xmlns:p14="http://schemas.microsoft.com/office/powerpoint/2010/main" val="2352758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63601232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24352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072640" y="1463040"/>
            <a:ext cx="10850880" cy="4840879"/>
          </a:xfrm>
          <a:prstGeom prst="rect">
            <a:avLst/>
          </a:prstGeom>
          <a:solidFill>
            <a:schemeClr val="bg2"/>
          </a:solid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James 1:1        </a:t>
            </a:r>
            <a:r>
              <a:rPr lang="en-US" sz="5100" b="1" dirty="0">
                <a:solidFill>
                  <a:schemeClr val="tx1">
                    <a:lumMod val="65000"/>
                  </a:schemeClr>
                </a:solidFill>
                <a:latin typeface="Times New Roman" panose="02020603050405020304" pitchFamily="18" charset="0"/>
                <a:cs typeface="Times New Roman" panose="02020603050405020304" pitchFamily="18" charset="0"/>
              </a:rPr>
              <a:t>James, a bondservant of God and of the Lord Jesus Christ</a:t>
            </a:r>
            <a:r>
              <a:rPr lang="en-US" sz="5100" b="1" dirty="0">
                <a:latin typeface="Times New Roman" panose="02020603050405020304" pitchFamily="18" charset="0"/>
                <a:cs typeface="Times New Roman" panose="02020603050405020304" pitchFamily="18" charset="0"/>
              </a:rPr>
              <a:t>, To the twelve tribes which are scattered abroad: Greetings.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71430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80339"/>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2 For we all stumble in many things. If anyone does not stumble in word, he is a perfect man, able also to bridle the whole body. 3 Indeed, we put bits in horses' mouths that they may obey us, and we turn their whole body. 4 Look also at ships: although they are so large and are driven by fierce winds, they are turned by a very small rudder wherever the pilot desires. 5 Even so the tongue is a little member and boasts great things. See how great a forest a little fire kindles! 6 And the tongue is a fire, a world of iniquity. The tongue is so set among our members that it defiles the whole body, and sets on fire the course of nature; and it is set on fire by </a:t>
            </a:r>
            <a:r>
              <a:rPr lang="en-US" sz="3600" b="1" dirty="0" smtClean="0">
                <a:latin typeface="Times New Roman" panose="02020603050405020304" pitchFamily="18" charset="0"/>
                <a:cs typeface="Times New Roman" panose="02020603050405020304" pitchFamily="18" charset="0"/>
              </a:rPr>
              <a:t>hell</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96051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685800"/>
            <a:ext cx="13411200" cy="6740307"/>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 </a:t>
            </a:r>
            <a:r>
              <a:rPr lang="en-US" sz="3600" b="1" dirty="0">
                <a:latin typeface="Times New Roman" panose="02020603050405020304" pitchFamily="18" charset="0"/>
                <a:cs typeface="Times New Roman" panose="02020603050405020304" pitchFamily="18" charset="0"/>
              </a:rPr>
              <a:t>7 For every kind of beast and bird, of reptile and creature of the sea, is tamed and has been tamed by mankind. 8 But no man can tame the tongue. It is an unruly evil, full of deadly poison. 9 With it we bless our God and Father, and with it we curse men, who have been made in the similitude of God. 10 Out of the same mouth proceed blessing and cursing. My brethren, these things ought not to be so. 11 Does a spring send forth fresh water and bitter from the same opening? 12 Can a fig tree, my brethren, bear olives, or a grapevine bear figs? Thus no spring yields both salt water and fresh.</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4130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r>
              <a:rPr lang="en-US" sz="6300" dirty="0" smtClean="0">
                <a:latin typeface="Times New Roman" panose="02020603050405020304" pitchFamily="18" charset="0"/>
                <a:cs typeface="Times New Roman" panose="02020603050405020304" pitchFamily="18" charset="0"/>
              </a:rPr>
              <a:t>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914400" y="457200"/>
            <a:ext cx="13411200" cy="6186309"/>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3:   </a:t>
            </a:r>
            <a:r>
              <a:rPr lang="en-US" sz="3600" b="1" dirty="0">
                <a:latin typeface="Times New Roman" panose="02020603050405020304" pitchFamily="18" charset="0"/>
                <a:cs typeface="Times New Roman" panose="02020603050405020304" pitchFamily="18" charset="0"/>
              </a:rPr>
              <a:t>1 My brethren, let not many of you become teachers, knowing that we shall receive a stricter judgment.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2 </a:t>
            </a:r>
            <a:r>
              <a:rPr lang="en-US" sz="3600" b="1" dirty="0">
                <a:latin typeface="Times New Roman" panose="02020603050405020304" pitchFamily="18" charset="0"/>
                <a:cs typeface="Times New Roman" panose="02020603050405020304" pitchFamily="18" charset="0"/>
              </a:rPr>
              <a:t>For we all stumble in many things. If anyone does not stumble in word, he is a perfect man, able also to bridle the whole body. </a:t>
            </a:r>
            <a:endParaRPr lang="en-US" sz="3600" b="1" dirty="0" smtClean="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Horses             ---             Bits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Ships		  ---	       Rudders</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Forest		  ---	       Little fire</a:t>
            </a:r>
          </a:p>
          <a:p>
            <a:endParaRPr lang="en-US" sz="1200" b="1"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All animals	  ---	       Tamed</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3:8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But no man can tame the tongue. </a:t>
            </a:r>
            <a:endParaRPr lang="en-U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2808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51793" y="817151"/>
            <a:ext cx="13716000"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1793" y="533400"/>
            <a:ext cx="13716000" cy="138499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3:8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no man can tame the tongue. It is an unruly evil</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Misuses  of  the  Tongue</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2275490"/>
            <a:ext cx="5257800" cy="3600986"/>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Teach  error</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Lying</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Cursing		</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Fail to speak</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Hurt feelings</a:t>
            </a:r>
            <a:endParaRPr lang="en-US" sz="3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15399" y="2236562"/>
            <a:ext cx="5352393" cy="452431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Boasting</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Oaths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Over critical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Unconscious</a:t>
            </a:r>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179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12860057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51793" y="817151"/>
            <a:ext cx="13716000" cy="646331"/>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                                        </a:t>
            </a:r>
            <a:endParaRPr lang="en-US" sz="36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1793" y="533400"/>
            <a:ext cx="13716000" cy="138499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James </a:t>
            </a:r>
            <a:r>
              <a:rPr lang="en-US" sz="3600" b="1" dirty="0">
                <a:latin typeface="Times New Roman" panose="02020603050405020304" pitchFamily="18" charset="0"/>
                <a:cs typeface="Times New Roman" panose="02020603050405020304" pitchFamily="18" charset="0"/>
              </a:rPr>
              <a:t>3:8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no man can tame the tongue. It is an unruly evil</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Misuses  of  the  Tongue</a:t>
            </a:r>
            <a:endParaRPr lang="en-US" sz="36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1676400" y="2275490"/>
            <a:ext cx="5257800" cy="3600986"/>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Teach  error</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Lying</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Cursing		</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Fail to speak</a:t>
            </a:r>
          </a:p>
          <a:p>
            <a:endParaRPr lang="en-US" sz="12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Hurt feelings</a:t>
            </a:r>
            <a:endParaRPr lang="en-US" sz="36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8915399" y="2236562"/>
            <a:ext cx="5352393" cy="4524315"/>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Boasting</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Oaths</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Over critical</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Unconscious</a:t>
            </a:r>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810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4648" y="177132"/>
            <a:ext cx="14249400" cy="6017032"/>
          </a:xfrm>
          <a:prstGeom prst="rect">
            <a:avLst/>
          </a:prstGeom>
          <a:noFill/>
        </p:spPr>
        <p:txBody>
          <a:bodyPr wrap="square" rtlCol="0">
            <a:spAutoFit/>
          </a:bodyPr>
          <a:lstStyle/>
          <a:p>
            <a:r>
              <a:rPr lang="en-US" sz="3500" b="1" dirty="0">
                <a:latin typeface="Times New Roman" panose="02020603050405020304" pitchFamily="18" charset="0"/>
                <a:cs typeface="Times New Roman" panose="02020603050405020304" pitchFamily="18" charset="0"/>
              </a:rPr>
              <a:t>Matthew </a:t>
            </a:r>
            <a:r>
              <a:rPr lang="en-US" sz="3500" b="1" dirty="0" smtClean="0">
                <a:latin typeface="Times New Roman" panose="02020603050405020304" pitchFamily="18" charset="0"/>
                <a:cs typeface="Times New Roman" panose="02020603050405020304" pitchFamily="18" charset="0"/>
              </a:rPr>
              <a:t>15:11-20 </a:t>
            </a:r>
            <a:r>
              <a:rPr lang="en-US" sz="3500" b="1" dirty="0">
                <a:latin typeface="Times New Roman" panose="02020603050405020304" pitchFamily="18" charset="0"/>
                <a:cs typeface="Times New Roman" panose="02020603050405020304" pitchFamily="18" charset="0"/>
              </a:rPr>
              <a:t>"Not what goes into the mouth defiles a man; but what comes out of the mouth, this defiles a man." </a:t>
            </a:r>
            <a:r>
              <a:rPr lang="en-US" sz="3500" b="1" dirty="0" smtClean="0">
                <a:latin typeface="Times New Roman" panose="02020603050405020304" pitchFamily="18" charset="0"/>
                <a:cs typeface="Times New Roman" panose="02020603050405020304" pitchFamily="18" charset="0"/>
              </a:rPr>
              <a:t> . . . . 15 </a:t>
            </a:r>
            <a:r>
              <a:rPr lang="en-US" sz="3500" b="1" dirty="0">
                <a:latin typeface="Times New Roman" panose="02020603050405020304" pitchFamily="18" charset="0"/>
                <a:cs typeface="Times New Roman" panose="02020603050405020304" pitchFamily="18" charset="0"/>
              </a:rPr>
              <a:t>Then Peter answered and said to Him, "Explain this parable to us." 16 So Jesus said, "Are you also still without understanding? 17 "Do you not yet understand that whatever enters the mouth goes into the stomach and is eliminated? 18 "But those things which proceed out of the mouth come from the heart, and they defile a man. 19 "For out of the heart proceed evil thoughts, murders, adulteries, fornications, thefts, false witness, blasphemies. 20 "These are the things which defile a man, but to eat with unwashed hands does not defile a man."</a:t>
            </a:r>
          </a:p>
          <a:p>
            <a:endParaRPr lang="en-US" sz="3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3830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57200" y="533400"/>
            <a:ext cx="13792200" cy="14865608"/>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Power  of  the  Tongue   ----    Positive</a:t>
            </a:r>
          </a:p>
          <a:p>
            <a:endParaRPr lang="en-US" sz="1200" b="1" dirty="0" smtClean="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James </a:t>
            </a:r>
            <a:r>
              <a:rPr lang="en-US" sz="3600" b="1" dirty="0" smtClean="0">
                <a:latin typeface="Times New Roman" panose="02020603050405020304" pitchFamily="18" charset="0"/>
                <a:cs typeface="Times New Roman" panose="02020603050405020304" pitchFamily="18" charset="0"/>
              </a:rPr>
              <a:t>1:21  … </a:t>
            </a:r>
            <a:r>
              <a:rPr lang="en-US" sz="3600" b="1" dirty="0">
                <a:latin typeface="Times New Roman" panose="02020603050405020304" pitchFamily="18" charset="0"/>
                <a:cs typeface="Times New Roman" panose="02020603050405020304" pitchFamily="18" charset="0"/>
              </a:rPr>
              <a:t>receive with meekness the implanted word, which is able to save your souls</a:t>
            </a:r>
            <a:r>
              <a:rPr lang="en-US" sz="3600" b="1" dirty="0" smtClean="0">
                <a:latin typeface="Times New Roman" panose="02020603050405020304" pitchFamily="18" charset="0"/>
                <a:cs typeface="Times New Roman" panose="02020603050405020304" pitchFamily="18" charset="0"/>
              </a:rPr>
              <a:t>.</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1 Corinthians </a:t>
            </a:r>
            <a:r>
              <a:rPr lang="en-US" sz="3600" b="1" dirty="0" smtClean="0">
                <a:latin typeface="Times New Roman" panose="02020603050405020304" pitchFamily="18" charset="0"/>
                <a:cs typeface="Times New Roman" panose="02020603050405020304" pitchFamily="18" charset="0"/>
              </a:rPr>
              <a:t>1:21 </a:t>
            </a:r>
            <a:r>
              <a:rPr lang="en-US" sz="3600" b="1" dirty="0">
                <a:latin typeface="Times New Roman" panose="02020603050405020304" pitchFamily="18" charset="0"/>
                <a:cs typeface="Times New Roman" panose="02020603050405020304" pitchFamily="18" charset="0"/>
              </a:rPr>
              <a:t>For since, in the wisdom of God, the world through wisdom did not know God, it pleased God through the foolishness of the message preached to save those who </a:t>
            </a:r>
            <a:r>
              <a:rPr lang="en-US" sz="3600" b="1" dirty="0" smtClean="0">
                <a:latin typeface="Times New Roman" panose="02020603050405020304" pitchFamily="18" charset="0"/>
                <a:cs typeface="Times New Roman" panose="02020603050405020304" pitchFamily="18" charset="0"/>
              </a:rPr>
              <a:t>believe.</a:t>
            </a:r>
          </a:p>
          <a:p>
            <a:endParaRPr lang="en-US" sz="12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John 6:45  </a:t>
            </a: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"It is written in the prophets, 'And they shall all be taught by God.' Therefore everyone who has heard and learned from the Father comes to Me.</a:t>
            </a: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642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4" name="TextBox 3"/>
          <p:cNvSpPr txBox="1"/>
          <p:nvPr/>
        </p:nvSpPr>
        <p:spPr>
          <a:xfrm>
            <a:off x="23648" y="304800"/>
            <a:ext cx="13716000" cy="6186309"/>
          </a:xfrm>
          <a:prstGeom prst="rect">
            <a:avLst/>
          </a:prstGeom>
          <a:noFill/>
        </p:spPr>
        <p:txBody>
          <a:bodyPr wrap="square" rtlCol="0">
            <a:spAutoFit/>
          </a:bodyPr>
          <a:lstStyle/>
          <a:p>
            <a:r>
              <a:rPr lang="en-US" sz="3600" b="1" dirty="0" smtClean="0">
                <a:latin typeface="Times New Roman" panose="02020603050405020304" pitchFamily="18" charset="0"/>
                <a:cs typeface="Times New Roman" panose="02020603050405020304" pitchFamily="18" charset="0"/>
              </a:rPr>
              <a:t>In contrast tongue speaking (when no </a:t>
            </a:r>
            <a:r>
              <a:rPr lang="en-US" sz="3600" b="1" dirty="0" err="1" smtClean="0">
                <a:latin typeface="Times New Roman" panose="02020603050405020304" pitchFamily="18" charset="0"/>
                <a:cs typeface="Times New Roman" panose="02020603050405020304" pitchFamily="18" charset="0"/>
              </a:rPr>
              <a:t>interpretor</a:t>
            </a:r>
            <a:r>
              <a:rPr lang="en-US" sz="3600" b="1" dirty="0" smtClean="0">
                <a:latin typeface="Times New Roman" panose="02020603050405020304" pitchFamily="18" charset="0"/>
                <a:cs typeface="Times New Roman" panose="02020603050405020304" pitchFamily="18" charset="0"/>
              </a:rPr>
              <a:t>) where there would </a:t>
            </a:r>
          </a:p>
          <a:p>
            <a:r>
              <a:rPr lang="en-US" sz="3600" b="1" dirty="0" smtClean="0">
                <a:latin typeface="Times New Roman" panose="02020603050405020304" pitchFamily="18" charset="0"/>
                <a:cs typeface="Times New Roman" panose="02020603050405020304" pitchFamily="18" charset="0"/>
              </a:rPr>
              <a:t>Be no communication ---</a:t>
            </a:r>
          </a:p>
          <a:p>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1 Corinthians </a:t>
            </a:r>
            <a:r>
              <a:rPr lang="en-US" sz="3600" b="1" dirty="0">
                <a:latin typeface="Times New Roman" panose="02020603050405020304" pitchFamily="18" charset="0"/>
                <a:cs typeface="Times New Roman" panose="02020603050405020304" pitchFamily="18" charset="0"/>
              </a:rPr>
              <a:t>14:3  </a:t>
            </a:r>
            <a:r>
              <a:rPr lang="en-US" sz="3600" b="1" dirty="0" smtClean="0">
                <a:latin typeface="Times New Roman" panose="02020603050405020304" pitchFamily="18" charset="0"/>
                <a:cs typeface="Times New Roman" panose="02020603050405020304" pitchFamily="18" charset="0"/>
              </a:rPr>
              <a:t>  But </a:t>
            </a:r>
            <a:r>
              <a:rPr lang="en-US" sz="3600" b="1" dirty="0">
                <a:latin typeface="Times New Roman" panose="02020603050405020304" pitchFamily="18" charset="0"/>
                <a:cs typeface="Times New Roman" panose="02020603050405020304" pitchFamily="18" charset="0"/>
              </a:rPr>
              <a:t>he who prophesies speaks edification and exhortation and comfort to men.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Edification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Exhortation</a:t>
            </a:r>
          </a:p>
          <a:p>
            <a:endParaRPr lang="en-US" sz="3600" b="1" dirty="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Comfort</a:t>
            </a:r>
          </a:p>
        </p:txBody>
      </p:sp>
    </p:spTree>
    <p:extLst>
      <p:ext uri="{BB962C8B-B14F-4D97-AF65-F5344CB8AC3E}">
        <p14:creationId xmlns:p14="http://schemas.microsoft.com/office/powerpoint/2010/main" val="395336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6538" y="304800"/>
            <a:ext cx="13639800" cy="11172289"/>
          </a:xfrm>
          <a:prstGeom prst="rect">
            <a:avLst/>
          </a:prstGeom>
          <a:noFill/>
        </p:spPr>
        <p:txBody>
          <a:bodyPr wrap="square" rtlCol="0">
            <a:spAutoFit/>
          </a:bodyPr>
          <a:lstStyle/>
          <a:p>
            <a:r>
              <a:rPr lang="en-US" sz="3600" b="1" dirty="0"/>
              <a:t>James </a:t>
            </a:r>
            <a:r>
              <a:rPr lang="en-US" sz="3600" b="1" dirty="0" smtClean="0"/>
              <a:t>3:8-    </a:t>
            </a:r>
            <a:r>
              <a:rPr lang="en-US" sz="3600" b="1" dirty="0"/>
              <a:t>But no man can tame the tongue. It is an unruly evil, full of deadly poison. </a:t>
            </a:r>
            <a:endParaRPr lang="en-US" sz="3600" b="1" dirty="0" smtClean="0"/>
          </a:p>
          <a:p>
            <a:endParaRPr lang="en-US" sz="1200" b="1" dirty="0"/>
          </a:p>
          <a:p>
            <a:r>
              <a:rPr lang="en-US" sz="3600" b="1" dirty="0"/>
              <a:t>James 3:13-18   </a:t>
            </a:r>
            <a:r>
              <a:rPr lang="en-US" sz="3600" b="1" dirty="0" smtClean="0"/>
              <a:t> </a:t>
            </a:r>
            <a:r>
              <a:rPr lang="en-US" sz="3600" b="1" dirty="0"/>
              <a:t>Who is wise and understanding among you? Let him show by good conduct that his works are done in the meekness of wisdom. 14 But if you have bitter envy and self-seeking in your hearts, do not boast and lie against the truth. 15 This wisdom does not descend from above, but is earthly, sensual, demonic. 16 For where envy and self-seeking exist, confusion and every evil thing are there. 17 But the wisdom that is from above is first pure, then peaceable, gentle, willing to yield, full of mercy and good fruits, without partiality and without hypocrisy. 18 Now the fruit of righteousness is sown in peace by those who make peace.</a:t>
            </a:r>
          </a:p>
          <a:p>
            <a:endParaRPr lang="en-US" sz="3600" b="1" dirty="0" smtClean="0"/>
          </a:p>
          <a:p>
            <a:endParaRPr lang="en-US" sz="3600" b="1" dirty="0"/>
          </a:p>
          <a:p>
            <a:endParaRPr lang="en-US" sz="3600" b="1" dirty="0"/>
          </a:p>
          <a:p>
            <a:endParaRPr lang="en-US" sz="3600" b="1" dirty="0" smtClean="0"/>
          </a:p>
          <a:p>
            <a:endParaRPr lang="en-US" sz="3600" b="1" dirty="0"/>
          </a:p>
          <a:p>
            <a:endParaRPr lang="en-US" sz="3600" b="1" dirty="0"/>
          </a:p>
          <a:p>
            <a:endParaRPr lang="en-US" sz="3600" b="1" dirty="0"/>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8941" y="548640"/>
            <a:ext cx="14092518" cy="4056049"/>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Unique style: “chains of thought”</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 temptation  - endurance – perfect  -- crown</a:t>
            </a:r>
          </a:p>
          <a:p>
            <a:endParaRPr lang="en-US" sz="51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Desire – lust – sin - death</a:t>
            </a:r>
          </a:p>
        </p:txBody>
      </p:sp>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284015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33400" y="533400"/>
            <a:ext cx="13639800" cy="7848302"/>
          </a:xfrm>
          <a:prstGeom prst="rect">
            <a:avLst/>
          </a:prstGeom>
          <a:noFill/>
        </p:spPr>
        <p:txBody>
          <a:bodyPr wrap="square" rtlCol="0">
            <a:spAutoFit/>
          </a:bodyPr>
          <a:lstStyle/>
          <a:p>
            <a:r>
              <a:rPr lang="en-US" sz="3600" b="1" dirty="0"/>
              <a:t>James </a:t>
            </a:r>
            <a:r>
              <a:rPr lang="en-US" sz="3600" b="1" dirty="0" smtClean="0"/>
              <a:t>3:    </a:t>
            </a:r>
            <a:r>
              <a:rPr lang="en-US" sz="3600" b="1" dirty="0"/>
              <a:t>13 Who is wise and understanding among you</a:t>
            </a:r>
            <a:r>
              <a:rPr lang="en-US" sz="3600" b="1" dirty="0" smtClean="0"/>
              <a:t>?</a:t>
            </a:r>
          </a:p>
          <a:p>
            <a:endParaRPr lang="en-US" sz="3600" b="1" dirty="0" smtClean="0"/>
          </a:p>
          <a:p>
            <a:r>
              <a:rPr lang="en-US" sz="3600" b="1" dirty="0"/>
              <a:t>James 1:5-8  </a:t>
            </a:r>
            <a:r>
              <a:rPr lang="en-US" sz="3600" b="1" dirty="0" smtClean="0"/>
              <a:t>   </a:t>
            </a:r>
            <a:r>
              <a:rPr lang="en-US" sz="3600" b="1" dirty="0"/>
              <a:t>If any of you lacks wisdom, let him ask of God, who gives to all liberally and without reproach, and it will be given to him. 6 But let him ask in faith, with no doubting, for he who doubts is like a wave of the sea driven and tossed by the wind. 7 For let not that man suppose that he will receive anything from the Lord; 8 he is a double-minded man, unstable in all his ways</a:t>
            </a:r>
            <a:r>
              <a:rPr lang="en-US" sz="3600" b="1" dirty="0" smtClean="0"/>
              <a:t>.</a:t>
            </a:r>
          </a:p>
          <a:p>
            <a:endParaRPr lang="en-US" sz="3600" b="1" dirty="0"/>
          </a:p>
          <a:p>
            <a:r>
              <a:rPr lang="en-US" sz="3600" b="1" dirty="0" smtClean="0"/>
              <a:t>Ecclesiastes    Proverbs</a:t>
            </a:r>
            <a:endParaRPr lang="en-US" sz="3600" b="1" dirty="0"/>
          </a:p>
          <a:p>
            <a:endParaRPr lang="en-US" sz="3600" b="1" dirty="0"/>
          </a:p>
          <a:p>
            <a:r>
              <a:rPr lang="en-US" sz="3600" b="1" dirty="0" smtClean="0"/>
              <a:t> </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0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4630400" cy="10134636"/>
          </a:xfrm>
          <a:prstGeom prst="rect">
            <a:avLst/>
          </a:prstGeom>
          <a:solidFill>
            <a:schemeClr val="bg1"/>
          </a:solidFill>
        </p:spPr>
        <p:txBody>
          <a:bodyPr wrap="square" lIns="130622" tIns="65311" rIns="130622" bIns="65311"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b</a:t>
            </a:r>
            <a:endParaRPr lang="en-US" dirty="0"/>
          </a:p>
        </p:txBody>
      </p:sp>
      <p:sp>
        <p:nvSpPr>
          <p:cNvPr id="2" name="TextBox 1"/>
          <p:cNvSpPr txBox="1"/>
          <p:nvPr/>
        </p:nvSpPr>
        <p:spPr>
          <a:xfrm>
            <a:off x="12435840" y="731520"/>
            <a:ext cx="609600" cy="301175"/>
          </a:xfrm>
          <a:prstGeom prst="rect">
            <a:avLst/>
          </a:prstGeom>
          <a:noFill/>
        </p:spPr>
        <p:txBody>
          <a:bodyPr wrap="square" lIns="130622" tIns="65311" rIns="130622" bIns="65311" rtlCol="0">
            <a:spAutoFit/>
          </a:bodyPr>
          <a:lstStyle/>
          <a:p>
            <a:r>
              <a:rPr lang="en-US" sz="1100" b="1" dirty="0">
                <a:latin typeface="Bauhaus 93" panose="04030905020B02020C02" pitchFamily="82" charset="0"/>
              </a:rPr>
              <a:t>o</a:t>
            </a:r>
          </a:p>
        </p:txBody>
      </p:sp>
    </p:spTree>
    <p:extLst>
      <p:ext uri="{BB962C8B-B14F-4D97-AF65-F5344CB8AC3E}">
        <p14:creationId xmlns:p14="http://schemas.microsoft.com/office/powerpoint/2010/main" val="302957770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95300" y="457200"/>
            <a:ext cx="13639800" cy="7848302"/>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4:1-6  </a:t>
            </a:r>
            <a:r>
              <a:rPr lang="en-US" sz="3600" b="1" dirty="0" smtClean="0">
                <a:latin typeface="Times New Roman" panose="02020603050405020304" pitchFamily="18" charset="0"/>
                <a:cs typeface="Times New Roman" panose="02020603050405020304" pitchFamily="18" charset="0"/>
              </a:rPr>
              <a:t> Where </a:t>
            </a:r>
            <a:r>
              <a:rPr lang="en-US" sz="3600" b="1" dirty="0">
                <a:latin typeface="Times New Roman" panose="02020603050405020304" pitchFamily="18" charset="0"/>
                <a:cs typeface="Times New Roman" panose="02020603050405020304" pitchFamily="18" charset="0"/>
              </a:rPr>
              <a:t>do wars and fights come from among you? Do they not come from your desires for pleasure that war in your members? 2 You lust and do not have. You murder and covet and cannot obtain. You fight and war. Yet you do not have because you do not ask. 3 You ask and do not receive, because you ask amiss, that you may spend it on your pleasures. 4 Adulterers and adulteresses! Do you not know that friendship with the world is enmity with God? Whoever therefore wants to be a friend of the world makes himself an enemy of God. 5 Or do you think that the Scripture says in vain, "The Spirit who dwells in us yearns jealously"? 6 But He gives more grace. Therefore He says: "God resists the proud, But gives grace to the humble."</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617900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609600" y="381000"/>
            <a:ext cx="13182600" cy="4524315"/>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James 4:7-10  </a:t>
            </a:r>
            <a:r>
              <a:rPr lang="en-US" sz="3600" b="1" dirty="0" smtClean="0">
                <a:latin typeface="Times New Roman" panose="02020603050405020304" pitchFamily="18" charset="0"/>
                <a:cs typeface="Times New Roman" panose="02020603050405020304" pitchFamily="18" charset="0"/>
              </a:rPr>
              <a:t>  Therefore </a:t>
            </a:r>
            <a:r>
              <a:rPr lang="en-US" sz="3600" b="1" dirty="0">
                <a:latin typeface="Times New Roman" panose="02020603050405020304" pitchFamily="18" charset="0"/>
                <a:cs typeface="Times New Roman" panose="02020603050405020304" pitchFamily="18" charset="0"/>
              </a:rPr>
              <a:t>submit to God. Resist the devil and he will flee from you. 8 Draw near to God and He will draw near to you. Cleanse your hands, you sinners; and purify your hearts, you double-minded. 9 Lament and mourn and weep! Let your laughter be turned to mourning and your joy to gloom. 10 Humble yourselves in the sight of the Lord, and He will lift you up.</a:t>
            </a:r>
          </a:p>
          <a:p>
            <a:endParaRPr lang="en-US" sz="3600" b="1" dirty="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8429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5452002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Tree>
    <p:extLst>
      <p:ext uri="{BB962C8B-B14F-4D97-AF65-F5344CB8AC3E}">
        <p14:creationId xmlns:p14="http://schemas.microsoft.com/office/powerpoint/2010/main" val="545200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545054" y="158738"/>
            <a:ext cx="13655040" cy="764164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2 My brethren, count it all joy when you fall into various trials, 3 knowing that the testing of your faith produces patience. 4 But let patience have its perfect work, that you may be perfect and complete, lacking nothing. 5 If any of you lacks wisdom, let him ask of God, who gives to all liberally and without reproach, and it will be given to him. </a:t>
            </a:r>
          </a:p>
        </p:txBody>
      </p:sp>
    </p:spTree>
    <p:extLst>
      <p:ext uri="{BB962C8B-B14F-4D97-AF65-F5344CB8AC3E}">
        <p14:creationId xmlns:p14="http://schemas.microsoft.com/office/powerpoint/2010/main" val="234418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548640"/>
            <a:ext cx="13655040" cy="6071985"/>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1:6 But let him ask in faith, with no doubting, for he who doubts is like a wave of the sea driven and tossed by the wind. 7 For let not that man suppose that he will receive anything from the Lord; 8 he is a double-minded man, unstable in all his ways</a:t>
            </a:r>
          </a:p>
        </p:txBody>
      </p:sp>
    </p:spTree>
    <p:extLst>
      <p:ext uri="{BB962C8B-B14F-4D97-AF65-F5344CB8AC3E}">
        <p14:creationId xmlns:p14="http://schemas.microsoft.com/office/powerpoint/2010/main" val="480081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7120646"/>
            <a:ext cx="14630400" cy="1101394"/>
          </a:xfrm>
          <a:prstGeom prst="rect">
            <a:avLst/>
          </a:prstGeom>
          <a:solidFill>
            <a:schemeClr val="bg1">
              <a:lumMod val="50000"/>
              <a:lumOff val="50000"/>
            </a:schemeClr>
          </a:solidFill>
        </p:spPr>
        <p:txBody>
          <a:bodyPr wrap="square" lIns="130622" tIns="65311" rIns="130622" bIns="65311" rtlCol="0">
            <a:spAutoFit/>
          </a:bodyPr>
          <a:lstStyle/>
          <a:p>
            <a:r>
              <a:rPr lang="en-US" sz="6300" dirty="0">
                <a:latin typeface="Old English Text MT" panose="03040902040508030806" pitchFamily="66" charset="0"/>
                <a:cs typeface="Times New Roman" panose="02020603050405020304" pitchFamily="18" charset="0"/>
              </a:rPr>
              <a:t>          James  --  </a:t>
            </a:r>
            <a:r>
              <a:rPr lang="en-US" sz="6300" dirty="0">
                <a:latin typeface="Times New Roman" panose="02020603050405020304" pitchFamily="18" charset="0"/>
                <a:cs typeface="Times New Roman" panose="02020603050405020304" pitchFamily="18" charset="0"/>
              </a:rPr>
              <a:t>Practical Living </a:t>
            </a:r>
            <a:endParaRPr lang="en-US" sz="6300" dirty="0">
              <a:latin typeface="Old English Text MT" panose="03040902040508030806" pitchFamily="66" charset="0"/>
              <a:cs typeface="Times New Roman" panose="02020603050405020304" pitchFamily="18" charset="0"/>
            </a:endParaRPr>
          </a:p>
        </p:txBody>
      </p:sp>
      <p:sp>
        <p:nvSpPr>
          <p:cNvPr id="2" name="TextBox 1"/>
          <p:cNvSpPr txBox="1"/>
          <p:nvPr/>
        </p:nvSpPr>
        <p:spPr>
          <a:xfrm>
            <a:off x="487680" y="173505"/>
            <a:ext cx="13655040" cy="8426476"/>
          </a:xfrm>
          <a:prstGeom prst="rect">
            <a:avLst/>
          </a:prstGeom>
          <a:noFill/>
        </p:spPr>
        <p:txBody>
          <a:bodyPr wrap="square" lIns="130622" tIns="65311" rIns="130622" bIns="65311" rtlCol="0">
            <a:spAutoFit/>
          </a:bodyPr>
          <a:lstStyle/>
          <a:p>
            <a:r>
              <a:rPr lang="en-US" sz="5100" b="1" dirty="0">
                <a:latin typeface="Times New Roman" panose="02020603050405020304" pitchFamily="18" charset="0"/>
                <a:cs typeface="Times New Roman" panose="02020603050405020304" pitchFamily="18" charset="0"/>
              </a:rPr>
              <a:t>Dealing with temptation</a:t>
            </a:r>
          </a:p>
          <a:p>
            <a:endParaRPr lang="en-US" sz="2900" b="1" dirty="0">
              <a:latin typeface="Times New Roman" panose="02020603050405020304" pitchFamily="18" charset="0"/>
              <a:cs typeface="Times New Roman" panose="02020603050405020304" pitchFamily="18" charset="0"/>
            </a:endParaRPr>
          </a:p>
          <a:p>
            <a:r>
              <a:rPr lang="en-US" sz="5100" b="1" dirty="0">
                <a:latin typeface="Times New Roman" panose="02020603050405020304" pitchFamily="18" charset="0"/>
                <a:cs typeface="Times New Roman" panose="02020603050405020304" pitchFamily="18" charset="0"/>
              </a:rPr>
              <a:t>James 1: 9 Let the lowly brother glory in his exaltation, 10 but the rich in his humiliation, because as a flower of the field he will pass away. 11 For no sooner has the sun risen with a burning heat than it withers the grass; its flower falls, and its beautiful appearance perishes. So the rich man also will fade away in his pursuits.</a:t>
            </a:r>
          </a:p>
          <a:p>
            <a:endParaRPr lang="en-US" sz="5100" b="1" dirty="0">
              <a:latin typeface="Times New Roman" panose="02020603050405020304" pitchFamily="18" charset="0"/>
              <a:cs typeface="Times New Roman" panose="02020603050405020304" pitchFamily="18" charset="0"/>
            </a:endParaRPr>
          </a:p>
          <a:p>
            <a:endParaRPr lang="en-US" sz="5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693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6507</TotalTime>
  <Words>4622</Words>
  <Application>Microsoft Office PowerPoint</Application>
  <PresentationFormat>Custom</PresentationFormat>
  <Paragraphs>552</Paragraphs>
  <Slides>65</Slides>
  <Notes>3</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F Owen</dc:creator>
  <cp:lastModifiedBy>Bob F Owen</cp:lastModifiedBy>
  <cp:revision>96</cp:revision>
  <dcterms:created xsi:type="dcterms:W3CDTF">2022-05-19T15:41:52Z</dcterms:created>
  <dcterms:modified xsi:type="dcterms:W3CDTF">2022-07-24T12:10:01Z</dcterms:modified>
</cp:coreProperties>
</file>