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84" r:id="rId21"/>
    <p:sldId id="286" r:id="rId22"/>
    <p:sldId id="285" r:id="rId23"/>
    <p:sldId id="289" r:id="rId24"/>
    <p:sldId id="287" r:id="rId25"/>
    <p:sldId id="288" r:id="rId26"/>
    <p:sldId id="278" r:id="rId27"/>
    <p:sldId id="276" r:id="rId28"/>
    <p:sldId id="290" r:id="rId29"/>
    <p:sldId id="291" r:id="rId30"/>
    <p:sldId id="292" r:id="rId31"/>
    <p:sldId id="293" r:id="rId32"/>
    <p:sldId id="300" r:id="rId33"/>
    <p:sldId id="296" r:id="rId34"/>
    <p:sldId id="297" r:id="rId35"/>
    <p:sldId id="298" r:id="rId36"/>
    <p:sldId id="311" r:id="rId37"/>
    <p:sldId id="294" r:id="rId38"/>
    <p:sldId id="299" r:id="rId39"/>
    <p:sldId id="295" r:id="rId40"/>
    <p:sldId id="307" r:id="rId41"/>
    <p:sldId id="308" r:id="rId42"/>
    <p:sldId id="312" r:id="rId43"/>
    <p:sldId id="309" r:id="rId44"/>
    <p:sldId id="310" r:id="rId45"/>
    <p:sldId id="302" r:id="rId46"/>
    <p:sldId id="313" r:id="rId47"/>
    <p:sldId id="314" r:id="rId48"/>
    <p:sldId id="303" r:id="rId49"/>
    <p:sldId id="315" r:id="rId50"/>
    <p:sldId id="305" r:id="rId51"/>
    <p:sldId id="316" r:id="rId52"/>
    <p:sldId id="318" r:id="rId53"/>
    <p:sldId id="322" r:id="rId54"/>
    <p:sldId id="327" r:id="rId55"/>
    <p:sldId id="326" r:id="rId56"/>
    <p:sldId id="332" r:id="rId57"/>
    <p:sldId id="328" r:id="rId58"/>
    <p:sldId id="329" r:id="rId59"/>
    <p:sldId id="319" r:id="rId60"/>
    <p:sldId id="324" r:id="rId61"/>
    <p:sldId id="331" r:id="rId62"/>
    <p:sldId id="323" r:id="rId63"/>
    <p:sldId id="321" r:id="rId64"/>
    <p:sldId id="339" r:id="rId65"/>
    <p:sldId id="340" r:id="rId66"/>
    <p:sldId id="341" r:id="rId67"/>
    <p:sldId id="333" r:id="rId68"/>
    <p:sldId id="336" r:id="rId69"/>
    <p:sldId id="334" r:id="rId70"/>
    <p:sldId id="337" r:id="rId71"/>
    <p:sldId id="338" r:id="rId72"/>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9" autoAdjust="0"/>
    <p:restoredTop sz="94660"/>
  </p:normalViewPr>
  <p:slideViewPr>
    <p:cSldViewPr>
      <p:cViewPr varScale="1">
        <p:scale>
          <a:sx n="30" d="100"/>
          <a:sy n="30" d="100"/>
        </p:scale>
        <p:origin x="-756"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414B9-2AF7-4F9B-A06C-927B09519085}" type="datetimeFigureOut">
              <a:rPr lang="en-US" smtClean="0"/>
              <a:t>7/31/2022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B778D-6239-4201-A352-0D3A8FB60B31}" type="slidenum">
              <a:rPr lang="en-US" smtClean="0"/>
              <a:t>‹#›</a:t>
            </a:fld>
            <a:endParaRPr lang="en-US"/>
          </a:p>
        </p:txBody>
      </p:sp>
    </p:spTree>
    <p:extLst>
      <p:ext uri="{BB962C8B-B14F-4D97-AF65-F5344CB8AC3E}">
        <p14:creationId xmlns:p14="http://schemas.microsoft.com/office/powerpoint/2010/main" val="405111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37</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40</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42</a:t>
            </a:fld>
            <a:endParaRPr lang="en-US"/>
          </a:p>
        </p:txBody>
      </p:sp>
    </p:spTree>
    <p:extLst>
      <p:ext uri="{BB962C8B-B14F-4D97-AF65-F5344CB8AC3E}">
        <p14:creationId xmlns:p14="http://schemas.microsoft.com/office/powerpoint/2010/main" val="390958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CD8F0C-9114-4972-92E7-5D4947D4BF3F}" type="datetimeFigureOut">
              <a:rPr lang="en-US" smtClean="0"/>
              <a:t>7/31/2022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528715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a:t>
            </a:r>
            <a:r>
              <a:rPr lang="en-US" sz="51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5100" b="1" dirty="0">
                <a:latin typeface="Times New Roman" panose="02020603050405020304" pitchFamily="18" charset="0"/>
                <a:cs typeface="Times New Roman" panose="02020603050405020304" pitchFamily="18" charset="0"/>
              </a:rPr>
              <a:t>3 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a:t>
            </a:r>
            <a:r>
              <a:rPr lang="en-US" sz="5100" b="1" dirty="0">
                <a:solidFill>
                  <a:schemeClr val="tx1">
                    <a:lumMod val="65000"/>
                  </a:schemeClr>
                </a:solidFill>
                <a:latin typeface="Times New Roman" panose="02020603050405020304" pitchFamily="18" charset="0"/>
                <a:cs typeface="Times New Roman" panose="02020603050405020304" pitchFamily="18" charset="0"/>
              </a:rPr>
              <a:t>: 2 My brethren, count it all joy when you fall into various trials, 3 knowing that the testing of your faith produces patience. 4 But let patience have its perfect work, that you may be perfect and complete, lacking nothing. </a:t>
            </a:r>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87680" y="45720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1:9-11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327121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10334691"/>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65760" y="36576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 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5100" b="1" dirty="0" err="1">
                <a:latin typeface="Times New Roman" panose="02020603050405020304" pitchFamily="18" charset="0"/>
                <a:cs typeface="Times New Roman" panose="02020603050405020304" pitchFamily="18" charset="0"/>
              </a:rPr>
              <a:t>firstfruits</a:t>
            </a:r>
            <a:r>
              <a:rPr lang="en-US" sz="5100" b="1" dirty="0">
                <a:latin typeface="Times New Roman" panose="02020603050405020304" pitchFamily="18" charset="0"/>
                <a:cs typeface="Times New Roman" panose="02020603050405020304" pitchFamily="18" charset="0"/>
              </a:rPr>
              <a:t> of His creatures.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65760"/>
            <a:ext cx="12070080" cy="7241536"/>
          </a:xfrm>
          <a:prstGeom prst="rect">
            <a:avLst/>
          </a:prstGeom>
          <a:noFill/>
        </p:spPr>
        <p:txBody>
          <a:bodyPr wrap="square" lIns="130622" tIns="65311" rIns="130622" bIns="65311" rtlCol="0">
            <a:spAutoFit/>
          </a:bodyPr>
          <a:lstStyle/>
          <a:p>
            <a:r>
              <a:rPr lang="en-US" sz="8600" dirty="0">
                <a:latin typeface="Old English Text MT" panose="03040902040508030806" pitchFamily="66" charset="0"/>
              </a:rPr>
              <a:t>            James</a:t>
            </a:r>
          </a:p>
          <a:p>
            <a:r>
              <a:rPr lang="en-US" sz="8600" dirty="0">
                <a:latin typeface="Old English Text MT" panose="03040902040508030806" pitchFamily="66" charset="0"/>
              </a:rPr>
              <a:t>        </a:t>
            </a:r>
            <a:r>
              <a:rPr lang="en-US" sz="5100" dirty="0">
                <a:latin typeface="Old English Text MT" panose="03040902040508030806" pitchFamily="66" charset="0"/>
              </a:rPr>
              <a:t>(</a:t>
            </a:r>
            <a:r>
              <a:rPr lang="en-US" sz="5100" dirty="0">
                <a:latin typeface="Times New Roman" panose="02020603050405020304" pitchFamily="18" charset="0"/>
                <a:cs typeface="Times New Roman" panose="02020603050405020304" pitchFamily="18" charset="0"/>
              </a:rPr>
              <a:t>a  General  Epistle)</a:t>
            </a:r>
            <a:endParaRPr lang="en-US" sz="8600" dirty="0">
              <a:latin typeface="Old English Text MT" panose="03040902040508030806" pitchFamily="66" charset="0"/>
            </a:endParaRPr>
          </a:p>
          <a:p>
            <a:endParaRPr lang="en-US" sz="8600" b="1" dirty="0">
              <a:latin typeface="Old English Text MT" panose="03040902040508030806" pitchFamily="66" charset="0"/>
            </a:endParaRPr>
          </a:p>
          <a:p>
            <a:r>
              <a:rPr lang="en-US" sz="5100" b="1" dirty="0">
                <a:latin typeface="Times New Roman" panose="02020603050405020304" pitchFamily="18" charset="0"/>
                <a:cs typeface="Times New Roman" panose="02020603050405020304" pitchFamily="18" charset="0"/>
              </a:rPr>
              <a:t>New  Testament  Wisdom  Literature</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60478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66165" y="588131"/>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38520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0" y="86062"/>
            <a:ext cx="13776960" cy="1047319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17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Without</a:t>
            </a:r>
          </a:p>
          <a:p>
            <a:endParaRPr lang="en-US" sz="2900" b="1" dirty="0">
              <a:latin typeface="Times New Roman" panose="02020603050405020304" pitchFamily="18" charset="0"/>
              <a:cs typeface="Times New Roman" panose="02020603050405020304" pitchFamily="18" charset="0"/>
            </a:endParaRPr>
          </a:p>
          <a:p>
            <a:pPr marL="1061304" indent="-1061304">
              <a:buAutoNum type="arabicPlain" startAt="13"/>
            </a:pPr>
            <a:r>
              <a:rPr lang="en-US" sz="5100" b="1" dirty="0"/>
              <a:t>Let no one say when he is tempted, "I am tempted by God";</a:t>
            </a:r>
          </a:p>
          <a:p>
            <a:pPr marL="1061304" indent="-1061304">
              <a:buAutoNum type="arabicPlain" startAt="13"/>
            </a:pPr>
            <a:r>
              <a:rPr lang="en-US" sz="5100" b="1" dirty="0">
                <a:latin typeface="Times New Roman" panose="02020603050405020304" pitchFamily="18" charset="0"/>
                <a:cs typeface="Times New Roman" panose="02020603050405020304" pitchFamily="18" charset="0"/>
              </a:rPr>
              <a:t>But each one is tempted when he is drawn away by his own desires and enticed.</a:t>
            </a:r>
          </a:p>
          <a:p>
            <a:endParaRPr lang="en-US" sz="14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Within</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30194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876503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9"/>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 . . .</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253778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2399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65761"/>
            <a:ext cx="13533120" cy="5625709"/>
          </a:xfrm>
          <a:prstGeom prst="rect">
            <a:avLst/>
          </a:prstGeom>
          <a:noFill/>
        </p:spPr>
        <p:txBody>
          <a:bodyPr wrap="square" lIns="130622" tIns="65311" rIns="130622" bIns="65311" rtlCol="0">
            <a:spAutoFit/>
          </a:bodyPr>
          <a:lstStyle/>
          <a:p>
            <a:r>
              <a:rPr lang="en-US" sz="5100" b="1" dirty="0"/>
              <a:t>James </a:t>
            </a:r>
            <a:r>
              <a:rPr lang="en-US" sz="5100" b="1" dirty="0" smtClean="0"/>
              <a:t>1:9 </a:t>
            </a:r>
            <a:r>
              <a:rPr lang="en-US" sz="5100" b="1" dirty="0"/>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r>
              <a:rPr lang="en-US" sz="5100" b="1" dirty="0" smtClean="0"/>
              <a:t>.</a:t>
            </a:r>
            <a:endParaRPr lang="en-US" sz="5100" b="1" dirty="0"/>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990600" y="914400"/>
            <a:ext cx="12801600" cy="6863417"/>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1:12 </a:t>
            </a:r>
            <a:r>
              <a:rPr lang="en-US" sz="44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temptation  </a:t>
            </a:r>
            <a:r>
              <a:rPr lang="en-US" sz="4400" b="1" dirty="0">
                <a:latin typeface="Times New Roman" panose="02020603050405020304" pitchFamily="18" charset="0"/>
                <a:cs typeface="Times New Roman" panose="02020603050405020304" pitchFamily="18" charset="0"/>
              </a:rPr>
              <a:t>- endurance – perfect  -- crown</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258800" cy="8217634"/>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Desire – lust – sin - death</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noFill/>
        </p:spPr>
        <p:txBody>
          <a:bodyPr wrap="square" lIns="130622" tIns="65311" rIns="130622" bIns="65311" rtlCol="0">
            <a:spAutoFit/>
          </a:bodyPr>
          <a:lstStyle/>
          <a:p>
            <a:r>
              <a:rPr lang="en-US" sz="5100" b="1">
                <a:latin typeface="Times New Roman" panose="02020603050405020304" pitchFamily="18" charset="0"/>
                <a:cs typeface="Times New Roman" panose="02020603050405020304" pitchFamily="18" charset="0"/>
              </a:rPr>
              <a:t>James 1:1        </a:t>
            </a:r>
            <a:r>
              <a:rPr lang="en-US" sz="51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70480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3615683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63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517134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563231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a:t>
            </a: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76943" y="381000"/>
            <a:ext cx="13411200" cy="728770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SOLUTION:  Matt. 7:12</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12 </a:t>
            </a:r>
            <a:r>
              <a:rPr lang="en-US" sz="3600" b="1" dirty="0">
                <a:latin typeface="Times New Roman" panose="02020603050405020304" pitchFamily="18" charset="0"/>
                <a:cs typeface="Times New Roman" panose="02020603050405020304" pitchFamily="18" charset="0"/>
              </a:rPr>
              <a:t>"Therefore, whatever you want men to do to you, do also to them, for this is the Law and the Prophets</a:t>
            </a:r>
            <a:r>
              <a:rPr lang="en-US" sz="3600" b="1" dirty="0" smtClean="0">
                <a:latin typeface="Times New Roman" panose="02020603050405020304" pitchFamily="18" charset="0"/>
                <a:cs typeface="Times New Roman" panose="02020603050405020304" pitchFamily="18" charset="0"/>
              </a:rPr>
              <a:t>.</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Prejudice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 – Judge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Wrong to  Generalize???</a:t>
            </a:r>
            <a:endParaRPr lang="en-US" sz="3557"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0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1064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God Himself generalized in this passage: the rich and the poor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Situation  being dealt with: verse 1</a:t>
            </a:r>
          </a:p>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2:1   My </a:t>
            </a:r>
            <a:r>
              <a:rPr lang="en-US" sz="3600" b="1" dirty="0">
                <a:latin typeface="Times New Roman" panose="02020603050405020304" pitchFamily="18" charset="0"/>
                <a:cs typeface="Times New Roman" panose="02020603050405020304" pitchFamily="18" charset="0"/>
              </a:rPr>
              <a:t>brethren, do not hold the faith of our Lord Jesus Christ, the Lord of glory, with partiality.</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34701"/>
            <a:ext cx="12923520" cy="719537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Which James?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Zebedee, the apostle</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Alpheus, an apostle, called “the less”,  brother of Judas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(fleshly) brother of the Lord, leader in the Jerusalem church</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5 Listen, my beloved brethren: Has God not chosen the poor of this world to be rich in faith and heirs of the kingdom which He promised to those who love </a:t>
            </a:r>
            <a:r>
              <a:rPr lang="en-US" sz="3600" b="1" dirty="0" smtClean="0">
                <a:latin typeface="Times New Roman" panose="02020603050405020304" pitchFamily="18" charset="0"/>
                <a:cs typeface="Times New Roman" panose="02020603050405020304" pitchFamily="18" charset="0"/>
              </a:rPr>
              <a:t>Him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47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00100" y="381000"/>
            <a:ext cx="13030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6 </a:t>
            </a:r>
            <a:r>
              <a:rPr lang="en-US" sz="3600" b="1" dirty="0">
                <a:latin typeface="Times New Roman" panose="02020603050405020304" pitchFamily="18" charset="0"/>
                <a:cs typeface="Times New Roman" panose="02020603050405020304" pitchFamily="18" charset="0"/>
              </a:rPr>
              <a:t>But you have dishonored the poor man. Do not the rich oppress you and drag you into the courts? 7 Do they not blaspheme that noble name by which you are called? 8 If you really fulfill the royal law according to the Scripture, "You shall love your neighbor as yourself," you do well; 9 but if you show partiality, you commit sin, and are convicted by the law as </a:t>
            </a:r>
            <a:r>
              <a:rPr lang="en-US" sz="3600" b="1" dirty="0" err="1" smtClean="0">
                <a:latin typeface="Times New Roman" panose="02020603050405020304" pitchFamily="18" charset="0"/>
                <a:cs typeface="Times New Roman" panose="02020603050405020304" pitchFamily="18" charset="0"/>
              </a:rPr>
              <a:t>transgressorsIs</a:t>
            </a:r>
            <a:r>
              <a:rPr lang="en-US" sz="3600" b="1" dirty="0" smtClean="0">
                <a:latin typeface="Times New Roman" panose="02020603050405020304" pitchFamily="18" charset="0"/>
                <a:cs typeface="Times New Roman" panose="02020603050405020304" pitchFamily="18" charset="0"/>
              </a:rPr>
              <a:t> </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Question:  Is this true of all rich people?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wrong to be rich in this world’s goods?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automatically honorable to be poor?</a:t>
            </a:r>
          </a:p>
        </p:txBody>
      </p:sp>
    </p:spTree>
    <p:extLst>
      <p:ext uri="{BB962C8B-B14F-4D97-AF65-F5344CB8AC3E}">
        <p14:creationId xmlns:p14="http://schemas.microsoft.com/office/powerpoint/2010/main" val="29741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457200"/>
            <a:ext cx="13639800" cy="6740307"/>
          </a:xfrm>
          <a:prstGeom prst="rect">
            <a:avLst/>
          </a:prstGeom>
          <a:noFill/>
        </p:spPr>
        <p:txBody>
          <a:bodyPr wrap="square" rtlCol="0">
            <a:spAutoFit/>
          </a:bodyPr>
          <a:lstStyle/>
          <a:p>
            <a:r>
              <a:rPr lang="en-US" sz="3600" b="1" dirty="0"/>
              <a:t>Ecclesiastes </a:t>
            </a:r>
            <a:r>
              <a:rPr lang="en-US" sz="3600" b="1" dirty="0" smtClean="0"/>
              <a:t>4: </a:t>
            </a:r>
            <a:r>
              <a:rPr lang="en-US" sz="3600" b="1" dirty="0"/>
              <a:t>1 Then I returned and considered all the oppression that is done under the sun: And look! The tears of the oppressed, But they have no comforter-On the side of their oppressors there is power, But they have no comforter. 2 Therefore I praised the dead who were already dead, More than the living who are still alive. 3 Yet, better than both is he who has never existed, Who has not seen the evil work that is done under the sun.</a:t>
            </a:r>
          </a:p>
          <a:p>
            <a:endParaRPr lang="en-US" sz="3600" b="1" dirty="0" smtClean="0"/>
          </a:p>
          <a:p>
            <a:r>
              <a:rPr lang="en-US" sz="3600" b="1" dirty="0" smtClean="0"/>
              <a:t>There is power with wealth</a:t>
            </a:r>
          </a:p>
          <a:p>
            <a:endParaRPr lang="en-US" sz="3600" b="1" dirty="0" smtClean="0"/>
          </a:p>
          <a:p>
            <a:r>
              <a:rPr lang="en-US" sz="3600" b="1" dirty="0" smtClean="0"/>
              <a:t>The poor  are  disadvantaged</a:t>
            </a:r>
            <a:endParaRPr lang="en-US" sz="3600" b="1" dirty="0"/>
          </a:p>
          <a:p>
            <a:endParaRPr lang="en-US" sz="3600" b="1" dirty="0"/>
          </a:p>
        </p:txBody>
      </p:sp>
    </p:spTree>
    <p:extLst>
      <p:ext uri="{BB962C8B-B14F-4D97-AF65-F5344CB8AC3E}">
        <p14:creationId xmlns:p14="http://schemas.microsoft.com/office/powerpoint/2010/main" val="49018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Q?   Do “little sins” matter?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10 </a:t>
            </a:r>
            <a:r>
              <a:rPr lang="en-US" sz="3600" b="1" dirty="0">
                <a:latin typeface="Times New Roman" panose="02020603050405020304" pitchFamily="18" charset="0"/>
                <a:cs typeface="Times New Roman" panose="02020603050405020304" pitchFamily="18" charset="0"/>
              </a:rPr>
              <a:t>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13 For judgment is without mercy to the one who has shown no mercy. Mercy triumphs over judgment.</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80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54108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a:t>James 2:14-26 </a:t>
            </a:r>
            <a:r>
              <a:rPr lang="en-US" sz="3600" b="1" dirty="0" smtClean="0"/>
              <a:t> </a:t>
            </a:r>
            <a:r>
              <a:rPr lang="en-US" sz="3600" b="1" dirty="0"/>
              <a:t>14 What does it profit, my brethren, if someone says he has faith but does not have works? Can faith save him? 15 If a brother or sister is naked and destitute of daily food, 16 and one of you says to them, "Depart in peace, be warmed and filled," but you do not give them the things which are needed for the body, what does it profit? 17 Thus also faith by itself, if it does not have works, is dead. 18 But someone will say, "You have faith, and I have works." Show me your faith without your works, and I will show you my faith by my works. 19 You believe that there is one God. You do well. Even the demons believe--and tremble! 20 But do you want to know, O foolish man, that faith without works is </a:t>
            </a:r>
            <a:r>
              <a:rPr lang="en-US" sz="3600" b="1" dirty="0" smtClean="0"/>
              <a:t>dead?</a:t>
            </a:r>
            <a:endParaRPr lang="en-US" sz="3600" b="1" dirty="0"/>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smtClean="0"/>
              <a:t>21 </a:t>
            </a:r>
            <a:r>
              <a:rPr lang="en-US" sz="3600" b="1" dirty="0"/>
              <a:t>Was not Abraham our father justified by works when he offered Isaac his son on the altar? 22 Do you see that faith was working together with his works, and by works faith was made perfect? 23 And the Scripture was fulfilled which says, "Abraham believed God, and it was accounted to him for righteousness." And he was called the friend of God. 24 You see then that a man is justified by works, and not by faith only. 25 Likewise, was not Rahab the harlot also justified by works when she received the messengers and sent them out another way? 26 For as the body without the spirit is dead, so faith without works is dead also.</a:t>
            </a:r>
          </a:p>
          <a:p>
            <a:endParaRPr lang="en-US" sz="3600" b="1" dirty="0"/>
          </a:p>
          <a:p>
            <a:endParaRPr lang="en-US" sz="3600" b="1" dirty="0"/>
          </a:p>
        </p:txBody>
      </p:sp>
    </p:spTree>
    <p:extLst>
      <p:ext uri="{BB962C8B-B14F-4D97-AF65-F5344CB8AC3E}">
        <p14:creationId xmlns:p14="http://schemas.microsoft.com/office/powerpoint/2010/main" val="235275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solidFill>
            <a:schemeClr val="bg2"/>
          </a:solid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        </a:t>
            </a:r>
            <a:r>
              <a:rPr lang="en-US" sz="51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5100" b="1" dirty="0">
                <a:latin typeface="Times New Roman" panose="02020603050405020304" pitchFamily="18" charset="0"/>
                <a:cs typeface="Times New Roman" panose="02020603050405020304" pitchFamily="18" charset="0"/>
              </a:rPr>
              <a: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80339"/>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2 For we all stumble in many things. If anyone does not stumble in word, he is a perfect man, able also to bridle the whole body. 3 Indeed, we put bits in horses' mouths that they may obey us, and we turn their whole body. 4 Look also at ships: although they are so large and are driven by fierce winds, they are turned by a very small rudder wherever the pilot desires. 5 Even so the tongue is a little member and boasts great things. See how great a forest a little fire kindles! 6 And the tongue is a fire, a world of iniquity. The tongue is so set among our members that it defiles the whole body, and sets on fire the course of nature; and it is set on fire by </a:t>
            </a:r>
            <a:r>
              <a:rPr lang="en-US" sz="3600" b="1" dirty="0" smtClean="0">
                <a:latin typeface="Times New Roman" panose="02020603050405020304" pitchFamily="18" charset="0"/>
                <a:cs typeface="Times New Roman" panose="02020603050405020304" pitchFamily="18" charset="0"/>
              </a:rPr>
              <a:t>hell</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685800"/>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 </a:t>
            </a:r>
            <a:r>
              <a:rPr lang="en-US" sz="3600" b="1" dirty="0">
                <a:latin typeface="Times New Roman" panose="02020603050405020304" pitchFamily="18" charset="0"/>
                <a:cs typeface="Times New Roman" panose="02020603050405020304" pitchFamily="18" charset="0"/>
              </a:rPr>
              <a:t>7 For every kind of beast and bird, of reptile and creature of the sea, is tamed and has been tamed by mankind. 8 But no man can tame the tongue. It is an unruly evil, full of deadly poison. 9 With it we bless our God and Father, and with it we curse men, who have been made in the similitude of God. 10 Out of the same mouth proceed blessing and cursing. My brethren, these things ought not to be so. 11 Does a spring send forth fresh water and bitter from the same opening? 12 Can a fig tree, my brethren, bear olives, or a grapevine bear figs? Thus no spring yields both salt water and fresh.</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413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r>
              <a:rPr lang="en-US" sz="6300" dirty="0" smtClean="0">
                <a:latin typeface="Times New Roman" panose="02020603050405020304" pitchFamily="18" charset="0"/>
                <a:cs typeface="Times New Roman" panose="02020603050405020304" pitchFamily="18" charset="0"/>
              </a:rPr>
              <a:t>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14400" y="457200"/>
            <a:ext cx="13411200" cy="618630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2 </a:t>
            </a:r>
            <a:r>
              <a:rPr lang="en-US" sz="3600" b="1" dirty="0">
                <a:latin typeface="Times New Roman" panose="02020603050405020304" pitchFamily="18" charset="0"/>
                <a:cs typeface="Times New Roman" panose="02020603050405020304" pitchFamily="18" charset="0"/>
              </a:rPr>
              <a:t>For we all stumble in many things. If anyone does not stumble in word, he is a perfect man, able also to bridle the whole body.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Horses             ---             Bits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Ships		  ---	       Rudders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Forest		  ---	       Little fire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All animals	  ---	       Tamed</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3:8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But no man can tame the tongue. </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80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2860057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81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4648" y="177132"/>
            <a:ext cx="14249400" cy="6017032"/>
          </a:xfrm>
          <a:prstGeom prst="rect">
            <a:avLst/>
          </a:prstGeom>
          <a:noFill/>
        </p:spPr>
        <p:txBody>
          <a:bodyPr wrap="square" rtlCol="0">
            <a:spAutoFit/>
          </a:bodyPr>
          <a:lstStyle/>
          <a:p>
            <a:r>
              <a:rPr lang="en-US" sz="3500" b="1" dirty="0">
                <a:latin typeface="Times New Roman" panose="02020603050405020304" pitchFamily="18" charset="0"/>
                <a:cs typeface="Times New Roman" panose="02020603050405020304" pitchFamily="18" charset="0"/>
              </a:rPr>
              <a:t>Matthew </a:t>
            </a:r>
            <a:r>
              <a:rPr lang="en-US" sz="3500" b="1" dirty="0" smtClean="0">
                <a:latin typeface="Times New Roman" panose="02020603050405020304" pitchFamily="18" charset="0"/>
                <a:cs typeface="Times New Roman" panose="02020603050405020304" pitchFamily="18" charset="0"/>
              </a:rPr>
              <a:t>15:11-20 </a:t>
            </a:r>
            <a:r>
              <a:rPr lang="en-US" sz="3500" b="1" dirty="0">
                <a:latin typeface="Times New Roman" panose="02020603050405020304" pitchFamily="18" charset="0"/>
                <a:cs typeface="Times New Roman" panose="02020603050405020304" pitchFamily="18" charset="0"/>
              </a:rPr>
              <a:t>"Not what goes into the mouth defiles a man; but what comes out of the mouth, this defiles a man." </a:t>
            </a:r>
            <a:r>
              <a:rPr lang="en-US" sz="3500" b="1" dirty="0" smtClean="0">
                <a:latin typeface="Times New Roman" panose="02020603050405020304" pitchFamily="18" charset="0"/>
                <a:cs typeface="Times New Roman" panose="02020603050405020304" pitchFamily="18" charset="0"/>
              </a:rPr>
              <a:t> . . . . 15 </a:t>
            </a:r>
            <a:r>
              <a:rPr lang="en-US" sz="3500" b="1" dirty="0">
                <a:latin typeface="Times New Roman" panose="02020603050405020304" pitchFamily="18" charset="0"/>
                <a:cs typeface="Times New Roman" panose="02020603050405020304" pitchFamily="18" charset="0"/>
              </a:rPr>
              <a:t>Then Peter answered and said to Him, "Explain this parable to us." 16 So Jesus said, "Are you also still without understanding? 17 "Do you not yet understand that whatever enters the mouth goes into the stomach and is eliminated? 18 "But those things which proceed out of the mouth come from the heart, and they defile a man. 19 "For out of the heart proceed evil thoughts, murders, adulteries, fornications, thefts, false witness, blasphemies. 20 "These are the things which defile a man, but to eat with unwashed hands does not defile a man."</a:t>
            </a:r>
          </a:p>
          <a:p>
            <a:endParaRPr lang="en-US" sz="3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3830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533400"/>
            <a:ext cx="13792200" cy="1486560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Power  of  the  Tongue   ----    Positive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1:21  … </a:t>
            </a:r>
            <a:r>
              <a:rPr lang="en-US" sz="3600" b="1" dirty="0">
                <a:latin typeface="Times New Roman" panose="02020603050405020304" pitchFamily="18" charset="0"/>
                <a:cs typeface="Times New Roman" panose="02020603050405020304" pitchFamily="18" charset="0"/>
              </a:rPr>
              <a:t>receive with meekness the implanted word, which is able to save your souls</a:t>
            </a:r>
            <a:r>
              <a:rPr lang="en-US" sz="3600" b="1" dirty="0" smtClean="0">
                <a:latin typeface="Times New Roman" panose="02020603050405020304" pitchFamily="18" charset="0"/>
                <a:cs typeface="Times New Roman" panose="02020603050405020304" pitchFamily="18" charset="0"/>
              </a:rPr>
              <a:t>.</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1 Corinthians </a:t>
            </a:r>
            <a:r>
              <a:rPr lang="en-US" sz="3600" b="1" dirty="0" smtClean="0">
                <a:latin typeface="Times New Roman" panose="02020603050405020304" pitchFamily="18" charset="0"/>
                <a:cs typeface="Times New Roman" panose="02020603050405020304" pitchFamily="18" charset="0"/>
              </a:rPr>
              <a:t>1:21 </a:t>
            </a:r>
            <a:r>
              <a:rPr lang="en-US" sz="3600" b="1" dirty="0">
                <a:latin typeface="Times New Roman" panose="02020603050405020304" pitchFamily="18" charset="0"/>
                <a:cs typeface="Times New Roman" panose="02020603050405020304" pitchFamily="18" charset="0"/>
              </a:rPr>
              <a:t>For since, in the wisdom of God, the world through wisdom did not know God, it pleased God through the foolishness of the message preached to save those who </a:t>
            </a:r>
            <a:r>
              <a:rPr lang="en-US" sz="3600" b="1" dirty="0" smtClean="0">
                <a:latin typeface="Times New Roman" panose="02020603050405020304" pitchFamily="18" charset="0"/>
                <a:cs typeface="Times New Roman" panose="02020603050405020304" pitchFamily="18" charset="0"/>
              </a:rPr>
              <a:t>believe.</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John 6:45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"It is written in the prophets, 'And they shall all be taught by God.' Therefore everyone who has heard and learned from the Father comes to Me.</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42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3648" y="304800"/>
            <a:ext cx="137160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In contrast tongue speaking (when no </a:t>
            </a:r>
            <a:r>
              <a:rPr lang="en-US" sz="3600" b="1" dirty="0" err="1" smtClean="0">
                <a:latin typeface="Times New Roman" panose="02020603050405020304" pitchFamily="18" charset="0"/>
                <a:cs typeface="Times New Roman" panose="02020603050405020304" pitchFamily="18" charset="0"/>
              </a:rPr>
              <a:t>interpretor</a:t>
            </a:r>
            <a:r>
              <a:rPr lang="en-US" sz="3600" b="1" dirty="0" smtClean="0">
                <a:latin typeface="Times New Roman" panose="02020603050405020304" pitchFamily="18" charset="0"/>
                <a:cs typeface="Times New Roman" panose="02020603050405020304" pitchFamily="18" charset="0"/>
              </a:rPr>
              <a:t>) where there would </a:t>
            </a:r>
          </a:p>
          <a:p>
            <a:r>
              <a:rPr lang="en-US" sz="3600" b="1" dirty="0" smtClean="0">
                <a:latin typeface="Times New Roman" panose="02020603050405020304" pitchFamily="18" charset="0"/>
                <a:cs typeface="Times New Roman" panose="02020603050405020304" pitchFamily="18" charset="0"/>
              </a:rPr>
              <a:t>Be no communication ---</a:t>
            </a: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 Corinthians </a:t>
            </a:r>
            <a:r>
              <a:rPr lang="en-US" sz="3600" b="1" dirty="0">
                <a:latin typeface="Times New Roman" panose="02020603050405020304" pitchFamily="18" charset="0"/>
                <a:cs typeface="Times New Roman" panose="02020603050405020304" pitchFamily="18" charset="0"/>
              </a:rPr>
              <a:t>14:3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he who prophesies speaks edification and exhortation and comfort to men.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Edification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Exhortation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Comfort</a:t>
            </a:r>
          </a:p>
        </p:txBody>
      </p:sp>
    </p:spTree>
    <p:extLst>
      <p:ext uri="{BB962C8B-B14F-4D97-AF65-F5344CB8AC3E}">
        <p14:creationId xmlns:p14="http://schemas.microsoft.com/office/powerpoint/2010/main" val="395336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6538" y="304800"/>
            <a:ext cx="13639800" cy="11172289"/>
          </a:xfrm>
          <a:prstGeom prst="rect">
            <a:avLst/>
          </a:prstGeom>
          <a:noFill/>
        </p:spPr>
        <p:txBody>
          <a:bodyPr wrap="square" rtlCol="0">
            <a:spAutoFit/>
          </a:bodyPr>
          <a:lstStyle/>
          <a:p>
            <a:r>
              <a:rPr lang="en-US" sz="3600" b="1" dirty="0"/>
              <a:t>James </a:t>
            </a:r>
            <a:r>
              <a:rPr lang="en-US" sz="3600" b="1" dirty="0" smtClean="0"/>
              <a:t>3:8-    </a:t>
            </a:r>
            <a:r>
              <a:rPr lang="en-US" sz="3600" b="1" dirty="0"/>
              <a:t>But no man can tame the tongue. It is an unruly evil, full of deadly poison. </a:t>
            </a:r>
            <a:endParaRPr lang="en-US" sz="3600" b="1" dirty="0" smtClean="0"/>
          </a:p>
          <a:p>
            <a:endParaRPr lang="en-US" sz="1200" b="1" dirty="0"/>
          </a:p>
          <a:p>
            <a:r>
              <a:rPr lang="en-US" sz="3600" b="1" dirty="0"/>
              <a:t>James 3:13-18   </a:t>
            </a:r>
            <a:r>
              <a:rPr lang="en-US" sz="3600" b="1" dirty="0" smtClean="0"/>
              <a:t> </a:t>
            </a:r>
            <a:r>
              <a:rPr lang="en-US" sz="3600" b="1" dirty="0"/>
              <a:t>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confusion and every evil thing are there. 17 But the wisdom that is from above is first pure, then peaceable, gentle, willing to yield, full of mercy and good fruits, without partiality and without hypocrisy. 18 Now the fruit of righteousness is sown in peace by those who make peace.</a:t>
            </a:r>
          </a:p>
          <a:p>
            <a:endParaRPr lang="en-US" sz="3600" b="1" dirty="0" smtClean="0"/>
          </a:p>
          <a:p>
            <a:endParaRPr lang="en-US" sz="3600" b="1" dirty="0"/>
          </a:p>
          <a:p>
            <a:endParaRPr lang="en-US" sz="3600" b="1" dirty="0"/>
          </a:p>
          <a:p>
            <a:endParaRPr lang="en-US" sz="3600" b="1" dirty="0" smtClean="0"/>
          </a:p>
          <a:p>
            <a:endParaRPr lang="en-US" sz="3600" b="1" dirty="0"/>
          </a:p>
          <a:p>
            <a:endParaRPr lang="en-US" sz="3600" b="1" dirty="0"/>
          </a:p>
          <a:p>
            <a:endParaRPr lang="en-US" sz="3600" b="1" dirty="0"/>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1" y="548640"/>
            <a:ext cx="14092518"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p:txBody>
      </p:sp>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639800" cy="7848302"/>
          </a:xfrm>
          <a:prstGeom prst="rect">
            <a:avLst/>
          </a:prstGeom>
          <a:noFill/>
        </p:spPr>
        <p:txBody>
          <a:bodyPr wrap="square" rtlCol="0">
            <a:spAutoFit/>
          </a:bodyPr>
          <a:lstStyle/>
          <a:p>
            <a:r>
              <a:rPr lang="en-US" sz="3600" b="1" dirty="0"/>
              <a:t>James </a:t>
            </a:r>
            <a:r>
              <a:rPr lang="en-US" sz="3600" b="1" dirty="0" smtClean="0"/>
              <a:t>3:    </a:t>
            </a:r>
            <a:r>
              <a:rPr lang="en-US" sz="3600" b="1" dirty="0"/>
              <a:t>13 Who is wise and understanding among you</a:t>
            </a:r>
            <a:r>
              <a:rPr lang="en-US" sz="3600" b="1" dirty="0" smtClean="0"/>
              <a:t>?</a:t>
            </a:r>
          </a:p>
          <a:p>
            <a:endParaRPr lang="en-US" sz="3600" b="1" dirty="0" smtClean="0"/>
          </a:p>
          <a:p>
            <a:r>
              <a:rPr lang="en-US" sz="3600" b="1" dirty="0"/>
              <a:t>James 1:5-8  </a:t>
            </a:r>
            <a:r>
              <a:rPr lang="en-US" sz="3600" b="1" dirty="0" smtClean="0"/>
              <a:t>   </a:t>
            </a:r>
            <a:r>
              <a:rPr lang="en-US" sz="3600" b="1" dirty="0"/>
              <a:t>If any of you lacks wisdom, let him ask of God, who gives to all liberally and without reproach, and it will be given to him. 6 But let him ask in faith, with no doubting, for he who doubts is like a wave of the sea driven and tossed by the wind. 7 For let not that man suppose that he will receive anything from the Lord; 8 he is a double-minded man, unstable in all his ways</a:t>
            </a:r>
            <a:r>
              <a:rPr lang="en-US" sz="3600" b="1" dirty="0" smtClean="0"/>
              <a:t>.</a:t>
            </a:r>
          </a:p>
          <a:p>
            <a:endParaRPr lang="en-US" sz="3600" b="1" dirty="0"/>
          </a:p>
          <a:p>
            <a:r>
              <a:rPr lang="en-US" sz="3600" b="1" dirty="0" smtClean="0"/>
              <a:t>Ecclesiastes    Proverbs</a:t>
            </a:r>
            <a:endParaRPr lang="en-US" sz="3600" b="1" dirty="0"/>
          </a:p>
          <a:p>
            <a:endParaRPr lang="en-US" sz="3600" b="1" dirty="0"/>
          </a:p>
          <a:p>
            <a:r>
              <a:rPr lang="en-US" sz="3600" b="1" dirty="0" smtClean="0"/>
              <a:t> </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0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0295777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42662"/>
            <a:ext cx="141351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4:1-6  </a:t>
            </a:r>
            <a:r>
              <a:rPr lang="en-US" sz="4000" b="1" dirty="0" smtClean="0">
                <a:latin typeface="Times New Roman" panose="02020603050405020304" pitchFamily="18" charset="0"/>
                <a:cs typeface="Times New Roman" panose="02020603050405020304" pitchFamily="18" charset="0"/>
              </a:rPr>
              <a:t> Where </a:t>
            </a:r>
            <a:r>
              <a:rPr lang="en-US" sz="4000" b="1" dirty="0">
                <a:latin typeface="Times New Roman" panose="02020603050405020304" pitchFamily="18" charset="0"/>
                <a:cs typeface="Times New Roman" panose="02020603050405020304" pitchFamily="18" charset="0"/>
              </a:rPr>
              <a:t>do wars and fights come from among you? Do they not come from your desires for pleasure that war in your members? 2 You lust and do not have. You murder and covet and cannot obtain. You fight and war. Yet you do not have because you do not ask. 3 You ask and do not receive, because you ask amiss, that you may spend it on your pleasures. 4 Adulterers and adulteresses! Do you not know that friendship with the world is enmity with God? Whoever therefore wants to be a friend of the world makes himself an enemy of God. 5 Or do you think that the Scripture says in vain, "The Spirit who dwells in us yearns </a:t>
            </a:r>
            <a:r>
              <a:rPr lang="en-US" sz="4000" b="1" dirty="0" smtClean="0">
                <a:latin typeface="Times New Roman" panose="02020603050405020304" pitchFamily="18" charset="0"/>
                <a:cs typeface="Times New Roman" panose="02020603050405020304" pitchFamily="18" charset="0"/>
              </a:rPr>
              <a:t>jealously”</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90600" y="511860"/>
            <a:ext cx="13182600" cy="6863417"/>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James </a:t>
            </a:r>
            <a:r>
              <a:rPr lang="en-US" sz="4000" b="1" dirty="0">
                <a:latin typeface="Times New Roman" panose="02020603050405020304" pitchFamily="18" charset="0"/>
                <a:cs typeface="Times New Roman" panose="02020603050405020304" pitchFamily="18" charset="0"/>
              </a:rPr>
              <a:t>4:6-10 </a:t>
            </a:r>
            <a:r>
              <a:rPr lang="en-US" sz="4000" b="1" dirty="0" smtClean="0">
                <a:latin typeface="Times New Roman" panose="02020603050405020304" pitchFamily="18" charset="0"/>
                <a:cs typeface="Times New Roman" panose="02020603050405020304" pitchFamily="18" charset="0"/>
              </a:rPr>
              <a:t>6 </a:t>
            </a:r>
            <a:r>
              <a:rPr lang="en-US" sz="4000" b="1" dirty="0">
                <a:latin typeface="Times New Roman" panose="02020603050405020304" pitchFamily="18" charset="0"/>
                <a:cs typeface="Times New Roman" panose="02020603050405020304" pitchFamily="18" charset="0"/>
              </a:rPr>
              <a:t>But He gives more grace. Therefore He says: "God resists the proud, But gives grace to the humble</a:t>
            </a:r>
            <a:r>
              <a:rPr lang="en-US" sz="4000" b="1" dirty="0" smtClean="0">
                <a:latin typeface="Times New Roman" panose="02020603050405020304" pitchFamily="18" charset="0"/>
                <a:cs typeface="Times New Roman" panose="02020603050405020304" pitchFamily="18" charset="0"/>
              </a:rPr>
              <a:t>."</a:t>
            </a:r>
          </a:p>
          <a:p>
            <a:r>
              <a:rPr lang="en-US" sz="4000" b="1" dirty="0" smtClean="0">
                <a:latin typeface="Times New Roman" panose="02020603050405020304" pitchFamily="18" charset="0"/>
                <a:cs typeface="Times New Roman" panose="02020603050405020304" pitchFamily="18" charset="0"/>
              </a:rPr>
              <a:t>Therefore </a:t>
            </a:r>
            <a:r>
              <a:rPr lang="en-US" sz="4000" b="1" dirty="0">
                <a:latin typeface="Times New Roman" panose="02020603050405020304" pitchFamily="18" charset="0"/>
                <a:cs typeface="Times New Roman" panose="02020603050405020304" pitchFamily="18" charset="0"/>
              </a:rPr>
              <a:t>submit to God. Resist the devil and he will flee from you. 8 Draw near to God and He will draw near to you. Cleanse your hands, you sinners; and purify your hearts, you double-minded. 9 Lament and mourn and weep! Let your laughter be turned to mourning and your joy to gloom. 10 Humble yourselves in the sight of the Lord, and He will lift you up.</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6538" y="304800"/>
            <a:ext cx="13639800" cy="11172289"/>
          </a:xfrm>
          <a:prstGeom prst="rect">
            <a:avLst/>
          </a:prstGeom>
          <a:noFill/>
        </p:spPr>
        <p:txBody>
          <a:bodyPr wrap="square" rtlCol="0">
            <a:spAutoFit/>
          </a:bodyPr>
          <a:lstStyle/>
          <a:p>
            <a:r>
              <a:rPr lang="en-US" sz="4000" b="1" dirty="0" smtClean="0"/>
              <a:t>James </a:t>
            </a:r>
            <a:r>
              <a:rPr lang="en-US" sz="4000" b="1" dirty="0"/>
              <a:t>3:13-18   </a:t>
            </a:r>
            <a:r>
              <a:rPr lang="en-US" sz="4000" b="1" dirty="0" smtClean="0"/>
              <a:t> </a:t>
            </a:r>
            <a:r>
              <a:rPr lang="en-US" sz="4000" b="1" dirty="0"/>
              <a:t>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a:t>
            </a:r>
            <a:r>
              <a:rPr lang="en-US" sz="4000" b="1" dirty="0">
                <a:latin typeface="Times New Roman" panose="02020603050405020304" pitchFamily="18" charset="0"/>
                <a:cs typeface="Times New Roman" panose="02020603050405020304" pitchFamily="18" charset="0"/>
              </a:rPr>
              <a:t>n</a:t>
            </a:r>
            <a:r>
              <a:rPr lang="en-US" sz="4000" b="1" dirty="0"/>
              <a:t>fusion and every evil thing are there. </a:t>
            </a:r>
            <a:r>
              <a:rPr lang="en-US" sz="4000" b="1" dirty="0">
                <a:solidFill>
                  <a:srgbClr val="FF0000"/>
                </a:solidFill>
              </a:rPr>
              <a:t>17 But the wisdom that is from above is first pure, then peaceable, gentle, willing to yield, full of mercy and good fruits, without partiality and without hypocrisy. 18 Now the fruit of righteousness is sown in peace by those who make peace.</a:t>
            </a:r>
          </a:p>
          <a:p>
            <a:endParaRPr lang="en-US" sz="4000" b="1" dirty="0" smtClean="0"/>
          </a:p>
          <a:p>
            <a:endParaRPr lang="en-US" sz="4000" b="1" dirty="0"/>
          </a:p>
          <a:p>
            <a:endParaRPr lang="en-US" sz="4000" b="1" dirty="0"/>
          </a:p>
          <a:p>
            <a:endParaRPr lang="en-US" sz="4000" b="1" dirty="0" smtClean="0"/>
          </a:p>
          <a:p>
            <a:endParaRPr lang="en-US" sz="4000" b="1" dirty="0"/>
          </a:p>
          <a:p>
            <a:endParaRPr lang="en-US" sz="4000" b="1" dirty="0"/>
          </a:p>
          <a:p>
            <a:endParaRPr lang="en-US" sz="4000" b="1" dirty="0"/>
          </a:p>
        </p:txBody>
      </p:sp>
    </p:spTree>
    <p:extLst>
      <p:ext uri="{BB962C8B-B14F-4D97-AF65-F5344CB8AC3E}">
        <p14:creationId xmlns:p14="http://schemas.microsoft.com/office/powerpoint/2010/main" val="95236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42662"/>
            <a:ext cx="141351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4:1-6  </a:t>
            </a:r>
            <a:r>
              <a:rPr lang="en-US" sz="4000" b="1" dirty="0" smtClean="0">
                <a:latin typeface="Times New Roman" panose="02020603050405020304" pitchFamily="18" charset="0"/>
                <a:cs typeface="Times New Roman" panose="02020603050405020304" pitchFamily="18" charset="0"/>
              </a:rPr>
              <a:t> Where </a:t>
            </a:r>
            <a:r>
              <a:rPr lang="en-US" sz="4000" b="1" dirty="0">
                <a:latin typeface="Times New Roman" panose="02020603050405020304" pitchFamily="18" charset="0"/>
                <a:cs typeface="Times New Roman" panose="02020603050405020304" pitchFamily="18" charset="0"/>
              </a:rPr>
              <a:t>do wars and fights come from among you? Do they not come from your desires for pleasure that war in your members? 2 You lust and do not have. You murder and covet and cannot obtain. You fight and war. Yet you do not have because you do not ask. 3 You ask and do not receive, because you ask amiss, that you may spend it on your pleasures. 4 Adulterers and adulteresses! Do you not know that friendship with the world is enmity with God? Whoever therefore wants to be a friend of the world makes himself an enemy of God. 5 Or do you think that the Scripture says in vain, "The Spirit who dwells in us yearns </a:t>
            </a:r>
            <a:r>
              <a:rPr lang="en-US" sz="4000" b="1" dirty="0" smtClean="0">
                <a:latin typeface="Times New Roman" panose="02020603050405020304" pitchFamily="18" charset="0"/>
                <a:cs typeface="Times New Roman" panose="02020603050405020304" pitchFamily="18" charset="0"/>
              </a:rPr>
              <a:t>jealously”</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8764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90600" y="511860"/>
            <a:ext cx="13182600" cy="6863417"/>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James </a:t>
            </a:r>
            <a:r>
              <a:rPr lang="en-US" sz="4000" b="1" dirty="0">
                <a:latin typeface="Times New Roman" panose="02020603050405020304" pitchFamily="18" charset="0"/>
                <a:cs typeface="Times New Roman" panose="02020603050405020304" pitchFamily="18" charset="0"/>
              </a:rPr>
              <a:t>4:6-10 </a:t>
            </a:r>
            <a:r>
              <a:rPr lang="en-US" sz="4000" b="1" dirty="0" smtClean="0">
                <a:latin typeface="Times New Roman" panose="02020603050405020304" pitchFamily="18" charset="0"/>
                <a:cs typeface="Times New Roman" panose="02020603050405020304" pitchFamily="18" charset="0"/>
              </a:rPr>
              <a:t>6 </a:t>
            </a:r>
            <a:r>
              <a:rPr lang="en-US" sz="4000" b="1" dirty="0">
                <a:latin typeface="Times New Roman" panose="02020603050405020304" pitchFamily="18" charset="0"/>
                <a:cs typeface="Times New Roman" panose="02020603050405020304" pitchFamily="18" charset="0"/>
              </a:rPr>
              <a:t>But He gives more grace. Therefore He says: "God resists the proud, But gives grace to the humble</a:t>
            </a:r>
            <a:r>
              <a:rPr lang="en-US" sz="4000" b="1" dirty="0" smtClean="0">
                <a:latin typeface="Times New Roman" panose="02020603050405020304" pitchFamily="18" charset="0"/>
                <a:cs typeface="Times New Roman" panose="02020603050405020304" pitchFamily="18" charset="0"/>
              </a:rPr>
              <a:t>."</a:t>
            </a:r>
          </a:p>
          <a:p>
            <a:r>
              <a:rPr lang="en-US" sz="4000" b="1" dirty="0" smtClean="0">
                <a:latin typeface="Times New Roman" panose="02020603050405020304" pitchFamily="18" charset="0"/>
                <a:cs typeface="Times New Roman" panose="02020603050405020304" pitchFamily="18" charset="0"/>
              </a:rPr>
              <a:t>Therefore </a:t>
            </a:r>
            <a:r>
              <a:rPr lang="en-US" sz="4000" b="1" dirty="0">
                <a:latin typeface="Times New Roman" panose="02020603050405020304" pitchFamily="18" charset="0"/>
                <a:cs typeface="Times New Roman" panose="02020603050405020304" pitchFamily="18" charset="0"/>
              </a:rPr>
              <a:t>submit to God. Resist the devil and he will flee from you. 8 Draw near to God and He will draw near to you. Cleanse your hands, you sinners; and purify your hearts, you double-minded. 9 Lament and mourn and weep! Let your laughter be turned to mourning and your joy to gloom. 10 Humble yourselves in the sight of the Lord, and He will lift you up.</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889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563600" cy="5016758"/>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4:11-12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Do not speak evil of one another, brethren. He who speaks evil of a brother and judges his brother, speaks evil of the law and judges the law. But if you judge the law, you are not a doer of the law but a judge. 12 There is one Lawgiver, who is able to save and to destroy. Who are you to judge another?</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2002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5730240" y="1920240"/>
            <a:ext cx="4511040" cy="1101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6300" b="1"/>
              <a:t>L A W</a:t>
            </a:r>
          </a:p>
        </p:txBody>
      </p:sp>
      <p:sp>
        <p:nvSpPr>
          <p:cNvPr id="5" name="TextBox 4"/>
          <p:cNvSpPr txBox="1">
            <a:spLocks noChangeArrowheads="1"/>
          </p:cNvSpPr>
          <p:nvPr/>
        </p:nvSpPr>
        <p:spPr bwMode="auto">
          <a:xfrm>
            <a:off x="1097280" y="4572000"/>
            <a:ext cx="4023360" cy="2255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a:t>      </a:t>
            </a:r>
            <a:r>
              <a:rPr lang="en-US" altLang="en-US" sz="4600" b="1"/>
              <a:t>“ What</a:t>
            </a:r>
          </a:p>
          <a:p>
            <a:endParaRPr lang="en-US" altLang="en-US" sz="4600" b="1"/>
          </a:p>
          <a:p>
            <a:r>
              <a:rPr lang="en-US" altLang="en-US" sz="4600" b="1"/>
              <a:t>I  Approve ”</a:t>
            </a:r>
            <a:endParaRPr lang="en-US" altLang="en-US"/>
          </a:p>
        </p:txBody>
      </p:sp>
      <p:sp>
        <p:nvSpPr>
          <p:cNvPr id="6" name="TextBox 5"/>
          <p:cNvSpPr txBox="1">
            <a:spLocks noChangeArrowheads="1"/>
          </p:cNvSpPr>
          <p:nvPr/>
        </p:nvSpPr>
        <p:spPr bwMode="auto">
          <a:xfrm>
            <a:off x="2926080" y="822961"/>
            <a:ext cx="8534400" cy="747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4000" b="1"/>
              <a:t>“One Lawgiver and Judge:  GOD</a:t>
            </a:r>
          </a:p>
        </p:txBody>
      </p:sp>
      <p:sp>
        <p:nvSpPr>
          <p:cNvPr id="8" name="Curved Left Arrow 7"/>
          <p:cNvSpPr/>
          <p:nvPr/>
        </p:nvSpPr>
        <p:spPr>
          <a:xfrm flipH="1" flipV="1">
            <a:off x="609600" y="1188720"/>
            <a:ext cx="1706880" cy="30175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anchor="ctr"/>
          <a:lstStyle/>
          <a:p>
            <a:pPr algn="ctr">
              <a:defRPr/>
            </a:pPr>
            <a:endParaRPr lang="en-US">
              <a:solidFill>
                <a:schemeClr val="tx1"/>
              </a:solidFill>
            </a:endParaRPr>
          </a:p>
        </p:txBody>
      </p:sp>
      <p:sp>
        <p:nvSpPr>
          <p:cNvPr id="3078" name="TextBox 10"/>
          <p:cNvSpPr txBox="1">
            <a:spLocks noChangeArrowheads="1"/>
          </p:cNvSpPr>
          <p:nvPr/>
        </p:nvSpPr>
        <p:spPr bwMode="auto">
          <a:xfrm>
            <a:off x="9387840" y="4297680"/>
            <a:ext cx="2926080" cy="532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2" name="TextBox 11"/>
          <p:cNvSpPr txBox="1">
            <a:spLocks noChangeArrowheads="1"/>
          </p:cNvSpPr>
          <p:nvPr/>
        </p:nvSpPr>
        <p:spPr bwMode="auto">
          <a:xfrm>
            <a:off x="9875520" y="4572000"/>
            <a:ext cx="3413760" cy="2255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4600" b="1"/>
              <a:t>%  of  the</a:t>
            </a:r>
          </a:p>
          <a:p>
            <a:endParaRPr lang="en-US" altLang="en-US" sz="4600" b="1"/>
          </a:p>
          <a:p>
            <a:r>
              <a:rPr lang="en-US" altLang="en-US" sz="4600" b="1"/>
              <a:t>     Law</a:t>
            </a:r>
          </a:p>
        </p:txBody>
      </p:sp>
      <p:sp>
        <p:nvSpPr>
          <p:cNvPr id="13" name="TextBox 12"/>
          <p:cNvSpPr txBox="1">
            <a:spLocks noChangeArrowheads="1"/>
          </p:cNvSpPr>
          <p:nvPr/>
        </p:nvSpPr>
        <p:spPr bwMode="auto">
          <a:xfrm>
            <a:off x="4511040" y="2743200"/>
            <a:ext cx="9022080" cy="578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900" b="1" i="1"/>
              <a:t> “ Perfect  Law  of  Liberty ”</a:t>
            </a:r>
          </a:p>
        </p:txBody>
      </p:sp>
    </p:spTree>
    <p:extLst>
      <p:ext uri="{BB962C8B-B14F-4D97-AF65-F5344CB8AC3E}">
        <p14:creationId xmlns:p14="http://schemas.microsoft.com/office/powerpoint/2010/main" val="2094661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P spid="12" grpId="0"/>
      <p:bldP spid="1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71500" y="588579"/>
            <a:ext cx="13487400" cy="5632311"/>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4:13-15     </a:t>
            </a:r>
            <a:r>
              <a:rPr lang="en-US" sz="4000" b="1" dirty="0">
                <a:latin typeface="Times New Roman" panose="02020603050405020304" pitchFamily="18" charset="0"/>
                <a:cs typeface="Times New Roman" panose="02020603050405020304" pitchFamily="18" charset="0"/>
              </a:rPr>
              <a:t>Come now, you who say, "Today or tomorrow we will go to such and such a city, spend a year there, buy and sell, and make a profit"; 14 whereas you do not know what will happen tomorrow. For what is your life? It is even a vapor that appears for a little time and then vanishes away. 15 Instead you ought to say, "If the Lord wills, we shall live and do this or that."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200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68434419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684344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173505"/>
            <a:ext cx="13655040" cy="842647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7792</TotalTime>
  <Words>5219</Words>
  <Application>Microsoft Office PowerPoint</Application>
  <PresentationFormat>Custom</PresentationFormat>
  <Paragraphs>578</Paragraphs>
  <Slides>71</Slides>
  <Notes>3</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108</cp:revision>
  <dcterms:created xsi:type="dcterms:W3CDTF">2022-05-19T15:41:52Z</dcterms:created>
  <dcterms:modified xsi:type="dcterms:W3CDTF">2022-07-31T12:28:33Z</dcterms:modified>
</cp:coreProperties>
</file>