
<file path=[Content_Types].xml><?xml version="1.0" encoding="utf-8"?>
<Types xmlns="http://schemas.openxmlformats.org/package/2006/content-types">
  <Default Extension="fntdata" ContentType="application/x-fontdata"/>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7" r:id="rId2"/>
    <p:sldId id="259" r:id="rId3"/>
    <p:sldId id="280" r:id="rId4"/>
    <p:sldId id="274" r:id="rId5"/>
    <p:sldId id="281" r:id="rId6"/>
    <p:sldId id="284" r:id="rId7"/>
    <p:sldId id="285" r:id="rId8"/>
    <p:sldId id="282" r:id="rId9"/>
    <p:sldId id="283" r:id="rId10"/>
    <p:sldId id="287" r:id="rId11"/>
    <p:sldId id="264" r:id="rId12"/>
  </p:sldIdLst>
  <p:sldSz cx="9144000" cy="5143500" type="screen16x9"/>
  <p:notesSz cx="6858000" cy="9144000"/>
  <p:embeddedFontLst>
    <p:embeddedFont>
      <p:font typeface="Calibri" panose="020F0502020204030204" pitchFamily="34" charset="0"/>
      <p:regular r:id="rId13"/>
      <p:bold r:id="rId14"/>
      <p:italic r:id="rId15"/>
      <p:boldItalic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883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780"/>
    <p:restoredTop sz="94515"/>
  </p:normalViewPr>
  <p:slideViewPr>
    <p:cSldViewPr snapToGrid="0" snapToObjects="1">
      <p:cViewPr varScale="1">
        <p:scale>
          <a:sx n="136" d="100"/>
          <a:sy n="136" d="100"/>
        </p:scale>
        <p:origin x="208" y="192"/>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BFECD78-3C8E-49F2-8FAB-59489D168ABB}" type="datetimeFigureOut">
              <a:rPr lang="en-US" smtClean="0"/>
              <a:t>7/24/22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BFECD78-3C8E-49F2-8FAB-59489D168ABB}" type="datetimeFigureOut">
              <a:rPr lang="en-US" smtClean="0"/>
              <a:t>7/24/22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BFECD78-3C8E-49F2-8FAB-59489D168ABB}" type="datetimeFigureOut">
              <a:rPr lang="en-US" smtClean="0"/>
              <a:t>7/24/22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BFECD78-3C8E-49F2-8FAB-59489D168ABB}" type="datetimeFigureOut">
              <a:rPr lang="en-US" smtClean="0"/>
              <a:t>7/24/22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BFECD78-3C8E-49F2-8FAB-59489D168ABB}" type="datetimeFigureOut">
              <a:rPr lang="en-US" smtClean="0"/>
              <a:t>7/24/22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BFECD78-3C8E-49F2-8FAB-59489D168ABB}" type="datetimeFigureOut">
              <a:rPr lang="en-US" smtClean="0"/>
              <a:t>7/24/22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BFECD78-3C8E-49F2-8FAB-59489D168ABB}" type="datetimeFigureOut">
              <a:rPr lang="en-US" smtClean="0"/>
              <a:t>7/24/22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BFECD78-3C8E-49F2-8FAB-59489D168ABB}" type="datetimeFigureOut">
              <a:rPr lang="en-US" smtClean="0"/>
              <a:t>7/24/22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FECD78-3C8E-49F2-8FAB-59489D168ABB}" type="datetimeFigureOut">
              <a:rPr lang="en-US" smtClean="0"/>
              <a:t>7/24/22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7/24/22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7/24/22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7/24/22</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3179745"/>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iving_a_holy_lifestyle-content-3-still-16x9.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8" name="TextBox 7"/>
          <p:cNvSpPr txBox="1"/>
          <p:nvPr/>
        </p:nvSpPr>
        <p:spPr>
          <a:xfrm>
            <a:off x="257594" y="3335726"/>
            <a:ext cx="2064553" cy="1015663"/>
          </a:xfrm>
          <a:prstGeom prst="rect">
            <a:avLst/>
          </a:prstGeom>
          <a:noFill/>
        </p:spPr>
        <p:txBody>
          <a:bodyPr wrap="square" rtlCol="0">
            <a:spAutoFit/>
          </a:bodyPr>
          <a:lstStyle/>
          <a:p>
            <a:pPr algn="ctr"/>
            <a:r>
              <a:rPr lang="en-US" sz="4400" dirty="0">
                <a:effectLst>
                  <a:outerShdw blurRad="50800" dist="76200" dir="2700000" algn="tl" rotWithShape="0">
                    <a:prstClr val="black">
                      <a:alpha val="80000"/>
                    </a:prstClr>
                  </a:outerShdw>
                </a:effectLst>
                <a:latin typeface="Helvetica Neue Thin"/>
                <a:cs typeface="Helvetica Neue Thin"/>
              </a:rPr>
              <a:t>love</a:t>
            </a:r>
          </a:p>
          <a:p>
            <a:pPr algn="ctr"/>
            <a:r>
              <a:rPr lang="en-US" sz="1600" i="1" dirty="0">
                <a:effectLst>
                  <a:outerShdw blurRad="50800" dist="76200" dir="2700000" algn="tl" rotWithShape="0">
                    <a:prstClr val="black">
                      <a:alpha val="80000"/>
                    </a:prstClr>
                  </a:outerShdw>
                </a:effectLst>
                <a:latin typeface="Helvetica Neue UltraLight"/>
                <a:cs typeface="Helvetica Neue UltraLight"/>
              </a:rPr>
              <a:t>2 Peter 1.7</a:t>
            </a:r>
          </a:p>
        </p:txBody>
      </p:sp>
      <p:sp>
        <p:nvSpPr>
          <p:cNvPr id="3" name="TextBox 2">
            <a:extLst>
              <a:ext uri="{FF2B5EF4-FFF2-40B4-BE49-F238E27FC236}">
                <a16:creationId xmlns:a16="http://schemas.microsoft.com/office/drawing/2014/main" id="{C72FF79A-30C4-B71C-06D2-E265D8B29D8E}"/>
              </a:ext>
            </a:extLst>
          </p:cNvPr>
          <p:cNvSpPr txBox="1"/>
          <p:nvPr/>
        </p:nvSpPr>
        <p:spPr>
          <a:xfrm>
            <a:off x="2322147" y="735014"/>
            <a:ext cx="6472362" cy="3108543"/>
          </a:xfrm>
          <a:prstGeom prst="rect">
            <a:avLst/>
          </a:prstGeom>
          <a:noFill/>
        </p:spPr>
        <p:txBody>
          <a:bodyPr wrap="square" rtlCol="0">
            <a:spAutoFit/>
          </a:bodyPr>
          <a:lstStyle/>
          <a:p>
            <a:r>
              <a:rPr lang="en-US" sz="2800" baseline="30000" dirty="0">
                <a:effectLst>
                  <a:outerShdw blurRad="50800" dist="38100" dir="2700000" algn="tl" rotWithShape="0">
                    <a:prstClr val="black">
                      <a:alpha val="40000"/>
                    </a:prstClr>
                  </a:outerShdw>
                </a:effectLst>
                <a:latin typeface="Helvetica Neue Thin" panose="020B0403020202020204" pitchFamily="34" charset="0"/>
                <a:ea typeface="Helvetica Neue Thin" panose="020B0403020202020204" pitchFamily="34" charset="0"/>
              </a:rPr>
              <a:t>7</a:t>
            </a:r>
            <a:r>
              <a:rPr lang="en-US" sz="2800" dirty="0">
                <a:effectLst>
                  <a:outerShdw blurRad="50800" dist="38100" dir="2700000" algn="tl" rotWithShape="0">
                    <a:prstClr val="black">
                      <a:alpha val="40000"/>
                    </a:prstClr>
                  </a:outerShdw>
                </a:effectLst>
                <a:latin typeface="Helvetica Neue Thin" panose="020B0403020202020204" pitchFamily="34" charset="0"/>
                <a:ea typeface="Helvetica Neue Thin" panose="020B0403020202020204" pitchFamily="34" charset="0"/>
              </a:rPr>
              <a:t> Beloved, let us love one another, for love is from God; and everyone who loves is born of God and knows God. </a:t>
            </a:r>
            <a:r>
              <a:rPr lang="en-US" sz="2800" baseline="30000" dirty="0">
                <a:effectLst>
                  <a:outerShdw blurRad="50800" dist="38100" dir="2700000" algn="tl" rotWithShape="0">
                    <a:prstClr val="black">
                      <a:alpha val="40000"/>
                    </a:prstClr>
                  </a:outerShdw>
                </a:effectLst>
                <a:latin typeface="Helvetica Neue Thin" panose="020B0403020202020204" pitchFamily="34" charset="0"/>
                <a:ea typeface="Helvetica Neue Thin" panose="020B0403020202020204" pitchFamily="34" charset="0"/>
              </a:rPr>
              <a:t>8</a:t>
            </a:r>
            <a:r>
              <a:rPr lang="en-US" sz="2800" dirty="0">
                <a:effectLst>
                  <a:outerShdw blurRad="50800" dist="38100" dir="2700000" algn="tl" rotWithShape="0">
                    <a:prstClr val="black">
                      <a:alpha val="40000"/>
                    </a:prstClr>
                  </a:outerShdw>
                </a:effectLst>
                <a:latin typeface="Helvetica Neue Thin" panose="020B0403020202020204" pitchFamily="34" charset="0"/>
                <a:ea typeface="Helvetica Neue Thin" panose="020B0403020202020204" pitchFamily="34" charset="0"/>
              </a:rPr>
              <a:t> The one who does not love does not know God, for God is love. </a:t>
            </a:r>
          </a:p>
          <a:p>
            <a:endParaRPr lang="en-US" sz="2800" dirty="0">
              <a:effectLst>
                <a:outerShdw blurRad="50800" dist="38100" dir="2700000" algn="tl" rotWithShape="0">
                  <a:prstClr val="black">
                    <a:alpha val="40000"/>
                  </a:prstClr>
                </a:outerShdw>
              </a:effectLst>
              <a:latin typeface="Helvetica Neue Thin" panose="020B0403020202020204" pitchFamily="34" charset="0"/>
              <a:ea typeface="Helvetica Neue Thin" panose="020B0403020202020204" pitchFamily="34" charset="0"/>
            </a:endParaRPr>
          </a:p>
          <a:p>
            <a:pPr algn="r"/>
            <a:r>
              <a:rPr lang="en-US" sz="2800" dirty="0">
                <a:effectLst>
                  <a:outerShdw blurRad="50800" dist="38100" dir="2700000" algn="tl" rotWithShape="0">
                    <a:prstClr val="black">
                      <a:alpha val="40000"/>
                    </a:prstClr>
                  </a:outerShdw>
                </a:effectLst>
                <a:latin typeface="Helvetica Neue Thin" panose="020B0403020202020204" pitchFamily="34" charset="0"/>
                <a:ea typeface="Helvetica Neue Thin" panose="020B0403020202020204" pitchFamily="34" charset="0"/>
              </a:rPr>
              <a:t>(1John 4:7-8, NASB95) </a:t>
            </a:r>
          </a:p>
        </p:txBody>
      </p:sp>
    </p:spTree>
    <p:extLst>
      <p:ext uri="{BB962C8B-B14F-4D97-AF65-F5344CB8AC3E}">
        <p14:creationId xmlns:p14="http://schemas.microsoft.com/office/powerpoint/2010/main" val="2213796554"/>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3155237"/>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iving_a_holy_lifestyle-content-3-still-16x9.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TextBox 2"/>
          <p:cNvSpPr txBox="1"/>
          <p:nvPr/>
        </p:nvSpPr>
        <p:spPr>
          <a:xfrm>
            <a:off x="249049" y="3516167"/>
            <a:ext cx="2064553" cy="830997"/>
          </a:xfrm>
          <a:prstGeom prst="rect">
            <a:avLst/>
          </a:prstGeom>
          <a:noFill/>
        </p:spPr>
        <p:txBody>
          <a:bodyPr wrap="square" rtlCol="0">
            <a:spAutoFit/>
          </a:bodyPr>
          <a:lstStyle/>
          <a:p>
            <a:pPr algn="ctr"/>
            <a:r>
              <a:rPr lang="en-US" sz="2400" dirty="0">
                <a:effectLst>
                  <a:outerShdw blurRad="50800" dist="76200" dir="2700000" algn="tl" rotWithShape="0">
                    <a:prstClr val="black">
                      <a:alpha val="80000"/>
                    </a:prstClr>
                  </a:outerShdw>
                </a:effectLst>
                <a:latin typeface="Helvetica Neue Thin"/>
                <a:cs typeface="Helvetica Neue Thin"/>
              </a:rPr>
              <a:t>called to</a:t>
            </a:r>
            <a:br>
              <a:rPr lang="en-US" sz="2400" dirty="0">
                <a:effectLst>
                  <a:outerShdw blurRad="50800" dist="76200" dir="2700000" algn="tl" rotWithShape="0">
                    <a:prstClr val="black">
                      <a:alpha val="80000"/>
                    </a:prstClr>
                  </a:outerShdw>
                </a:effectLst>
                <a:latin typeface="Helvetica Neue Thin"/>
                <a:cs typeface="Helvetica Neue Thin"/>
              </a:rPr>
            </a:br>
            <a:r>
              <a:rPr lang="en-US" sz="2400" dirty="0">
                <a:effectLst>
                  <a:outerShdw blurRad="50800" dist="76200" dir="2700000" algn="tl" rotWithShape="0">
                    <a:prstClr val="black">
                      <a:alpha val="80000"/>
                    </a:prstClr>
                  </a:outerShdw>
                </a:effectLst>
                <a:latin typeface="Helvetica Neue Thin"/>
                <a:cs typeface="Helvetica Neue Thin"/>
              </a:rPr>
              <a:t>BECOME</a:t>
            </a:r>
            <a:endParaRPr lang="en-US" sz="3200" dirty="0">
              <a:effectLst>
                <a:outerShdw blurRad="50800" dist="76200" dir="2700000" algn="tl" rotWithShape="0">
                  <a:prstClr val="black">
                    <a:alpha val="80000"/>
                  </a:prstClr>
                </a:outerShdw>
              </a:effectLst>
              <a:latin typeface="Helvetica Neue Thin"/>
              <a:cs typeface="Helvetica Neue Thin"/>
            </a:endParaRPr>
          </a:p>
        </p:txBody>
      </p:sp>
      <p:sp>
        <p:nvSpPr>
          <p:cNvPr id="5" name="TextBox 4"/>
          <p:cNvSpPr txBox="1"/>
          <p:nvPr/>
        </p:nvSpPr>
        <p:spPr>
          <a:xfrm>
            <a:off x="2562650" y="7514"/>
            <a:ext cx="6372806" cy="4339650"/>
          </a:xfrm>
          <a:prstGeom prst="rect">
            <a:avLst/>
          </a:prstGeom>
          <a:noFill/>
        </p:spPr>
        <p:txBody>
          <a:bodyPr wrap="square" rtlCol="0">
            <a:spAutoFit/>
          </a:bodyPr>
          <a:lstStyle/>
          <a:p>
            <a:r>
              <a:rPr lang="en-US" sz="2800" dirty="0">
                <a:effectLst>
                  <a:outerShdw blurRad="50800" dist="38100" dir="2700000" algn="tl" rotWithShape="0">
                    <a:prstClr val="black">
                      <a:alpha val="40000"/>
                    </a:prstClr>
                  </a:outerShdw>
                </a:effectLst>
                <a:latin typeface="Helvetica Neue Thin"/>
                <a:cs typeface="Helvetica Neue Thin"/>
              </a:rPr>
              <a:t>“Now for this very reason also, applying all diligence, in your faith supply moral excellence, and in your moral excellence, knowledge, and in your knowledge, self-control, and in your self-control, perseverance, and in your perseverance, godliness, and in your godliness, brotherly kindness, and in your brotherly kindness, love.” </a:t>
            </a:r>
          </a:p>
          <a:p>
            <a:pPr algn="r"/>
            <a:r>
              <a:rPr lang="en-US" sz="2400" i="1" dirty="0">
                <a:effectLst>
                  <a:outerShdw blurRad="50800" dist="38100" dir="2700000" algn="tl" rotWithShape="0">
                    <a:prstClr val="black">
                      <a:alpha val="90000"/>
                    </a:prstClr>
                  </a:outerShdw>
                </a:effectLst>
                <a:latin typeface="Helvetica Neue UltraLight"/>
                <a:cs typeface="Helvetica Neue UltraLight"/>
              </a:rPr>
              <a:t>2 Peter 1:5–7 </a:t>
            </a:r>
          </a:p>
        </p:txBody>
      </p:sp>
    </p:spTree>
    <p:extLst>
      <p:ext uri="{BB962C8B-B14F-4D97-AF65-F5344CB8AC3E}">
        <p14:creationId xmlns:p14="http://schemas.microsoft.com/office/powerpoint/2010/main" val="2794054427"/>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iving_a_holy_lifestyle-content-3-still-16x9.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TextBox 2"/>
          <p:cNvSpPr txBox="1"/>
          <p:nvPr/>
        </p:nvSpPr>
        <p:spPr>
          <a:xfrm>
            <a:off x="249049" y="3516167"/>
            <a:ext cx="2064553" cy="830997"/>
          </a:xfrm>
          <a:prstGeom prst="rect">
            <a:avLst/>
          </a:prstGeom>
          <a:noFill/>
        </p:spPr>
        <p:txBody>
          <a:bodyPr wrap="square" rtlCol="0">
            <a:spAutoFit/>
          </a:bodyPr>
          <a:lstStyle/>
          <a:p>
            <a:pPr algn="ctr"/>
            <a:r>
              <a:rPr lang="en-US" sz="2400" dirty="0">
                <a:effectLst>
                  <a:outerShdw blurRad="50800" dist="76200" dir="2700000" algn="tl" rotWithShape="0">
                    <a:prstClr val="black">
                      <a:alpha val="80000"/>
                    </a:prstClr>
                  </a:outerShdw>
                </a:effectLst>
                <a:latin typeface="Helvetica Neue Thin"/>
                <a:cs typeface="Helvetica Neue Thin"/>
              </a:rPr>
              <a:t>called to</a:t>
            </a:r>
            <a:br>
              <a:rPr lang="en-US" sz="2400" dirty="0">
                <a:effectLst>
                  <a:outerShdw blurRad="50800" dist="76200" dir="2700000" algn="tl" rotWithShape="0">
                    <a:prstClr val="black">
                      <a:alpha val="80000"/>
                    </a:prstClr>
                  </a:outerShdw>
                </a:effectLst>
                <a:latin typeface="Helvetica Neue Thin"/>
                <a:cs typeface="Helvetica Neue Thin"/>
              </a:rPr>
            </a:br>
            <a:r>
              <a:rPr lang="en-US" sz="2400" dirty="0">
                <a:effectLst>
                  <a:outerShdw blurRad="50800" dist="76200" dir="2700000" algn="tl" rotWithShape="0">
                    <a:prstClr val="black">
                      <a:alpha val="80000"/>
                    </a:prstClr>
                  </a:outerShdw>
                </a:effectLst>
                <a:latin typeface="Helvetica Neue Thin"/>
                <a:cs typeface="Helvetica Neue Thin"/>
              </a:rPr>
              <a:t>BECOME</a:t>
            </a:r>
            <a:endParaRPr lang="en-US" sz="3200" dirty="0">
              <a:effectLst>
                <a:outerShdw blurRad="50800" dist="76200" dir="2700000" algn="tl" rotWithShape="0">
                  <a:prstClr val="black">
                    <a:alpha val="80000"/>
                  </a:prstClr>
                </a:outerShdw>
              </a:effectLst>
              <a:latin typeface="Helvetica Neue Thin"/>
              <a:cs typeface="Helvetica Neue Thin"/>
            </a:endParaRPr>
          </a:p>
        </p:txBody>
      </p:sp>
      <p:sp>
        <p:nvSpPr>
          <p:cNvPr id="5" name="TextBox 4"/>
          <p:cNvSpPr txBox="1"/>
          <p:nvPr/>
        </p:nvSpPr>
        <p:spPr>
          <a:xfrm>
            <a:off x="2562650" y="7514"/>
            <a:ext cx="6372806" cy="4339650"/>
          </a:xfrm>
          <a:prstGeom prst="rect">
            <a:avLst/>
          </a:prstGeom>
          <a:noFill/>
        </p:spPr>
        <p:txBody>
          <a:bodyPr wrap="square" rtlCol="0">
            <a:spAutoFit/>
          </a:bodyPr>
          <a:lstStyle/>
          <a:p>
            <a:r>
              <a:rPr lang="en-US" sz="2800" dirty="0">
                <a:effectLst>
                  <a:outerShdw blurRad="50800" dist="38100" dir="2700000" algn="tl" rotWithShape="0">
                    <a:prstClr val="black">
                      <a:alpha val="40000"/>
                    </a:prstClr>
                  </a:outerShdw>
                </a:effectLst>
                <a:latin typeface="Helvetica Neue Thin"/>
                <a:cs typeface="Helvetica Neue Thin"/>
              </a:rPr>
              <a:t>“Now for this very reason also, applying all diligence, in your faith supply moral excellence, and in your moral excellence, knowledge, and in your knowledge, self-control, and in your self-control, perseverance, and in your perseverance, godliness, and in your godliness, brotherly kindness, and in your </a:t>
            </a:r>
            <a:r>
              <a:rPr lang="en-US" sz="2800" dirty="0">
                <a:solidFill>
                  <a:srgbClr val="D883FF"/>
                </a:solidFill>
                <a:effectLst>
                  <a:outerShdw blurRad="50800" dist="38100" dir="2700000" algn="tl" rotWithShape="0">
                    <a:prstClr val="black">
                      <a:alpha val="40000"/>
                    </a:prstClr>
                  </a:outerShdw>
                </a:effectLst>
                <a:latin typeface="Helvetica Neue Thin"/>
                <a:cs typeface="Helvetica Neue Thin"/>
              </a:rPr>
              <a:t>brotherly kindness, love.</a:t>
            </a:r>
            <a:r>
              <a:rPr lang="en-US" sz="2800" dirty="0">
                <a:effectLst>
                  <a:outerShdw blurRad="50800" dist="38100" dir="2700000" algn="tl" rotWithShape="0">
                    <a:prstClr val="black">
                      <a:alpha val="40000"/>
                    </a:prstClr>
                  </a:outerShdw>
                </a:effectLst>
                <a:latin typeface="Helvetica Neue Thin"/>
                <a:cs typeface="Helvetica Neue Thin"/>
              </a:rPr>
              <a:t>” </a:t>
            </a:r>
          </a:p>
          <a:p>
            <a:pPr algn="r"/>
            <a:r>
              <a:rPr lang="en-US" sz="2400" i="1" dirty="0">
                <a:effectLst>
                  <a:outerShdw blurRad="50800" dist="38100" dir="2700000" algn="tl" rotWithShape="0">
                    <a:prstClr val="black">
                      <a:alpha val="90000"/>
                    </a:prstClr>
                  </a:outerShdw>
                </a:effectLst>
                <a:latin typeface="Helvetica Neue UltraLight"/>
                <a:cs typeface="Helvetica Neue UltraLight"/>
              </a:rPr>
              <a:t>2 Peter 1:5–7 </a:t>
            </a:r>
          </a:p>
        </p:txBody>
      </p:sp>
    </p:spTree>
    <p:extLst>
      <p:ext uri="{BB962C8B-B14F-4D97-AF65-F5344CB8AC3E}">
        <p14:creationId xmlns:p14="http://schemas.microsoft.com/office/powerpoint/2010/main" val="2738234636"/>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iving_a_holy_lifestyle-content-3-still-16x9.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TextBox 4"/>
          <p:cNvSpPr txBox="1"/>
          <p:nvPr/>
        </p:nvSpPr>
        <p:spPr>
          <a:xfrm>
            <a:off x="2417563" y="656939"/>
            <a:ext cx="6340979" cy="3416320"/>
          </a:xfrm>
          <a:prstGeom prst="rect">
            <a:avLst/>
          </a:prstGeom>
          <a:noFill/>
        </p:spPr>
        <p:txBody>
          <a:bodyPr wrap="square" rtlCol="0">
            <a:spAutoFit/>
          </a:bodyPr>
          <a:lstStyle/>
          <a:p>
            <a:pPr>
              <a:spcBef>
                <a:spcPts val="600"/>
              </a:spcBef>
              <a:spcAft>
                <a:spcPts val="1800"/>
              </a:spcAft>
            </a:pPr>
            <a:r>
              <a:rPr lang="en-US" sz="2800" dirty="0">
                <a:effectLst>
                  <a:outerShdw blurRad="50800" dist="38100" dir="2700000" algn="tl" rotWithShape="0">
                    <a:prstClr val="black">
                      <a:alpha val="90000"/>
                    </a:prstClr>
                  </a:outerShdw>
                </a:effectLst>
                <a:latin typeface="Helvetica Neue UltraLight"/>
                <a:cs typeface="Helvetica Neue UltraLight"/>
              </a:rPr>
              <a:t>John 3:35 “The Father </a:t>
            </a:r>
            <a:r>
              <a:rPr lang="en-US" sz="2800" dirty="0">
                <a:solidFill>
                  <a:srgbClr val="D883FF"/>
                </a:solidFill>
                <a:effectLst>
                  <a:outerShdw blurRad="50800" dist="38100" dir="2700000" algn="tl" rotWithShape="0">
                    <a:prstClr val="black">
                      <a:alpha val="90000"/>
                    </a:prstClr>
                  </a:outerShdw>
                </a:effectLst>
                <a:latin typeface="Helvetica Neue UltraLight"/>
                <a:cs typeface="Helvetica Neue UltraLight"/>
              </a:rPr>
              <a:t>loves (</a:t>
            </a:r>
            <a:r>
              <a:rPr lang="en-US" sz="2800" dirty="0" err="1">
                <a:solidFill>
                  <a:srgbClr val="D883FF"/>
                </a:solidFill>
                <a:effectLst>
                  <a:outerShdw blurRad="50800" dist="38100" dir="2700000" algn="tl" rotWithShape="0">
                    <a:prstClr val="black">
                      <a:alpha val="90000"/>
                    </a:prstClr>
                  </a:outerShdw>
                </a:effectLst>
                <a:latin typeface="Helvetica Neue UltraLight"/>
                <a:cs typeface="Helvetica Neue UltraLight"/>
              </a:rPr>
              <a:t>agapō</a:t>
            </a:r>
            <a:r>
              <a:rPr lang="en-US" sz="2800" dirty="0">
                <a:solidFill>
                  <a:srgbClr val="D883FF"/>
                </a:solidFill>
                <a:effectLst>
                  <a:outerShdw blurRad="50800" dist="38100" dir="2700000" algn="tl" rotWithShape="0">
                    <a:prstClr val="black">
                      <a:alpha val="90000"/>
                    </a:prstClr>
                  </a:outerShdw>
                </a:effectLst>
                <a:latin typeface="Helvetica Neue UltraLight"/>
                <a:cs typeface="Helvetica Neue UltraLight"/>
              </a:rPr>
              <a:t>)</a:t>
            </a:r>
            <a:r>
              <a:rPr lang="en-US" sz="2800" dirty="0">
                <a:effectLst>
                  <a:outerShdw blurRad="50800" dist="38100" dir="2700000" algn="tl" rotWithShape="0">
                    <a:prstClr val="black">
                      <a:alpha val="90000"/>
                    </a:prstClr>
                  </a:outerShdw>
                </a:effectLst>
                <a:latin typeface="Helvetica Neue UltraLight"/>
                <a:cs typeface="Helvetica Neue UltraLight"/>
              </a:rPr>
              <a:t>  the Son and has given all things into His hand. </a:t>
            </a:r>
          </a:p>
          <a:p>
            <a:pPr>
              <a:spcBef>
                <a:spcPts val="600"/>
              </a:spcBef>
              <a:spcAft>
                <a:spcPts val="1800"/>
              </a:spcAft>
            </a:pPr>
            <a:r>
              <a:rPr lang="en-US" sz="2800" dirty="0">
                <a:effectLst>
                  <a:outerShdw blurRad="50800" dist="38100" dir="2700000" algn="tl" rotWithShape="0">
                    <a:prstClr val="black">
                      <a:alpha val="90000"/>
                    </a:prstClr>
                  </a:outerShdw>
                </a:effectLst>
                <a:latin typeface="Helvetica Neue UltraLight"/>
                <a:cs typeface="Helvetica Neue UltraLight"/>
              </a:rPr>
              <a:t>John 5:20 “For the Father </a:t>
            </a:r>
            <a:r>
              <a:rPr lang="en-US" sz="2800" dirty="0">
                <a:solidFill>
                  <a:srgbClr val="D883FF"/>
                </a:solidFill>
                <a:effectLst>
                  <a:outerShdw blurRad="50800" dist="38100" dir="2700000" algn="tl" rotWithShape="0">
                    <a:prstClr val="black">
                      <a:alpha val="90000"/>
                    </a:prstClr>
                  </a:outerShdw>
                </a:effectLst>
                <a:latin typeface="Helvetica Neue UltraLight"/>
                <a:cs typeface="Helvetica Neue UltraLight"/>
              </a:rPr>
              <a:t>loves (</a:t>
            </a:r>
            <a:r>
              <a:rPr lang="en-US" sz="2800" dirty="0" err="1">
                <a:solidFill>
                  <a:srgbClr val="D883FF"/>
                </a:solidFill>
                <a:effectLst>
                  <a:outerShdw blurRad="50800" dist="38100" dir="2700000" algn="tl" rotWithShape="0">
                    <a:prstClr val="black">
                      <a:alpha val="90000"/>
                    </a:prstClr>
                  </a:outerShdw>
                </a:effectLst>
                <a:latin typeface="Helvetica Neue UltraLight"/>
                <a:cs typeface="Helvetica Neue UltraLight"/>
              </a:rPr>
              <a:t>phileō</a:t>
            </a:r>
            <a:r>
              <a:rPr lang="en-US" sz="2800" dirty="0">
                <a:solidFill>
                  <a:srgbClr val="D883FF"/>
                </a:solidFill>
                <a:effectLst>
                  <a:outerShdw blurRad="50800" dist="38100" dir="2700000" algn="tl" rotWithShape="0">
                    <a:prstClr val="black">
                      <a:alpha val="90000"/>
                    </a:prstClr>
                  </a:outerShdw>
                </a:effectLst>
                <a:latin typeface="Helvetica Neue UltraLight"/>
                <a:cs typeface="Helvetica Neue UltraLight"/>
              </a:rPr>
              <a:t>)</a:t>
            </a:r>
            <a:r>
              <a:rPr lang="en-US" sz="2800" dirty="0">
                <a:effectLst>
                  <a:outerShdw blurRad="50800" dist="38100" dir="2700000" algn="tl" rotWithShape="0">
                    <a:prstClr val="black">
                      <a:alpha val="90000"/>
                    </a:prstClr>
                  </a:outerShdw>
                </a:effectLst>
                <a:latin typeface="Helvetica Neue UltraLight"/>
                <a:cs typeface="Helvetica Neue UltraLight"/>
              </a:rPr>
              <a:t> the Son, and shows Him all things that He Himself is doing; and the Father will show Him greater works than these, so that you will marvel. </a:t>
            </a:r>
          </a:p>
        </p:txBody>
      </p:sp>
      <p:sp>
        <p:nvSpPr>
          <p:cNvPr id="8" name="TextBox 7"/>
          <p:cNvSpPr txBox="1"/>
          <p:nvPr/>
        </p:nvSpPr>
        <p:spPr>
          <a:xfrm>
            <a:off x="257594" y="3335726"/>
            <a:ext cx="2064553" cy="1015663"/>
          </a:xfrm>
          <a:prstGeom prst="rect">
            <a:avLst/>
          </a:prstGeom>
          <a:noFill/>
        </p:spPr>
        <p:txBody>
          <a:bodyPr wrap="square" rtlCol="0">
            <a:spAutoFit/>
          </a:bodyPr>
          <a:lstStyle/>
          <a:p>
            <a:pPr algn="ctr"/>
            <a:r>
              <a:rPr lang="en-US" sz="4400" dirty="0">
                <a:effectLst>
                  <a:outerShdw blurRad="50800" dist="76200" dir="2700000" algn="tl" rotWithShape="0">
                    <a:prstClr val="black">
                      <a:alpha val="80000"/>
                    </a:prstClr>
                  </a:outerShdw>
                </a:effectLst>
                <a:latin typeface="Helvetica Neue Thin"/>
                <a:cs typeface="Helvetica Neue Thin"/>
              </a:rPr>
              <a:t>love</a:t>
            </a:r>
          </a:p>
          <a:p>
            <a:pPr algn="ctr"/>
            <a:r>
              <a:rPr lang="en-US" sz="1600" i="1" dirty="0">
                <a:effectLst>
                  <a:outerShdw blurRad="50800" dist="76200" dir="2700000" algn="tl" rotWithShape="0">
                    <a:prstClr val="black">
                      <a:alpha val="80000"/>
                    </a:prstClr>
                  </a:outerShdw>
                </a:effectLst>
                <a:latin typeface="Helvetica Neue UltraLight"/>
                <a:cs typeface="Helvetica Neue UltraLight"/>
              </a:rPr>
              <a:t>2 Peter 1.7</a:t>
            </a:r>
          </a:p>
        </p:txBody>
      </p:sp>
    </p:spTree>
    <p:extLst>
      <p:ext uri="{BB962C8B-B14F-4D97-AF65-F5344CB8AC3E}">
        <p14:creationId xmlns:p14="http://schemas.microsoft.com/office/powerpoint/2010/main" val="1954699648"/>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iving_a_holy_lifestyle-content-3-still-16x9.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TextBox 4"/>
          <p:cNvSpPr txBox="1"/>
          <p:nvPr/>
        </p:nvSpPr>
        <p:spPr>
          <a:xfrm>
            <a:off x="1996144" y="1491827"/>
            <a:ext cx="6726437" cy="584775"/>
          </a:xfrm>
          <a:prstGeom prst="rect">
            <a:avLst/>
          </a:prstGeom>
          <a:noFill/>
        </p:spPr>
        <p:txBody>
          <a:bodyPr wrap="square" rtlCol="0">
            <a:spAutoFit/>
          </a:bodyPr>
          <a:lstStyle/>
          <a:p>
            <a:pPr algn="ctr">
              <a:spcBef>
                <a:spcPts val="600"/>
              </a:spcBef>
              <a:spcAft>
                <a:spcPts val="1800"/>
              </a:spcAft>
            </a:pPr>
            <a:r>
              <a:rPr lang="en-US" sz="3200" dirty="0">
                <a:effectLst>
                  <a:outerShdw blurRad="50800" dist="38100" dir="2700000" algn="tl" rotWithShape="0">
                    <a:prstClr val="black">
                      <a:alpha val="90000"/>
                    </a:prstClr>
                  </a:outerShdw>
                </a:effectLst>
                <a:latin typeface="Helvetica Neue Light" panose="02000403000000020004" pitchFamily="2" charset="0"/>
                <a:ea typeface="Helvetica Neue Light" panose="02000403000000020004" pitchFamily="2" charset="0"/>
                <a:cs typeface="Helvetica Neue" panose="02000503000000020004" pitchFamily="2" charset="0"/>
              </a:rPr>
              <a:t>Philadelphia: Loving Others As Family</a:t>
            </a:r>
          </a:p>
        </p:txBody>
      </p:sp>
      <p:sp>
        <p:nvSpPr>
          <p:cNvPr id="8" name="TextBox 7"/>
          <p:cNvSpPr txBox="1"/>
          <p:nvPr/>
        </p:nvSpPr>
        <p:spPr>
          <a:xfrm>
            <a:off x="257594" y="3335726"/>
            <a:ext cx="2064553" cy="1015663"/>
          </a:xfrm>
          <a:prstGeom prst="rect">
            <a:avLst/>
          </a:prstGeom>
          <a:noFill/>
        </p:spPr>
        <p:txBody>
          <a:bodyPr wrap="square" rtlCol="0">
            <a:spAutoFit/>
          </a:bodyPr>
          <a:lstStyle/>
          <a:p>
            <a:pPr algn="ctr"/>
            <a:r>
              <a:rPr lang="en-US" sz="4400" dirty="0">
                <a:effectLst>
                  <a:outerShdw blurRad="50800" dist="76200" dir="2700000" algn="tl" rotWithShape="0">
                    <a:prstClr val="black">
                      <a:alpha val="80000"/>
                    </a:prstClr>
                  </a:outerShdw>
                </a:effectLst>
                <a:latin typeface="Helvetica Neue Thin"/>
                <a:cs typeface="Helvetica Neue Thin"/>
              </a:rPr>
              <a:t>love</a:t>
            </a:r>
          </a:p>
          <a:p>
            <a:pPr algn="ctr"/>
            <a:r>
              <a:rPr lang="en-US" sz="1600" i="1" dirty="0">
                <a:effectLst>
                  <a:outerShdw blurRad="50800" dist="76200" dir="2700000" algn="tl" rotWithShape="0">
                    <a:prstClr val="black">
                      <a:alpha val="80000"/>
                    </a:prstClr>
                  </a:outerShdw>
                </a:effectLst>
                <a:latin typeface="Helvetica Neue UltraLight"/>
                <a:cs typeface="Helvetica Neue UltraLight"/>
              </a:rPr>
              <a:t>2 Peter 1.7</a:t>
            </a:r>
          </a:p>
        </p:txBody>
      </p:sp>
    </p:spTree>
    <p:extLst>
      <p:ext uri="{BB962C8B-B14F-4D97-AF65-F5344CB8AC3E}">
        <p14:creationId xmlns:p14="http://schemas.microsoft.com/office/powerpoint/2010/main" val="2345713315"/>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iving_a_holy_lifestyle-content-3-still-16x9.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8" name="TextBox 7"/>
          <p:cNvSpPr txBox="1"/>
          <p:nvPr/>
        </p:nvSpPr>
        <p:spPr>
          <a:xfrm>
            <a:off x="257594" y="3335726"/>
            <a:ext cx="2064553" cy="1015663"/>
          </a:xfrm>
          <a:prstGeom prst="rect">
            <a:avLst/>
          </a:prstGeom>
          <a:noFill/>
        </p:spPr>
        <p:txBody>
          <a:bodyPr wrap="square" rtlCol="0">
            <a:spAutoFit/>
          </a:bodyPr>
          <a:lstStyle/>
          <a:p>
            <a:pPr algn="ctr"/>
            <a:r>
              <a:rPr lang="en-US" sz="4400" dirty="0">
                <a:effectLst>
                  <a:outerShdw blurRad="50800" dist="76200" dir="2700000" algn="tl" rotWithShape="0">
                    <a:prstClr val="black">
                      <a:alpha val="80000"/>
                    </a:prstClr>
                  </a:outerShdw>
                </a:effectLst>
                <a:latin typeface="Helvetica Neue Thin"/>
                <a:cs typeface="Helvetica Neue Thin"/>
              </a:rPr>
              <a:t>love</a:t>
            </a:r>
          </a:p>
          <a:p>
            <a:pPr algn="ctr"/>
            <a:r>
              <a:rPr lang="en-US" sz="1600" i="1" dirty="0">
                <a:effectLst>
                  <a:outerShdw blurRad="50800" dist="76200" dir="2700000" algn="tl" rotWithShape="0">
                    <a:prstClr val="black">
                      <a:alpha val="80000"/>
                    </a:prstClr>
                  </a:outerShdw>
                </a:effectLst>
                <a:latin typeface="Helvetica Neue UltraLight"/>
                <a:cs typeface="Helvetica Neue UltraLight"/>
              </a:rPr>
              <a:t>2 Peter 1.7</a:t>
            </a:r>
          </a:p>
        </p:txBody>
      </p:sp>
      <p:sp>
        <p:nvSpPr>
          <p:cNvPr id="3" name="TextBox 2">
            <a:extLst>
              <a:ext uri="{FF2B5EF4-FFF2-40B4-BE49-F238E27FC236}">
                <a16:creationId xmlns:a16="http://schemas.microsoft.com/office/drawing/2014/main" id="{C72FF79A-30C4-B71C-06D2-E265D8B29D8E}"/>
              </a:ext>
            </a:extLst>
          </p:cNvPr>
          <p:cNvSpPr txBox="1"/>
          <p:nvPr/>
        </p:nvSpPr>
        <p:spPr>
          <a:xfrm>
            <a:off x="2579741" y="1296063"/>
            <a:ext cx="6472362" cy="2246769"/>
          </a:xfrm>
          <a:prstGeom prst="rect">
            <a:avLst/>
          </a:prstGeom>
          <a:noFill/>
        </p:spPr>
        <p:txBody>
          <a:bodyPr wrap="square" rtlCol="0">
            <a:spAutoFit/>
          </a:bodyPr>
          <a:lstStyle/>
          <a:p>
            <a:r>
              <a:rPr lang="en-US" sz="2800" dirty="0">
                <a:effectLst>
                  <a:outerShdw blurRad="50800" dist="38100" dir="2700000" algn="tl" rotWithShape="0">
                    <a:prstClr val="black">
                      <a:alpha val="40000"/>
                    </a:prstClr>
                  </a:outerShdw>
                </a:effectLst>
                <a:latin typeface="Helvetica Neue Thin" panose="020B0403020202020204" pitchFamily="34" charset="0"/>
                <a:ea typeface="Helvetica Neue Thin" panose="020B0403020202020204" pitchFamily="34" charset="0"/>
              </a:rPr>
              <a:t>“I have other sheep, which are not of this fold; I must bring them also, and they will hear My voice; and they will become one flock with one shepherd.” </a:t>
            </a:r>
          </a:p>
          <a:p>
            <a:pPr algn="r"/>
            <a:r>
              <a:rPr lang="en-US" sz="2800" dirty="0">
                <a:effectLst>
                  <a:outerShdw blurRad="50800" dist="38100" dir="2700000" algn="tl" rotWithShape="0">
                    <a:prstClr val="black">
                      <a:alpha val="40000"/>
                    </a:prstClr>
                  </a:outerShdw>
                </a:effectLst>
                <a:latin typeface="Helvetica Neue Thin" panose="020B0403020202020204" pitchFamily="34" charset="0"/>
                <a:ea typeface="Helvetica Neue Thin" panose="020B0403020202020204" pitchFamily="34" charset="0"/>
              </a:rPr>
              <a:t>(John 10:16, NASB95) </a:t>
            </a:r>
          </a:p>
        </p:txBody>
      </p:sp>
    </p:spTree>
    <p:extLst>
      <p:ext uri="{BB962C8B-B14F-4D97-AF65-F5344CB8AC3E}">
        <p14:creationId xmlns:p14="http://schemas.microsoft.com/office/powerpoint/2010/main" val="1792998239"/>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iving_a_holy_lifestyle-content-3-still-16x9.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TextBox 4"/>
          <p:cNvSpPr txBox="1"/>
          <p:nvPr/>
        </p:nvSpPr>
        <p:spPr>
          <a:xfrm>
            <a:off x="1996144" y="1491827"/>
            <a:ext cx="6726437" cy="1384995"/>
          </a:xfrm>
          <a:prstGeom prst="rect">
            <a:avLst/>
          </a:prstGeom>
          <a:noFill/>
        </p:spPr>
        <p:txBody>
          <a:bodyPr wrap="square" rtlCol="0">
            <a:spAutoFit/>
          </a:bodyPr>
          <a:lstStyle/>
          <a:p>
            <a:pPr algn="ctr">
              <a:spcBef>
                <a:spcPts val="600"/>
              </a:spcBef>
              <a:spcAft>
                <a:spcPts val="1800"/>
              </a:spcAft>
            </a:pPr>
            <a:r>
              <a:rPr lang="en-US" sz="3200" dirty="0">
                <a:effectLst>
                  <a:outerShdw blurRad="50800" dist="38100" dir="2700000" algn="tl" rotWithShape="0">
                    <a:prstClr val="black">
                      <a:alpha val="90000"/>
                    </a:prstClr>
                  </a:outerShdw>
                </a:effectLst>
                <a:latin typeface="Helvetica Neue Light" panose="02000403000000020004" pitchFamily="2" charset="0"/>
                <a:ea typeface="Helvetica Neue Light" panose="02000403000000020004" pitchFamily="2" charset="0"/>
                <a:cs typeface="Helvetica Neue" panose="02000503000000020004" pitchFamily="2" charset="0"/>
              </a:rPr>
              <a:t>Philadelphia: Loving Others As Family</a:t>
            </a:r>
          </a:p>
          <a:p>
            <a:pPr algn="ctr">
              <a:spcBef>
                <a:spcPts val="600"/>
              </a:spcBef>
              <a:spcAft>
                <a:spcPts val="1800"/>
              </a:spcAft>
            </a:pPr>
            <a:r>
              <a:rPr lang="en-US" sz="3200" dirty="0">
                <a:effectLst>
                  <a:outerShdw blurRad="50800" dist="38100" dir="2700000" algn="tl" rotWithShape="0">
                    <a:prstClr val="black">
                      <a:alpha val="90000"/>
                    </a:prstClr>
                  </a:outerShdw>
                </a:effectLst>
                <a:latin typeface="Helvetica Neue Light" panose="02000403000000020004" pitchFamily="2" charset="0"/>
                <a:ea typeface="Helvetica Neue Light" panose="02000403000000020004" pitchFamily="2" charset="0"/>
                <a:cs typeface="Helvetica Neue" panose="02000503000000020004" pitchFamily="2" charset="0"/>
              </a:rPr>
              <a:t>Agape: Love Not Rooted in Others</a:t>
            </a:r>
          </a:p>
        </p:txBody>
      </p:sp>
      <p:sp>
        <p:nvSpPr>
          <p:cNvPr id="8" name="TextBox 7"/>
          <p:cNvSpPr txBox="1"/>
          <p:nvPr/>
        </p:nvSpPr>
        <p:spPr>
          <a:xfrm>
            <a:off x="257594" y="3335726"/>
            <a:ext cx="2064553" cy="1015663"/>
          </a:xfrm>
          <a:prstGeom prst="rect">
            <a:avLst/>
          </a:prstGeom>
          <a:noFill/>
        </p:spPr>
        <p:txBody>
          <a:bodyPr wrap="square" rtlCol="0">
            <a:spAutoFit/>
          </a:bodyPr>
          <a:lstStyle/>
          <a:p>
            <a:pPr algn="ctr"/>
            <a:r>
              <a:rPr lang="en-US" sz="4400" dirty="0">
                <a:effectLst>
                  <a:outerShdw blurRad="50800" dist="76200" dir="2700000" algn="tl" rotWithShape="0">
                    <a:prstClr val="black">
                      <a:alpha val="80000"/>
                    </a:prstClr>
                  </a:outerShdw>
                </a:effectLst>
                <a:latin typeface="Helvetica Neue Thin"/>
                <a:cs typeface="Helvetica Neue Thin"/>
              </a:rPr>
              <a:t>love</a:t>
            </a:r>
          </a:p>
          <a:p>
            <a:pPr algn="ctr"/>
            <a:r>
              <a:rPr lang="en-US" sz="1600" i="1" dirty="0">
                <a:effectLst>
                  <a:outerShdw blurRad="50800" dist="76200" dir="2700000" algn="tl" rotWithShape="0">
                    <a:prstClr val="black">
                      <a:alpha val="80000"/>
                    </a:prstClr>
                  </a:outerShdw>
                </a:effectLst>
                <a:latin typeface="Helvetica Neue UltraLight"/>
                <a:cs typeface="Helvetica Neue UltraLight"/>
              </a:rPr>
              <a:t>2 Peter 1.7</a:t>
            </a:r>
          </a:p>
        </p:txBody>
      </p:sp>
    </p:spTree>
    <p:extLst>
      <p:ext uri="{BB962C8B-B14F-4D97-AF65-F5344CB8AC3E}">
        <p14:creationId xmlns:p14="http://schemas.microsoft.com/office/powerpoint/2010/main" val="366282417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1000"/>
                                        <p:tgtEl>
                                          <p:spTgt spid="5">
                                            <p:txEl>
                                              <p:pRg st="1" end="1"/>
                                            </p:txEl>
                                          </p:spTgt>
                                        </p:tgtEl>
                                      </p:cBhvr>
                                    </p:animEffect>
                                    <p:anim calcmode="lin" valueType="num">
                                      <p:cBhvr>
                                        <p:cTn id="8"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iving_a_holy_lifestyle-content-3-still-16x9.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8" name="TextBox 7"/>
          <p:cNvSpPr txBox="1"/>
          <p:nvPr/>
        </p:nvSpPr>
        <p:spPr>
          <a:xfrm>
            <a:off x="257594" y="3335726"/>
            <a:ext cx="2064553" cy="1015663"/>
          </a:xfrm>
          <a:prstGeom prst="rect">
            <a:avLst/>
          </a:prstGeom>
          <a:noFill/>
        </p:spPr>
        <p:txBody>
          <a:bodyPr wrap="square" rtlCol="0">
            <a:spAutoFit/>
          </a:bodyPr>
          <a:lstStyle/>
          <a:p>
            <a:pPr algn="ctr"/>
            <a:r>
              <a:rPr lang="en-US" sz="4400" dirty="0">
                <a:effectLst>
                  <a:outerShdw blurRad="50800" dist="76200" dir="2700000" algn="tl" rotWithShape="0">
                    <a:prstClr val="black">
                      <a:alpha val="80000"/>
                    </a:prstClr>
                  </a:outerShdw>
                </a:effectLst>
                <a:latin typeface="Helvetica Neue Thin"/>
                <a:cs typeface="Helvetica Neue Thin"/>
              </a:rPr>
              <a:t>love</a:t>
            </a:r>
          </a:p>
          <a:p>
            <a:pPr algn="ctr"/>
            <a:r>
              <a:rPr lang="en-US" sz="1600" i="1" dirty="0">
                <a:effectLst>
                  <a:outerShdw blurRad="50800" dist="76200" dir="2700000" algn="tl" rotWithShape="0">
                    <a:prstClr val="black">
                      <a:alpha val="80000"/>
                    </a:prstClr>
                  </a:outerShdw>
                </a:effectLst>
                <a:latin typeface="Helvetica Neue UltraLight"/>
                <a:cs typeface="Helvetica Neue UltraLight"/>
              </a:rPr>
              <a:t>2 Peter 1.7</a:t>
            </a:r>
          </a:p>
        </p:txBody>
      </p:sp>
      <p:sp>
        <p:nvSpPr>
          <p:cNvPr id="3" name="TextBox 2">
            <a:extLst>
              <a:ext uri="{FF2B5EF4-FFF2-40B4-BE49-F238E27FC236}">
                <a16:creationId xmlns:a16="http://schemas.microsoft.com/office/drawing/2014/main" id="{C72FF79A-30C4-B71C-06D2-E265D8B29D8E}"/>
              </a:ext>
            </a:extLst>
          </p:cNvPr>
          <p:cNvSpPr txBox="1"/>
          <p:nvPr/>
        </p:nvSpPr>
        <p:spPr>
          <a:xfrm>
            <a:off x="2414044" y="427237"/>
            <a:ext cx="6472362" cy="3416320"/>
          </a:xfrm>
          <a:prstGeom prst="rect">
            <a:avLst/>
          </a:prstGeom>
          <a:noFill/>
        </p:spPr>
        <p:txBody>
          <a:bodyPr wrap="square" rtlCol="0">
            <a:spAutoFit/>
          </a:bodyPr>
          <a:lstStyle/>
          <a:p>
            <a:r>
              <a:rPr lang="en-US" sz="2400" dirty="0">
                <a:effectLst>
                  <a:outerShdw blurRad="50800" dist="38100" dir="2700000" algn="tl" rotWithShape="0">
                    <a:prstClr val="black">
                      <a:alpha val="40000"/>
                    </a:prstClr>
                  </a:outerShdw>
                </a:effectLst>
                <a:latin typeface="Helvetica Neue Thin" panose="020B0403020202020204" pitchFamily="34" charset="0"/>
                <a:ea typeface="Helvetica Neue Thin" panose="020B0403020202020204" pitchFamily="34" charset="0"/>
              </a:rPr>
              <a:t>“In friendship (philia) the partners seek mutual solace; in (</a:t>
            </a:r>
            <a:r>
              <a:rPr lang="en-US" sz="2400" dirty="0" err="1">
                <a:effectLst>
                  <a:outerShdw blurRad="50800" dist="38100" dir="2700000" algn="tl" rotWithShape="0">
                    <a:prstClr val="black">
                      <a:alpha val="40000"/>
                    </a:prstClr>
                  </a:outerShdw>
                </a:effectLst>
                <a:latin typeface="Helvetica Neue Thin" panose="020B0403020202020204" pitchFamily="34" charset="0"/>
                <a:ea typeface="Helvetica Neue Thin" panose="020B0403020202020204" pitchFamily="34" charset="0"/>
              </a:rPr>
              <a:t>erōs</a:t>
            </a:r>
            <a:r>
              <a:rPr lang="en-US" sz="2400" dirty="0">
                <a:effectLst>
                  <a:outerShdw blurRad="50800" dist="38100" dir="2700000" algn="tl" rotWithShape="0">
                    <a:prstClr val="black">
                      <a:alpha val="40000"/>
                    </a:prstClr>
                  </a:outerShdw>
                </a:effectLst>
                <a:latin typeface="Helvetica Neue Thin" panose="020B0403020202020204" pitchFamily="34" charset="0"/>
                <a:ea typeface="Helvetica Neue Thin" panose="020B0403020202020204" pitchFamily="34" charset="0"/>
              </a:rPr>
              <a:t>) mutual satisfaction. In both cases these feelings are aroused because of what the loved one is. With </a:t>
            </a:r>
            <a:r>
              <a:rPr lang="en-US" sz="2400" dirty="0" err="1">
                <a:effectLst>
                  <a:outerShdw blurRad="50800" dist="38100" dir="2700000" algn="tl" rotWithShape="0">
                    <a:prstClr val="black">
                      <a:alpha val="40000"/>
                    </a:prstClr>
                  </a:outerShdw>
                </a:effectLst>
                <a:latin typeface="Helvetica Neue Thin" panose="020B0403020202020204" pitchFamily="34" charset="0"/>
                <a:ea typeface="Helvetica Neue Thin" panose="020B0403020202020204" pitchFamily="34" charset="0"/>
              </a:rPr>
              <a:t>agapē</a:t>
            </a:r>
            <a:r>
              <a:rPr lang="en-US" sz="2400" dirty="0">
                <a:effectLst>
                  <a:outerShdw blurRad="50800" dist="38100" dir="2700000" algn="tl" rotWithShape="0">
                    <a:prstClr val="black">
                      <a:alpha val="40000"/>
                    </a:prstClr>
                  </a:outerShdw>
                </a:effectLst>
                <a:latin typeface="Helvetica Neue Thin" panose="020B0403020202020204" pitchFamily="34" charset="0"/>
                <a:ea typeface="Helvetica Neue Thin" panose="020B0403020202020204" pitchFamily="34" charset="0"/>
              </a:rPr>
              <a:t> it is the reverse. God’s </a:t>
            </a:r>
            <a:r>
              <a:rPr lang="en-US" sz="2400" dirty="0" err="1">
                <a:effectLst>
                  <a:outerShdw blurRad="50800" dist="38100" dir="2700000" algn="tl" rotWithShape="0">
                    <a:prstClr val="black">
                      <a:alpha val="40000"/>
                    </a:prstClr>
                  </a:outerShdw>
                </a:effectLst>
                <a:latin typeface="Helvetica Neue Thin" panose="020B0403020202020204" pitchFamily="34" charset="0"/>
                <a:ea typeface="Helvetica Neue Thin" panose="020B0403020202020204" pitchFamily="34" charset="0"/>
              </a:rPr>
              <a:t>agapē</a:t>
            </a:r>
            <a:r>
              <a:rPr lang="en-US" sz="2400" dirty="0">
                <a:effectLst>
                  <a:outerShdw blurRad="50800" dist="38100" dir="2700000" algn="tl" rotWithShape="0">
                    <a:prstClr val="black">
                      <a:alpha val="40000"/>
                    </a:prstClr>
                  </a:outerShdw>
                </a:effectLst>
                <a:latin typeface="Helvetica Neue Thin" panose="020B0403020202020204" pitchFamily="34" charset="0"/>
                <a:ea typeface="Helvetica Neue Thin" panose="020B0403020202020204" pitchFamily="34" charset="0"/>
              </a:rPr>
              <a:t> is evoked not by what we are, but by what He is. It has its origin in the agent, not in the object. It is not that we are lovable, but that He is love.” (Michael P. Green, Tyndale New Testament Commentary on 2 Peter) </a:t>
            </a:r>
          </a:p>
        </p:txBody>
      </p:sp>
    </p:spTree>
    <p:extLst>
      <p:ext uri="{BB962C8B-B14F-4D97-AF65-F5344CB8AC3E}">
        <p14:creationId xmlns:p14="http://schemas.microsoft.com/office/powerpoint/2010/main" val="3537452230"/>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iving_a_holy_lifestyle-content-3-still-16x9.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8" name="TextBox 7"/>
          <p:cNvSpPr txBox="1"/>
          <p:nvPr/>
        </p:nvSpPr>
        <p:spPr>
          <a:xfrm>
            <a:off x="257594" y="3335726"/>
            <a:ext cx="2064553" cy="1015663"/>
          </a:xfrm>
          <a:prstGeom prst="rect">
            <a:avLst/>
          </a:prstGeom>
          <a:noFill/>
        </p:spPr>
        <p:txBody>
          <a:bodyPr wrap="square" rtlCol="0">
            <a:spAutoFit/>
          </a:bodyPr>
          <a:lstStyle/>
          <a:p>
            <a:pPr algn="ctr"/>
            <a:r>
              <a:rPr lang="en-US" sz="4400" dirty="0">
                <a:effectLst>
                  <a:outerShdw blurRad="50800" dist="76200" dir="2700000" algn="tl" rotWithShape="0">
                    <a:prstClr val="black">
                      <a:alpha val="80000"/>
                    </a:prstClr>
                  </a:outerShdw>
                </a:effectLst>
                <a:latin typeface="Helvetica Neue Thin"/>
                <a:cs typeface="Helvetica Neue Thin"/>
              </a:rPr>
              <a:t>love</a:t>
            </a:r>
          </a:p>
          <a:p>
            <a:pPr algn="ctr"/>
            <a:r>
              <a:rPr lang="en-US" sz="1600" i="1" dirty="0">
                <a:effectLst>
                  <a:outerShdw blurRad="50800" dist="76200" dir="2700000" algn="tl" rotWithShape="0">
                    <a:prstClr val="black">
                      <a:alpha val="80000"/>
                    </a:prstClr>
                  </a:outerShdw>
                </a:effectLst>
                <a:latin typeface="Helvetica Neue UltraLight"/>
                <a:cs typeface="Helvetica Neue UltraLight"/>
              </a:rPr>
              <a:t>2 Peter 1.7</a:t>
            </a:r>
          </a:p>
        </p:txBody>
      </p:sp>
      <p:sp>
        <p:nvSpPr>
          <p:cNvPr id="3" name="TextBox 2">
            <a:extLst>
              <a:ext uri="{FF2B5EF4-FFF2-40B4-BE49-F238E27FC236}">
                <a16:creationId xmlns:a16="http://schemas.microsoft.com/office/drawing/2014/main" id="{C72FF79A-30C4-B71C-06D2-E265D8B29D8E}"/>
              </a:ext>
            </a:extLst>
          </p:cNvPr>
          <p:cNvSpPr txBox="1"/>
          <p:nvPr/>
        </p:nvSpPr>
        <p:spPr>
          <a:xfrm>
            <a:off x="2425514" y="1218536"/>
            <a:ext cx="6472362" cy="1815882"/>
          </a:xfrm>
          <a:prstGeom prst="rect">
            <a:avLst/>
          </a:prstGeom>
          <a:noFill/>
        </p:spPr>
        <p:txBody>
          <a:bodyPr wrap="square" rtlCol="0">
            <a:spAutoFit/>
          </a:bodyPr>
          <a:lstStyle/>
          <a:p>
            <a:r>
              <a:rPr lang="en-US" sz="2800" dirty="0">
                <a:effectLst>
                  <a:outerShdw blurRad="50800" dist="38100" dir="2700000" algn="tl" rotWithShape="0">
                    <a:prstClr val="black">
                      <a:alpha val="40000"/>
                    </a:prstClr>
                  </a:outerShdw>
                </a:effectLst>
                <a:latin typeface="Helvetica Neue Thin" panose="020B0403020202020204" pitchFamily="34" charset="0"/>
                <a:ea typeface="Helvetica Neue Thin" panose="020B0403020202020204" pitchFamily="34" charset="0"/>
              </a:rPr>
              <a:t>“But God demonstrates His own love toward us, in that while we were yet sinners, Christ died for us.” </a:t>
            </a:r>
          </a:p>
          <a:p>
            <a:pPr algn="r"/>
            <a:r>
              <a:rPr lang="en-US" sz="2800" dirty="0">
                <a:effectLst>
                  <a:outerShdw blurRad="50800" dist="38100" dir="2700000" algn="tl" rotWithShape="0">
                    <a:prstClr val="black">
                      <a:alpha val="40000"/>
                    </a:prstClr>
                  </a:outerShdw>
                </a:effectLst>
                <a:latin typeface="Helvetica Neue Thin" panose="020B0403020202020204" pitchFamily="34" charset="0"/>
                <a:ea typeface="Helvetica Neue Thin" panose="020B0403020202020204" pitchFamily="34" charset="0"/>
              </a:rPr>
              <a:t>(Romans 5:8, NASB95) </a:t>
            </a:r>
          </a:p>
        </p:txBody>
      </p:sp>
    </p:spTree>
    <p:extLst>
      <p:ext uri="{BB962C8B-B14F-4D97-AF65-F5344CB8AC3E}">
        <p14:creationId xmlns:p14="http://schemas.microsoft.com/office/powerpoint/2010/main" val="1288596711"/>
      </p:ext>
    </p:extLst>
  </p:cSld>
  <p:clrMapOvr>
    <a:masterClrMapping/>
  </p:clrMapOvr>
  <p:transition spd="slow">
    <p:fade/>
  </p:transition>
</p:sld>
</file>

<file path=ppt/theme/theme1.xml><?xml version="1.0" encoding="utf-8"?>
<a:theme xmlns:a="http://schemas.openxmlformats.org/drawingml/2006/main" name=" Black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787</TotalTime>
  <Words>469</Words>
  <Application>Microsoft Macintosh PowerPoint</Application>
  <PresentationFormat>On-screen Show (16:9)</PresentationFormat>
  <Paragraphs>33</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Helvetica Neue UltraLight</vt:lpstr>
      <vt:lpstr>Helvetica Neue Light</vt:lpstr>
      <vt:lpstr>Calibri</vt:lpstr>
      <vt:lpstr>Arial</vt:lpstr>
      <vt:lpstr>Helvetica Neue Thin</vt:lpstr>
      <vt:lpstr> Black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South Bumby Church of Christ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Office 2004 Test Drive User</dc:creator>
  <cp:lastModifiedBy>Joshua Creel</cp:lastModifiedBy>
  <cp:revision>29</cp:revision>
  <dcterms:created xsi:type="dcterms:W3CDTF">2016-05-20T13:42:36Z</dcterms:created>
  <dcterms:modified xsi:type="dcterms:W3CDTF">2022-07-24T12:26:47Z</dcterms:modified>
</cp:coreProperties>
</file>