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6" r:id="rId10"/>
    <p:sldId id="294" r:id="rId11"/>
    <p:sldId id="264" r:id="rId12"/>
  </p:sldIdLst>
  <p:sldSz cx="9144000" cy="5143500" type="screen16x9"/>
  <p:notesSz cx="6858000" cy="9144000"/>
  <p:embeddedFontLst>
    <p:embeddedFont>
      <p:font typeface="Avenir Light" panose="020B0402020203020204" pitchFamily="34" charset="77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15"/>
    <p:restoredTop sz="94515"/>
  </p:normalViewPr>
  <p:slideViewPr>
    <p:cSldViewPr snapToGrid="0" snapToObjects="1">
      <p:cViewPr varScale="1">
        <p:scale>
          <a:sx n="127" d="100"/>
          <a:sy n="127" d="100"/>
        </p:scale>
        <p:origin x="176" y="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797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65" y="3654309"/>
            <a:ext cx="206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certainty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6866" y="488703"/>
            <a:ext cx="75954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because God is on our side </a:t>
            </a:r>
            <a:b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</a:b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(2Peter 1.4)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note: our assurance is active, not passive </a:t>
            </a:r>
            <a:b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</a:b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(2Peter 1.8-9)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because we are becoming like Him </a:t>
            </a:r>
            <a:b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</a:b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(2Peter 1.10-11)</a:t>
            </a:r>
          </a:p>
        </p:txBody>
      </p:sp>
    </p:spTree>
    <p:extLst>
      <p:ext uri="{BB962C8B-B14F-4D97-AF65-F5344CB8AC3E}">
        <p14:creationId xmlns:p14="http://schemas.microsoft.com/office/powerpoint/2010/main" val="2854524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552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4D4F7-0AB1-118D-EF24-4F551E67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0472" cy="51435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12A13-B83D-B6A7-4617-DED34A163320}"/>
              </a:ext>
            </a:extLst>
          </p:cNvPr>
          <p:cNvSpPr txBox="1"/>
          <p:nvPr/>
        </p:nvSpPr>
        <p:spPr>
          <a:xfrm>
            <a:off x="3865944" y="217259"/>
            <a:ext cx="5278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</a:t>
            </a:r>
            <a:r>
              <a:rPr lang="en-US" sz="2800" b="1" dirty="0">
                <a:latin typeface="Century Gothic" panose="020B0502020202020204" pitchFamily="34" charset="0"/>
              </a:rPr>
              <a:t>otal depravity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</a:t>
            </a:r>
            <a:r>
              <a:rPr lang="en-US" sz="2800" b="1" dirty="0">
                <a:latin typeface="Century Gothic" panose="020B0502020202020204" pitchFamily="34" charset="0"/>
              </a:rPr>
              <a:t>nconditional election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</a:t>
            </a:r>
            <a:r>
              <a:rPr lang="en-US" sz="2800" b="1" dirty="0">
                <a:latin typeface="Century Gothic" panose="020B0502020202020204" pitchFamily="34" charset="0"/>
              </a:rPr>
              <a:t>imited atonement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</a:t>
            </a:r>
            <a:r>
              <a:rPr lang="en-US" sz="2800" b="1" dirty="0">
                <a:latin typeface="Century Gothic" panose="020B0502020202020204" pitchFamily="34" charset="0"/>
              </a:rPr>
              <a:t>rresistible grace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</a:t>
            </a:r>
            <a:r>
              <a:rPr lang="en-US" sz="2800" b="1" dirty="0">
                <a:latin typeface="Century Gothic" panose="020B0502020202020204" pitchFamily="34" charset="0"/>
              </a:rPr>
              <a:t>reservation of the saints</a:t>
            </a:r>
          </a:p>
        </p:txBody>
      </p:sp>
    </p:spTree>
    <p:extLst>
      <p:ext uri="{BB962C8B-B14F-4D97-AF65-F5344CB8AC3E}">
        <p14:creationId xmlns:p14="http://schemas.microsoft.com/office/powerpoint/2010/main" val="3381316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4D4F7-0AB1-118D-EF24-4F551E67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0472" cy="51435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12A13-B83D-B6A7-4617-DED34A163320}"/>
              </a:ext>
            </a:extLst>
          </p:cNvPr>
          <p:cNvSpPr txBox="1"/>
          <p:nvPr/>
        </p:nvSpPr>
        <p:spPr>
          <a:xfrm>
            <a:off x="3865944" y="217259"/>
            <a:ext cx="5278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>
                    <a:alpha val="25000"/>
                  </a:srgbClr>
                </a:solidFill>
                <a:latin typeface="Century Gothic" panose="020B0502020202020204" pitchFamily="34" charset="0"/>
              </a:rPr>
              <a:t>T</a:t>
            </a:r>
            <a:r>
              <a:rPr lang="en-US" sz="2800" b="1" dirty="0">
                <a:solidFill>
                  <a:schemeClr val="tx1">
                    <a:alpha val="25000"/>
                  </a:schemeClr>
                </a:solidFill>
                <a:latin typeface="Century Gothic" panose="020B0502020202020204" pitchFamily="34" charset="0"/>
              </a:rPr>
              <a:t>otal depravity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>
                    <a:alpha val="25000"/>
                  </a:srgbClr>
                </a:solidFill>
                <a:latin typeface="Century Gothic" panose="020B0502020202020204" pitchFamily="34" charset="0"/>
              </a:rPr>
              <a:t>U</a:t>
            </a:r>
            <a:r>
              <a:rPr lang="en-US" sz="2800" b="1" dirty="0">
                <a:solidFill>
                  <a:schemeClr val="tx1">
                    <a:alpha val="25000"/>
                  </a:schemeClr>
                </a:solidFill>
                <a:latin typeface="Century Gothic" panose="020B0502020202020204" pitchFamily="34" charset="0"/>
              </a:rPr>
              <a:t>nconditional election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>
                    <a:alpha val="25000"/>
                  </a:srgbClr>
                </a:solidFill>
                <a:latin typeface="Century Gothic" panose="020B0502020202020204" pitchFamily="34" charset="0"/>
              </a:rPr>
              <a:t>L</a:t>
            </a:r>
            <a:r>
              <a:rPr lang="en-US" sz="2800" b="1" dirty="0">
                <a:solidFill>
                  <a:schemeClr val="tx1">
                    <a:alpha val="25000"/>
                  </a:schemeClr>
                </a:solidFill>
                <a:latin typeface="Century Gothic" panose="020B0502020202020204" pitchFamily="34" charset="0"/>
              </a:rPr>
              <a:t>imited atonement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>
                    <a:alpha val="25000"/>
                  </a:srgbClr>
                </a:solidFill>
                <a:latin typeface="Century Gothic" panose="020B0502020202020204" pitchFamily="34" charset="0"/>
              </a:rPr>
              <a:t>I</a:t>
            </a:r>
            <a:r>
              <a:rPr lang="en-US" sz="2800" b="1" dirty="0">
                <a:solidFill>
                  <a:schemeClr val="tx1">
                    <a:alpha val="25000"/>
                  </a:schemeClr>
                </a:solidFill>
                <a:latin typeface="Century Gothic" panose="020B0502020202020204" pitchFamily="34" charset="0"/>
              </a:rPr>
              <a:t>rresistible grace</a:t>
            </a:r>
          </a:p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</a:t>
            </a:r>
            <a:r>
              <a:rPr lang="en-US" sz="2800" b="1" dirty="0">
                <a:latin typeface="Century Gothic" panose="020B0502020202020204" pitchFamily="34" charset="0"/>
              </a:rPr>
              <a:t>reservation of the saints</a:t>
            </a:r>
          </a:p>
        </p:txBody>
      </p:sp>
    </p:spTree>
    <p:extLst>
      <p:ext uri="{BB962C8B-B14F-4D97-AF65-F5344CB8AC3E}">
        <p14:creationId xmlns:p14="http://schemas.microsoft.com/office/powerpoint/2010/main" val="7492512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65" y="3654309"/>
            <a:ext cx="206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certainty?</a:t>
            </a:r>
          </a:p>
        </p:txBody>
      </p:sp>
    </p:spTree>
    <p:extLst>
      <p:ext uri="{BB962C8B-B14F-4D97-AF65-F5344CB8AC3E}">
        <p14:creationId xmlns:p14="http://schemas.microsoft.com/office/powerpoint/2010/main" val="286674761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65" y="3654309"/>
            <a:ext cx="206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certainty?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283" y="330322"/>
            <a:ext cx="63728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13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 Brethren, I do not regard myself as having laid hold of it yet; but one thing I do: forgetting what lies behind and reaching forward to what lies ahead, </a:t>
            </a:r>
            <a:r>
              <a:rPr lang="en-US" sz="28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14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 I press on toward the goal for the prize of the upward call of God in Christ Jesus. 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Philippians 3.13-14</a:t>
            </a:r>
          </a:p>
        </p:txBody>
      </p:sp>
    </p:spTree>
    <p:extLst>
      <p:ext uri="{BB962C8B-B14F-4D97-AF65-F5344CB8AC3E}">
        <p14:creationId xmlns:p14="http://schemas.microsoft.com/office/powerpoint/2010/main" val="15819019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65" y="3654309"/>
            <a:ext cx="206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certainty?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283" y="330322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7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 I have fought the good fight, I have finished the course, I have kept the faith; </a:t>
            </a:r>
            <a:r>
              <a:rPr lang="en-US" sz="28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8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 in the future there is laid up for me the crown of righteousness, which the Lord, the righteous Judge, will award to me on that day; and not only to me, but also to all who have loved His appearing.  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2Timothy 4.7-8</a:t>
            </a:r>
          </a:p>
        </p:txBody>
      </p:sp>
    </p:spTree>
    <p:extLst>
      <p:ext uri="{BB962C8B-B14F-4D97-AF65-F5344CB8AC3E}">
        <p14:creationId xmlns:p14="http://schemas.microsoft.com/office/powerpoint/2010/main" val="19392913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65" y="3654309"/>
            <a:ext cx="206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certainty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6965" y="488703"/>
            <a:ext cx="7025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because God is on our side </a:t>
            </a:r>
            <a:b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</a:b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(2Peter 1.4)</a:t>
            </a:r>
          </a:p>
        </p:txBody>
      </p:sp>
    </p:spTree>
    <p:extLst>
      <p:ext uri="{BB962C8B-B14F-4D97-AF65-F5344CB8AC3E}">
        <p14:creationId xmlns:p14="http://schemas.microsoft.com/office/powerpoint/2010/main" val="3374629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65" y="3654309"/>
            <a:ext cx="206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certainty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3280" y="0"/>
            <a:ext cx="675985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Matthew 25:34 “Then the King will say to those on His right, ‘Come, you who are blessed of My Father, inherit the kingdom prepared for you from the foundation of the world. 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Matthew 25:41 “Then He will also say to those on His left, ‘Depart from Me, accursed ones, into the eternal fire which has been prepared for the devil and his angels; </a:t>
            </a:r>
          </a:p>
        </p:txBody>
      </p:sp>
    </p:spTree>
    <p:extLst>
      <p:ext uri="{BB962C8B-B14F-4D97-AF65-F5344CB8AC3E}">
        <p14:creationId xmlns:p14="http://schemas.microsoft.com/office/powerpoint/2010/main" val="7417594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65" y="3654309"/>
            <a:ext cx="206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venir Light" panose="020B0402020203020204" pitchFamily="34" charset="77"/>
                <a:cs typeface="Helvetica Neue Thin"/>
              </a:rPr>
              <a:t>certainty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3280" y="0"/>
            <a:ext cx="675985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Matthew 25:34 “Then the King will say to those on His right, ‘Come, you who are blessed of My Father, inherit the kingdom prepared </a:t>
            </a:r>
            <a:r>
              <a:rPr lang="en-US" sz="2800" u="sng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for you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 from the foundation of the world. 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Matthew 25:41 “Then He will also say to those on His left, ‘Depart from Me, accursed ones, into the eternal fire which has been prepared </a:t>
            </a:r>
            <a:r>
              <a:rPr lang="en-US" sz="2800" u="sng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for the devil and his angels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venir Light" panose="020B0402020203020204" pitchFamily="34" charset="77"/>
                <a:cs typeface="Helvetica Neue UltraLight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270396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835</TotalTime>
  <Words>358</Words>
  <Application>Microsoft Macintosh PowerPoint</Application>
  <PresentationFormat>On-screen Show (16:9)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Avenir Light</vt:lpstr>
      <vt:lpstr>Calibri</vt:lpstr>
      <vt:lpstr>Arial</vt:lpstr>
      <vt:lpstr>Century Gothic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31</cp:revision>
  <dcterms:created xsi:type="dcterms:W3CDTF">2016-05-20T13:42:36Z</dcterms:created>
  <dcterms:modified xsi:type="dcterms:W3CDTF">2022-07-31T11:26:37Z</dcterms:modified>
</cp:coreProperties>
</file>