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sldIdLst>
    <p:sldId id="275" r:id="rId2"/>
    <p:sldId id="256" r:id="rId3"/>
    <p:sldId id="334" r:id="rId4"/>
    <p:sldId id="335" r:id="rId5"/>
    <p:sldId id="336" r:id="rId6"/>
    <p:sldId id="337" r:id="rId7"/>
    <p:sldId id="268" r:id="rId8"/>
  </p:sldIdLst>
  <p:sldSz cx="12192000" cy="6858000"/>
  <p:notesSz cx="6858000" cy="9144000"/>
  <p:embeddedFontLs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4A6F"/>
    <a:srgbClr val="F9915A"/>
    <a:srgbClr val="AADDDD"/>
    <a:srgbClr val="E46938"/>
    <a:srgbClr val="E56936"/>
    <a:srgbClr val="224B6D"/>
    <a:srgbClr val="00CE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8"/>
  </p:normalViewPr>
  <p:slideViewPr>
    <p:cSldViewPr snapToGrid="0" snapToObjects="1">
      <p:cViewPr varScale="1">
        <p:scale>
          <a:sx n="104" d="100"/>
          <a:sy n="104" d="100"/>
        </p:scale>
        <p:origin x="232"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214337-61EE-EA48-9595-E5BF8E118910}" type="datetimeFigureOut">
              <a:rPr lang="en-US" smtClean="0"/>
              <a:t>8/19/22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4076263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214337-61EE-EA48-9595-E5BF8E118910}" type="datetimeFigureOut">
              <a:rPr lang="en-US" smtClean="0"/>
              <a:t>8/19/22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3521187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214337-61EE-EA48-9595-E5BF8E118910}" type="datetimeFigureOut">
              <a:rPr lang="en-US" smtClean="0"/>
              <a:t>8/19/22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1195724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214337-61EE-EA48-9595-E5BF8E118910}" type="datetimeFigureOut">
              <a:rPr lang="en-US" smtClean="0"/>
              <a:t>8/19/22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910906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214337-61EE-EA48-9595-E5BF8E118910}" type="datetimeFigureOut">
              <a:rPr lang="en-US" smtClean="0"/>
              <a:t>8/19/22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2662411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214337-61EE-EA48-9595-E5BF8E118910}" type="datetimeFigureOut">
              <a:rPr lang="en-US" smtClean="0"/>
              <a:t>8/19/22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2840711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214337-61EE-EA48-9595-E5BF8E118910}" type="datetimeFigureOut">
              <a:rPr lang="en-US" smtClean="0"/>
              <a:t>8/19/22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879944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214337-61EE-EA48-9595-E5BF8E118910}" type="datetimeFigureOut">
              <a:rPr lang="en-US" smtClean="0"/>
              <a:t>8/19/22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887215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214337-61EE-EA48-9595-E5BF8E118910}" type="datetimeFigureOut">
              <a:rPr lang="en-US" smtClean="0"/>
              <a:t>8/19/22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4245065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214337-61EE-EA48-9595-E5BF8E118910}" type="datetimeFigureOut">
              <a:rPr lang="en-US" smtClean="0"/>
              <a:t>8/19/22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2868989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214337-61EE-EA48-9595-E5BF8E118910}" type="datetimeFigureOut">
              <a:rPr lang="en-US" smtClean="0"/>
              <a:t>8/19/22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1504844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214337-61EE-EA48-9595-E5BF8E118910}" type="datetimeFigureOut">
              <a:rPr lang="en-US" smtClean="0"/>
              <a:t>8/19/22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E92DC8-3347-AF47-B581-E790735CB7EB}" type="slidenum">
              <a:rPr lang="en-US" smtClean="0"/>
              <a:t>‹#›</a:t>
            </a:fld>
            <a:endParaRPr lang="en-US"/>
          </a:p>
        </p:txBody>
      </p:sp>
    </p:spTree>
    <p:extLst>
      <p:ext uri="{BB962C8B-B14F-4D97-AF65-F5344CB8AC3E}">
        <p14:creationId xmlns:p14="http://schemas.microsoft.com/office/powerpoint/2010/main" val="391739757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9252216"/>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vector graphics&#10;&#10;Description automatically generated">
            <a:extLst>
              <a:ext uri="{FF2B5EF4-FFF2-40B4-BE49-F238E27FC236}">
                <a16:creationId xmlns:a16="http://schemas.microsoft.com/office/drawing/2014/main" id="{CC9DE382-A267-5241-A22C-8D31254148E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90942439"/>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05D548-3CA9-B16A-DD85-F1B0BCBB648D}"/>
              </a:ext>
            </a:extLst>
          </p:cNvPr>
          <p:cNvPicPr>
            <a:picLocks noChangeAspect="1"/>
          </p:cNvPicPr>
          <p:nvPr/>
        </p:nvPicPr>
        <p:blipFill>
          <a:blip r:embed="rId2"/>
          <a:stretch>
            <a:fillRect/>
          </a:stretch>
        </p:blipFill>
        <p:spPr>
          <a:xfrm>
            <a:off x="0" y="0"/>
            <a:ext cx="12192000" cy="6858000"/>
          </a:xfrm>
          <a:prstGeom prst="rect">
            <a:avLst/>
          </a:prstGeom>
        </p:spPr>
      </p:pic>
      <p:cxnSp>
        <p:nvCxnSpPr>
          <p:cNvPr id="14" name="Straight Connector 13">
            <a:extLst>
              <a:ext uri="{FF2B5EF4-FFF2-40B4-BE49-F238E27FC236}">
                <a16:creationId xmlns:a16="http://schemas.microsoft.com/office/drawing/2014/main" id="{0DACC84C-7128-268C-3F5C-89BF0C727DFD}"/>
              </a:ext>
            </a:extLst>
          </p:cNvPr>
          <p:cNvCxnSpPr>
            <a:cxnSpLocks/>
          </p:cNvCxnSpPr>
          <p:nvPr/>
        </p:nvCxnSpPr>
        <p:spPr>
          <a:xfrm>
            <a:off x="3409950" y="5342065"/>
            <a:ext cx="5825490"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4" name="Rectangle 3">
            <a:extLst>
              <a:ext uri="{FF2B5EF4-FFF2-40B4-BE49-F238E27FC236}">
                <a16:creationId xmlns:a16="http://schemas.microsoft.com/office/drawing/2014/main" id="{4F83A5B1-727A-4C9C-C53D-A40D324DA695}"/>
              </a:ext>
            </a:extLst>
          </p:cNvPr>
          <p:cNvSpPr/>
          <p:nvPr/>
        </p:nvSpPr>
        <p:spPr>
          <a:xfrm>
            <a:off x="400050" y="4732020"/>
            <a:ext cx="2514600" cy="1131570"/>
          </a:xfrm>
          <a:prstGeom prst="rect">
            <a:avLst/>
          </a:prstGeom>
          <a:solidFill>
            <a:srgbClr val="AA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214D371-BF1E-6E40-823F-4D33F944F249}"/>
              </a:ext>
            </a:extLst>
          </p:cNvPr>
          <p:cNvSpPr txBox="1"/>
          <p:nvPr/>
        </p:nvSpPr>
        <p:spPr>
          <a:xfrm>
            <a:off x="491490" y="4636085"/>
            <a:ext cx="2171700" cy="1323439"/>
          </a:xfrm>
          <a:prstGeom prst="rect">
            <a:avLst/>
          </a:prstGeom>
          <a:noFill/>
        </p:spPr>
        <p:txBody>
          <a:bodyPr wrap="square" rtlCol="0">
            <a:spAutoFit/>
          </a:bodyPr>
          <a:lstStyle/>
          <a:p>
            <a:pPr algn="ctr"/>
            <a:r>
              <a:rPr lang="en-US" sz="4000" b="1" dirty="0">
                <a:solidFill>
                  <a:srgbClr val="F9915A"/>
                </a:solidFill>
                <a:effectLst>
                  <a:outerShdw blurRad="50800" dist="38100" algn="l" rotWithShape="0">
                    <a:prstClr val="black">
                      <a:alpha val="40000"/>
                    </a:prstClr>
                  </a:outerShdw>
                </a:effectLst>
                <a:latin typeface="Futura Condensed ExtraBold" panose="020B0602020204020303" pitchFamily="34" charset="-79"/>
                <a:cs typeface="Futura Condensed ExtraBold" panose="020B0602020204020303" pitchFamily="34" charset="-79"/>
              </a:rPr>
              <a:t>children of the</a:t>
            </a:r>
          </a:p>
        </p:txBody>
      </p:sp>
      <p:cxnSp>
        <p:nvCxnSpPr>
          <p:cNvPr id="10" name="Straight Connector 9">
            <a:extLst>
              <a:ext uri="{FF2B5EF4-FFF2-40B4-BE49-F238E27FC236}">
                <a16:creationId xmlns:a16="http://schemas.microsoft.com/office/drawing/2014/main" id="{7C98D851-F120-CD48-7026-13221DB1E4A7}"/>
              </a:ext>
            </a:extLst>
          </p:cNvPr>
          <p:cNvCxnSpPr>
            <a:cxnSpLocks/>
          </p:cNvCxnSpPr>
          <p:nvPr/>
        </p:nvCxnSpPr>
        <p:spPr>
          <a:xfrm>
            <a:off x="3409950" y="2372171"/>
            <a:ext cx="6637020"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6" name="TextBox 5">
            <a:extLst>
              <a:ext uri="{FF2B5EF4-FFF2-40B4-BE49-F238E27FC236}">
                <a16:creationId xmlns:a16="http://schemas.microsoft.com/office/drawing/2014/main" id="{81554E76-E68D-C6FF-F8E9-12BE340817B7}"/>
              </a:ext>
            </a:extLst>
          </p:cNvPr>
          <p:cNvSpPr txBox="1"/>
          <p:nvPr/>
        </p:nvSpPr>
        <p:spPr>
          <a:xfrm>
            <a:off x="3314700" y="902970"/>
            <a:ext cx="8778240" cy="2062103"/>
          </a:xfrm>
          <a:prstGeom prst="rect">
            <a:avLst/>
          </a:prstGeom>
          <a:noFill/>
        </p:spPr>
        <p:txBody>
          <a:bodyPr wrap="square" rtlCol="0">
            <a:spAutoFit/>
          </a:bodyPr>
          <a:lstStyle/>
          <a:p>
            <a:r>
              <a:rPr lang="en-US" sz="3200" dirty="0">
                <a:solidFill>
                  <a:srgbClr val="224A6F"/>
                </a:solidFill>
                <a:latin typeface="Futura Condensed Medium" panose="020B0602020204020303" pitchFamily="34" charset="-79"/>
                <a:cs typeface="Futura Condensed Medium" panose="020B0602020204020303" pitchFamily="34" charset="-79"/>
              </a:rPr>
              <a:t>“The people served the Lord all the days of Joshua, and all the days of the elders who survived Joshua, who had seen all the great work of the Lord which He had done for Israel.” </a:t>
            </a:r>
          </a:p>
          <a:p>
            <a:pPr algn="r"/>
            <a:r>
              <a:rPr lang="en-US" sz="3200" dirty="0">
                <a:solidFill>
                  <a:srgbClr val="224A6F"/>
                </a:solidFill>
                <a:latin typeface="Futura Condensed Medium" panose="020B0602020204020303" pitchFamily="34" charset="-79"/>
                <a:cs typeface="Futura Condensed Medium" panose="020B0602020204020303" pitchFamily="34" charset="-79"/>
              </a:rPr>
              <a:t>(Judges 2:7, NASB95) </a:t>
            </a:r>
          </a:p>
        </p:txBody>
      </p:sp>
      <p:sp>
        <p:nvSpPr>
          <p:cNvPr id="7" name="TextBox 6">
            <a:extLst>
              <a:ext uri="{FF2B5EF4-FFF2-40B4-BE49-F238E27FC236}">
                <a16:creationId xmlns:a16="http://schemas.microsoft.com/office/drawing/2014/main" id="{8CF22402-C5E9-4DF0-3DBC-FDDD178517B5}"/>
              </a:ext>
            </a:extLst>
          </p:cNvPr>
          <p:cNvSpPr txBox="1"/>
          <p:nvPr/>
        </p:nvSpPr>
        <p:spPr>
          <a:xfrm>
            <a:off x="3289935" y="3892928"/>
            <a:ext cx="8778240" cy="2062103"/>
          </a:xfrm>
          <a:prstGeom prst="rect">
            <a:avLst/>
          </a:prstGeom>
          <a:noFill/>
        </p:spPr>
        <p:txBody>
          <a:bodyPr wrap="square" rtlCol="0">
            <a:spAutoFit/>
          </a:bodyPr>
          <a:lstStyle/>
          <a:p>
            <a:r>
              <a:rPr lang="en-US" sz="3200" dirty="0">
                <a:solidFill>
                  <a:srgbClr val="224A6F"/>
                </a:solidFill>
                <a:latin typeface="Futura Condensed Medium" panose="020B0602020204020303" pitchFamily="34" charset="-79"/>
                <a:cs typeface="Futura Condensed Medium" panose="020B0602020204020303" pitchFamily="34" charset="-79"/>
              </a:rPr>
              <a:t>“All that generation also were gathered to their fathers; and there arose another generation after them who did not know the Lord, nor yet the work which He had done for Israel.” </a:t>
            </a:r>
          </a:p>
          <a:p>
            <a:pPr algn="r"/>
            <a:r>
              <a:rPr lang="en-US" sz="3200" dirty="0">
                <a:solidFill>
                  <a:srgbClr val="224A6F"/>
                </a:solidFill>
                <a:latin typeface="Futura Condensed Medium" panose="020B0602020204020303" pitchFamily="34" charset="-79"/>
                <a:cs typeface="Futura Condensed Medium" panose="020B0602020204020303" pitchFamily="34" charset="-79"/>
              </a:rPr>
              <a:t>(Judges 2:10, NASB95) </a:t>
            </a:r>
          </a:p>
        </p:txBody>
      </p:sp>
      <p:cxnSp>
        <p:nvCxnSpPr>
          <p:cNvPr id="9" name="Straight Connector 8">
            <a:extLst>
              <a:ext uri="{FF2B5EF4-FFF2-40B4-BE49-F238E27FC236}">
                <a16:creationId xmlns:a16="http://schemas.microsoft.com/office/drawing/2014/main" id="{7347116A-870C-A433-D779-797B8F32FC5A}"/>
              </a:ext>
            </a:extLst>
          </p:cNvPr>
          <p:cNvCxnSpPr/>
          <p:nvPr/>
        </p:nvCxnSpPr>
        <p:spPr>
          <a:xfrm>
            <a:off x="9235440" y="1934021"/>
            <a:ext cx="2000250"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2" name="Straight Connector 11">
            <a:extLst>
              <a:ext uri="{FF2B5EF4-FFF2-40B4-BE49-F238E27FC236}">
                <a16:creationId xmlns:a16="http://schemas.microsoft.com/office/drawing/2014/main" id="{CC103DEB-AF41-8DC1-63A3-6A35D89B428B}"/>
              </a:ext>
            </a:extLst>
          </p:cNvPr>
          <p:cNvCxnSpPr>
            <a:cxnSpLocks/>
          </p:cNvCxnSpPr>
          <p:nvPr/>
        </p:nvCxnSpPr>
        <p:spPr>
          <a:xfrm>
            <a:off x="8747760" y="4841051"/>
            <a:ext cx="2819400" cy="0"/>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435988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05D548-3CA9-B16A-DD85-F1B0BCBB648D}"/>
              </a:ext>
            </a:extLst>
          </p:cNvPr>
          <p:cNvPicPr>
            <a:picLocks noChangeAspect="1"/>
          </p:cNvPicPr>
          <p:nvPr/>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4F83A5B1-727A-4C9C-C53D-A40D324DA695}"/>
              </a:ext>
            </a:extLst>
          </p:cNvPr>
          <p:cNvSpPr/>
          <p:nvPr/>
        </p:nvSpPr>
        <p:spPr>
          <a:xfrm>
            <a:off x="400050" y="4732020"/>
            <a:ext cx="2514600" cy="1131570"/>
          </a:xfrm>
          <a:prstGeom prst="rect">
            <a:avLst/>
          </a:prstGeom>
          <a:solidFill>
            <a:srgbClr val="AA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214D371-BF1E-6E40-823F-4D33F944F249}"/>
              </a:ext>
            </a:extLst>
          </p:cNvPr>
          <p:cNvSpPr txBox="1"/>
          <p:nvPr/>
        </p:nvSpPr>
        <p:spPr>
          <a:xfrm>
            <a:off x="491490" y="4636085"/>
            <a:ext cx="2171700" cy="1323439"/>
          </a:xfrm>
          <a:prstGeom prst="rect">
            <a:avLst/>
          </a:prstGeom>
          <a:noFill/>
        </p:spPr>
        <p:txBody>
          <a:bodyPr wrap="square" rtlCol="0">
            <a:spAutoFit/>
          </a:bodyPr>
          <a:lstStyle/>
          <a:p>
            <a:pPr algn="ctr"/>
            <a:r>
              <a:rPr lang="en-US" sz="4000" b="1" dirty="0">
                <a:solidFill>
                  <a:srgbClr val="F9915A"/>
                </a:solidFill>
                <a:effectLst>
                  <a:outerShdw blurRad="50800" dist="38100" algn="l" rotWithShape="0">
                    <a:prstClr val="black">
                      <a:alpha val="40000"/>
                    </a:prstClr>
                  </a:outerShdw>
                </a:effectLst>
                <a:latin typeface="Futura Condensed ExtraBold" panose="020B0602020204020303" pitchFamily="34" charset="-79"/>
                <a:cs typeface="Futura Condensed ExtraBold" panose="020B0602020204020303" pitchFamily="34" charset="-79"/>
              </a:rPr>
              <a:t>children of the</a:t>
            </a:r>
          </a:p>
        </p:txBody>
      </p:sp>
      <p:sp>
        <p:nvSpPr>
          <p:cNvPr id="7" name="TextBox 6">
            <a:extLst>
              <a:ext uri="{FF2B5EF4-FFF2-40B4-BE49-F238E27FC236}">
                <a16:creationId xmlns:a16="http://schemas.microsoft.com/office/drawing/2014/main" id="{8CF22402-C5E9-4DF0-3DBC-FDDD178517B5}"/>
              </a:ext>
            </a:extLst>
          </p:cNvPr>
          <p:cNvSpPr txBox="1"/>
          <p:nvPr/>
        </p:nvSpPr>
        <p:spPr>
          <a:xfrm>
            <a:off x="3327006" y="2705725"/>
            <a:ext cx="8778240" cy="1446550"/>
          </a:xfrm>
          <a:prstGeom prst="rect">
            <a:avLst/>
          </a:prstGeom>
          <a:noFill/>
        </p:spPr>
        <p:txBody>
          <a:bodyPr wrap="square" rtlCol="0">
            <a:spAutoFit/>
          </a:bodyPr>
          <a:lstStyle/>
          <a:p>
            <a:pPr algn="ctr"/>
            <a:r>
              <a:rPr lang="en-US" sz="8800" dirty="0">
                <a:solidFill>
                  <a:srgbClr val="224A6F"/>
                </a:solidFill>
                <a:latin typeface="Futura Condensed Medium" panose="020B0602020204020303" pitchFamily="34" charset="-79"/>
                <a:cs typeface="Futura Condensed Medium" panose="020B0602020204020303" pitchFamily="34" charset="-79"/>
              </a:rPr>
              <a:t>Who Was To Blame?</a:t>
            </a:r>
          </a:p>
        </p:txBody>
      </p:sp>
    </p:spTree>
    <p:extLst>
      <p:ext uri="{BB962C8B-B14F-4D97-AF65-F5344CB8AC3E}">
        <p14:creationId xmlns:p14="http://schemas.microsoft.com/office/powerpoint/2010/main" val="40331014"/>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05D548-3CA9-B16A-DD85-F1B0BCBB648D}"/>
              </a:ext>
            </a:extLst>
          </p:cNvPr>
          <p:cNvPicPr>
            <a:picLocks noChangeAspect="1"/>
          </p:cNvPicPr>
          <p:nvPr/>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4F83A5B1-727A-4C9C-C53D-A40D324DA695}"/>
              </a:ext>
            </a:extLst>
          </p:cNvPr>
          <p:cNvSpPr/>
          <p:nvPr/>
        </p:nvSpPr>
        <p:spPr>
          <a:xfrm>
            <a:off x="400050" y="4732020"/>
            <a:ext cx="2514600" cy="1131570"/>
          </a:xfrm>
          <a:prstGeom prst="rect">
            <a:avLst/>
          </a:prstGeom>
          <a:solidFill>
            <a:srgbClr val="AA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214D371-BF1E-6E40-823F-4D33F944F249}"/>
              </a:ext>
            </a:extLst>
          </p:cNvPr>
          <p:cNvSpPr txBox="1"/>
          <p:nvPr/>
        </p:nvSpPr>
        <p:spPr>
          <a:xfrm>
            <a:off x="491490" y="4636085"/>
            <a:ext cx="2171700" cy="1323439"/>
          </a:xfrm>
          <a:prstGeom prst="rect">
            <a:avLst/>
          </a:prstGeom>
          <a:noFill/>
        </p:spPr>
        <p:txBody>
          <a:bodyPr wrap="square" rtlCol="0">
            <a:spAutoFit/>
          </a:bodyPr>
          <a:lstStyle/>
          <a:p>
            <a:pPr algn="ctr"/>
            <a:r>
              <a:rPr lang="en-US" sz="4000" b="1" dirty="0">
                <a:solidFill>
                  <a:srgbClr val="F9915A"/>
                </a:solidFill>
                <a:effectLst>
                  <a:outerShdw blurRad="50800" dist="38100" algn="l" rotWithShape="0">
                    <a:prstClr val="black">
                      <a:alpha val="40000"/>
                    </a:prstClr>
                  </a:outerShdw>
                </a:effectLst>
                <a:latin typeface="Futura Condensed ExtraBold" panose="020B0602020204020303" pitchFamily="34" charset="-79"/>
                <a:cs typeface="Futura Condensed ExtraBold" panose="020B0602020204020303" pitchFamily="34" charset="-79"/>
              </a:rPr>
              <a:t>children of the</a:t>
            </a:r>
          </a:p>
        </p:txBody>
      </p:sp>
      <p:sp>
        <p:nvSpPr>
          <p:cNvPr id="7" name="TextBox 6">
            <a:extLst>
              <a:ext uri="{FF2B5EF4-FFF2-40B4-BE49-F238E27FC236}">
                <a16:creationId xmlns:a16="http://schemas.microsoft.com/office/drawing/2014/main" id="{8CF22402-C5E9-4DF0-3DBC-FDDD178517B5}"/>
              </a:ext>
            </a:extLst>
          </p:cNvPr>
          <p:cNvSpPr txBox="1"/>
          <p:nvPr/>
        </p:nvSpPr>
        <p:spPr>
          <a:xfrm>
            <a:off x="3413760" y="1099347"/>
            <a:ext cx="8778240" cy="1692771"/>
          </a:xfrm>
          <a:prstGeom prst="rect">
            <a:avLst/>
          </a:prstGeom>
          <a:noFill/>
        </p:spPr>
        <p:txBody>
          <a:bodyPr wrap="square" rtlCol="0">
            <a:spAutoFit/>
          </a:bodyPr>
          <a:lstStyle/>
          <a:p>
            <a:pPr algn="ctr"/>
            <a:r>
              <a:rPr lang="en-US" sz="6000" dirty="0">
                <a:solidFill>
                  <a:srgbClr val="224A6F"/>
                </a:solidFill>
                <a:latin typeface="Futura Condensed Medium" panose="020B0602020204020303" pitchFamily="34" charset="-79"/>
                <a:cs typeface="Futura Condensed Medium" panose="020B0602020204020303" pitchFamily="34" charset="-79"/>
              </a:rPr>
              <a:t>An Example To Follow </a:t>
            </a:r>
          </a:p>
          <a:p>
            <a:pPr algn="ctr"/>
            <a:r>
              <a:rPr lang="en-US" sz="4400" dirty="0">
                <a:solidFill>
                  <a:srgbClr val="224A6F"/>
                </a:solidFill>
                <a:latin typeface="Futura Condensed Medium" panose="020B0602020204020303" pitchFamily="34" charset="-79"/>
                <a:cs typeface="Futura Condensed Medium" panose="020B0602020204020303" pitchFamily="34" charset="-79"/>
              </a:rPr>
              <a:t>2Timothy 1.1-7</a:t>
            </a:r>
          </a:p>
        </p:txBody>
      </p:sp>
      <p:sp>
        <p:nvSpPr>
          <p:cNvPr id="2" name="TextBox 1">
            <a:extLst>
              <a:ext uri="{FF2B5EF4-FFF2-40B4-BE49-F238E27FC236}">
                <a16:creationId xmlns:a16="http://schemas.microsoft.com/office/drawing/2014/main" id="{F2A31FEA-A088-A9E3-6CA2-993D102ACA09}"/>
              </a:ext>
            </a:extLst>
          </p:cNvPr>
          <p:cNvSpPr txBox="1"/>
          <p:nvPr/>
        </p:nvSpPr>
        <p:spPr>
          <a:xfrm>
            <a:off x="3406140" y="3132287"/>
            <a:ext cx="8778240" cy="2215991"/>
          </a:xfrm>
          <a:prstGeom prst="rect">
            <a:avLst/>
          </a:prstGeom>
          <a:noFill/>
        </p:spPr>
        <p:txBody>
          <a:bodyPr wrap="square" rtlCol="0">
            <a:spAutoFit/>
          </a:bodyPr>
          <a:lstStyle/>
          <a:p>
            <a:pPr algn="ctr">
              <a:spcAft>
                <a:spcPts val="1800"/>
              </a:spcAft>
            </a:pPr>
            <a:r>
              <a:rPr lang="en-US" sz="3600" dirty="0">
                <a:solidFill>
                  <a:srgbClr val="224A6F"/>
                </a:solidFill>
                <a:latin typeface="Futura Condensed Medium" panose="020B0602020204020303" pitchFamily="34" charset="-79"/>
                <a:cs typeface="Futura Condensed Medium" panose="020B0602020204020303" pitchFamily="34" charset="-79"/>
              </a:rPr>
              <a:t>Timothy had his own faith (vs. 5)</a:t>
            </a:r>
          </a:p>
          <a:p>
            <a:pPr algn="ctr">
              <a:spcAft>
                <a:spcPts val="1800"/>
              </a:spcAft>
            </a:pPr>
            <a:r>
              <a:rPr lang="en-US" sz="3600" dirty="0">
                <a:solidFill>
                  <a:srgbClr val="224A6F"/>
                </a:solidFill>
                <a:latin typeface="Futura Condensed Medium" panose="020B0602020204020303" pitchFamily="34" charset="-79"/>
                <a:cs typeface="Futura Condensed Medium" panose="020B0602020204020303" pitchFamily="34" charset="-79"/>
              </a:rPr>
              <a:t>Timothy attached himself to other mentors (vs. 2)</a:t>
            </a:r>
          </a:p>
          <a:p>
            <a:pPr algn="ctr">
              <a:spcAft>
                <a:spcPts val="1800"/>
              </a:spcAft>
            </a:pPr>
            <a:r>
              <a:rPr lang="en-US" sz="3600" dirty="0">
                <a:solidFill>
                  <a:srgbClr val="224A6F"/>
                </a:solidFill>
                <a:latin typeface="Futura Condensed Medium" panose="020B0602020204020303" pitchFamily="34" charset="-79"/>
                <a:cs typeface="Futura Condensed Medium" panose="020B0602020204020303" pitchFamily="34" charset="-79"/>
              </a:rPr>
              <a:t>Timothy continued to accept advice and help (vss. 6-7)</a:t>
            </a:r>
          </a:p>
        </p:txBody>
      </p:sp>
    </p:spTree>
    <p:extLst>
      <p:ext uri="{BB962C8B-B14F-4D97-AF65-F5344CB8AC3E}">
        <p14:creationId xmlns:p14="http://schemas.microsoft.com/office/powerpoint/2010/main" val="9765097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7" presetID="9" presetClass="emph" presetSubtype="0" nodeType="withEffect">
                                  <p:stCondLst>
                                    <p:cond delay="0"/>
                                  </p:stCondLst>
                                  <p:childTnLst>
                                    <p:set>
                                      <p:cBhvr>
                                        <p:cTn id="18" dur="indefinite"/>
                                        <p:tgtEl>
                                          <p:spTgt spid="2">
                                            <p:txEl>
                                              <p:pRg st="0" end="0"/>
                                            </p:txEl>
                                          </p:spTgt>
                                        </p:tgtEl>
                                        <p:attrNameLst>
                                          <p:attrName>style.opacity</p:attrName>
                                        </p:attrNameLst>
                                      </p:cBhvr>
                                      <p:to>
                                        <p:strVal val="0.25"/>
                                      </p:to>
                                    </p:set>
                                    <p:animEffect filter="image" prLst="opacity: 0.25">
                                      <p:cBhvr rctx="IE">
                                        <p:cTn id="19" dur="indefinite"/>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fade">
                                      <p:cBhvr>
                                        <p:cTn id="24" dur="1000"/>
                                        <p:tgtEl>
                                          <p:spTgt spid="2">
                                            <p:txEl>
                                              <p:pRg st="2" end="2"/>
                                            </p:txEl>
                                          </p:spTgt>
                                        </p:tgtEl>
                                      </p:cBhvr>
                                    </p:animEffect>
                                    <p:anim calcmode="lin" valueType="num">
                                      <p:cBhvr>
                                        <p:cTn id="2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7" presetID="9" presetClass="emph" presetSubtype="0" nodeType="withEffect">
                                  <p:stCondLst>
                                    <p:cond delay="0"/>
                                  </p:stCondLst>
                                  <p:childTnLst>
                                    <p:set>
                                      <p:cBhvr>
                                        <p:cTn id="28" dur="indefinite"/>
                                        <p:tgtEl>
                                          <p:spTgt spid="2">
                                            <p:txEl>
                                              <p:pRg st="1" end="1"/>
                                            </p:txEl>
                                          </p:spTgt>
                                        </p:tgtEl>
                                        <p:attrNameLst>
                                          <p:attrName>style.opacity</p:attrName>
                                        </p:attrNameLst>
                                      </p:cBhvr>
                                      <p:to>
                                        <p:strVal val="0.25"/>
                                      </p:to>
                                    </p:set>
                                    <p:animEffect filter="image" prLst="opacity: 0.25">
                                      <p:cBhvr rctx="IE">
                                        <p:cTn id="29" dur="indefinite"/>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vector graphics&#10;&#10;Description automatically generated">
            <a:extLst>
              <a:ext uri="{FF2B5EF4-FFF2-40B4-BE49-F238E27FC236}">
                <a16:creationId xmlns:a16="http://schemas.microsoft.com/office/drawing/2014/main" id="{CC9DE382-A267-5241-A22C-8D31254148E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80928600"/>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8129236"/>
      </p:ext>
    </p:extLst>
  </p:cSld>
  <p:clrMapOvr>
    <a:masterClrMapping/>
  </p:clrMapOvr>
  <p:transition spd="slow">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1228</TotalTime>
  <Words>141</Words>
  <Application>Microsoft Macintosh PowerPoint</Application>
  <PresentationFormat>Widescreen</PresentationFormat>
  <Paragraphs>13</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FUTURA CONDENSED MEDIUM</vt:lpstr>
      <vt:lpstr>Calibri</vt:lpstr>
      <vt:lpstr>Arial</vt:lpstr>
      <vt:lpstr>FUTURA CONDENSED EXTRABOLD</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Creel</dc:creator>
  <cp:lastModifiedBy>Joshua Creel</cp:lastModifiedBy>
  <cp:revision>15</cp:revision>
  <dcterms:created xsi:type="dcterms:W3CDTF">2022-02-09T20:47:49Z</dcterms:created>
  <dcterms:modified xsi:type="dcterms:W3CDTF">2022-08-19T17:32:25Z</dcterms:modified>
</cp:coreProperties>
</file>