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9"/>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311" r:id="rId37"/>
    <p:sldId id="294" r:id="rId38"/>
    <p:sldId id="299" r:id="rId39"/>
    <p:sldId id="295" r:id="rId40"/>
    <p:sldId id="307" r:id="rId41"/>
    <p:sldId id="308" r:id="rId42"/>
    <p:sldId id="312" r:id="rId43"/>
    <p:sldId id="309" r:id="rId44"/>
    <p:sldId id="310" r:id="rId45"/>
    <p:sldId id="302" r:id="rId46"/>
    <p:sldId id="313" r:id="rId47"/>
    <p:sldId id="314" r:id="rId48"/>
    <p:sldId id="303" r:id="rId49"/>
    <p:sldId id="315" r:id="rId50"/>
    <p:sldId id="305" r:id="rId51"/>
    <p:sldId id="316" r:id="rId52"/>
    <p:sldId id="318" r:id="rId53"/>
    <p:sldId id="322" r:id="rId54"/>
    <p:sldId id="327" r:id="rId55"/>
    <p:sldId id="326" r:id="rId56"/>
    <p:sldId id="332" r:id="rId57"/>
    <p:sldId id="328" r:id="rId58"/>
    <p:sldId id="329" r:id="rId59"/>
    <p:sldId id="319" r:id="rId60"/>
    <p:sldId id="324" r:id="rId61"/>
    <p:sldId id="331" r:id="rId62"/>
    <p:sldId id="335" r:id="rId63"/>
    <p:sldId id="352" r:id="rId64"/>
    <p:sldId id="323" r:id="rId65"/>
    <p:sldId id="321" r:id="rId66"/>
    <p:sldId id="333" r:id="rId67"/>
    <p:sldId id="355" r:id="rId68"/>
    <p:sldId id="336" r:id="rId69"/>
    <p:sldId id="345" r:id="rId70"/>
    <p:sldId id="360" r:id="rId71"/>
    <p:sldId id="349" r:id="rId72"/>
    <p:sldId id="351" r:id="rId73"/>
    <p:sldId id="350" r:id="rId74"/>
    <p:sldId id="348" r:id="rId75"/>
    <p:sldId id="347" r:id="rId76"/>
    <p:sldId id="339" r:id="rId77"/>
    <p:sldId id="340" r:id="rId78"/>
    <p:sldId id="361" r:id="rId79"/>
    <p:sldId id="362" r:id="rId80"/>
    <p:sldId id="369" r:id="rId81"/>
    <p:sldId id="341" r:id="rId82"/>
    <p:sldId id="358" r:id="rId83"/>
    <p:sldId id="359" r:id="rId84"/>
    <p:sldId id="356" r:id="rId85"/>
    <p:sldId id="334" r:id="rId86"/>
    <p:sldId id="337" r:id="rId87"/>
    <p:sldId id="363" r:id="rId88"/>
    <p:sldId id="365" r:id="rId89"/>
    <p:sldId id="353" r:id="rId90"/>
    <p:sldId id="366" r:id="rId91"/>
    <p:sldId id="364" r:id="rId92"/>
    <p:sldId id="371" r:id="rId93"/>
    <p:sldId id="372" r:id="rId94"/>
    <p:sldId id="367" r:id="rId95"/>
    <p:sldId id="370" r:id="rId96"/>
    <p:sldId id="342" r:id="rId97"/>
    <p:sldId id="373" r:id="rId98"/>
    <p:sldId id="376" r:id="rId99"/>
    <p:sldId id="377" r:id="rId100"/>
    <p:sldId id="381" r:id="rId101"/>
    <p:sldId id="382" r:id="rId102"/>
    <p:sldId id="397" r:id="rId103"/>
    <p:sldId id="398" r:id="rId104"/>
    <p:sldId id="399" r:id="rId105"/>
    <p:sldId id="401" r:id="rId106"/>
    <p:sldId id="402" r:id="rId107"/>
    <p:sldId id="404" r:id="rId108"/>
    <p:sldId id="387" r:id="rId109"/>
    <p:sldId id="400" r:id="rId110"/>
    <p:sldId id="388" r:id="rId111"/>
    <p:sldId id="374" r:id="rId112"/>
    <p:sldId id="375" r:id="rId113"/>
    <p:sldId id="391" r:id="rId114"/>
    <p:sldId id="392" r:id="rId115"/>
    <p:sldId id="389" r:id="rId116"/>
    <p:sldId id="394" r:id="rId117"/>
    <p:sldId id="395" r:id="rId1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662" autoAdjust="0"/>
  </p:normalViewPr>
  <p:slideViewPr>
    <p:cSldViewPr>
      <p:cViewPr varScale="1">
        <p:scale>
          <a:sx n="58" d="100"/>
          <a:sy n="58" d="100"/>
        </p:scale>
        <p:origin x="-606" y="-84"/>
      </p:cViewPr>
      <p:guideLst>
        <p:guide orient="horz" pos="2592"/>
        <p:guide pos="4608"/>
      </p:guideLst>
    </p:cSldViewPr>
  </p:slideViewPr>
  <p:outlineViewPr>
    <p:cViewPr>
      <p:scale>
        <a:sx n="33" d="100"/>
        <a:sy n="33" d="100"/>
      </p:scale>
      <p:origin x="0" y="38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8/20/2022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37</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40</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42</a:t>
            </a:fld>
            <a:endParaRPr lang="en-US"/>
          </a:p>
        </p:txBody>
      </p:sp>
    </p:spTree>
    <p:extLst>
      <p:ext uri="{BB962C8B-B14F-4D97-AF65-F5344CB8AC3E}">
        <p14:creationId xmlns:p14="http://schemas.microsoft.com/office/powerpoint/2010/main" val="390958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8/20/2022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8/20/2022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8/20/2022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8/20/2022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588579"/>
            <a:ext cx="13487400" cy="6863417"/>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4:13-15     </a:t>
            </a:r>
            <a:r>
              <a:rPr lang="en-US" sz="4000" b="1" dirty="0">
                <a:latin typeface="Times New Roman" panose="02020603050405020304" pitchFamily="18" charset="0"/>
                <a:cs typeface="Times New Roman" panose="02020603050405020304" pitchFamily="18" charset="0"/>
              </a:rPr>
              <a:t>Come now, </a:t>
            </a:r>
            <a:r>
              <a:rPr lang="en-US" sz="4000" b="1" dirty="0" smtClean="0">
                <a:latin typeface="Times New Roman" panose="02020603050405020304" pitchFamily="18" charset="0"/>
                <a:cs typeface="Times New Roman" panose="02020603050405020304" pitchFamily="18" charset="0"/>
              </a:rPr>
              <a:t>(or, Go to now) you </a:t>
            </a:r>
            <a:r>
              <a:rPr lang="en-US" sz="4000" b="1" dirty="0">
                <a:latin typeface="Times New Roman" panose="02020603050405020304" pitchFamily="18" charset="0"/>
                <a:cs typeface="Times New Roman" panose="02020603050405020304" pitchFamily="18" charset="0"/>
              </a:rPr>
              <a:t>who say, "Today or tomorrow we will go to such and such a city, spend a year there, buy and sell, and make a profit"; 14 whereas you do not know what will happen tomorrow. For what is your life? It is even a vapor that appears for a little time and then vanishes away. </a:t>
            </a:r>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5 </a:t>
            </a:r>
            <a:r>
              <a:rPr lang="en-US" sz="4000" b="1" dirty="0">
                <a:latin typeface="Times New Roman" panose="02020603050405020304" pitchFamily="18" charset="0"/>
                <a:cs typeface="Times New Roman" panose="02020603050405020304" pitchFamily="18" charset="0"/>
              </a:rPr>
              <a:t>Instead you ought to say, "If the Lord wills, we shall live and do this or that."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25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0"/>
            <a:ext cx="13639800" cy="1938992"/>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Does man have free will?</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John Calvin</a:t>
            </a:r>
            <a:endParaRPr lang="en-US" sz="4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90600" y="2246826"/>
            <a:ext cx="1447800" cy="4893647"/>
          </a:xfrm>
          <a:prstGeom prst="rect">
            <a:avLst/>
          </a:prstGeom>
          <a:noFill/>
        </p:spPr>
        <p:txBody>
          <a:bodyPr wrap="square" rtlCol="0">
            <a:spAutoFit/>
          </a:bodyPr>
          <a:lstStyle/>
          <a:p>
            <a:r>
              <a:rPr lang="en-US" sz="4000" b="1" dirty="0" smtClean="0">
                <a:solidFill>
                  <a:srgbClr val="FFFF00"/>
                </a:solidFill>
                <a:latin typeface="Times New Roman" panose="02020603050405020304" pitchFamily="18" charset="0"/>
                <a:cs typeface="Times New Roman" panose="02020603050405020304" pitchFamily="18" charset="0"/>
              </a:rPr>
              <a:t>T</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4000" b="1" dirty="0" smtClean="0">
                <a:solidFill>
                  <a:srgbClr val="FFFF00"/>
                </a:solidFill>
                <a:latin typeface="Times New Roman" panose="02020603050405020304" pitchFamily="18" charset="0"/>
                <a:cs typeface="Times New Roman" panose="02020603050405020304" pitchFamily="18" charset="0"/>
              </a:rPr>
              <a:t>U</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4000" b="1" dirty="0" smtClean="0">
                <a:solidFill>
                  <a:srgbClr val="FFFF00"/>
                </a:solidFill>
                <a:latin typeface="Times New Roman" panose="02020603050405020304" pitchFamily="18" charset="0"/>
                <a:cs typeface="Times New Roman" panose="02020603050405020304" pitchFamily="18" charset="0"/>
              </a:rPr>
              <a:t>L</a:t>
            </a:r>
          </a:p>
          <a:p>
            <a:endParaRPr lang="en-US" sz="1400" b="1" dirty="0" smtClean="0">
              <a:solidFill>
                <a:srgbClr val="FFFF00"/>
              </a:solidFill>
              <a:latin typeface="Times New Roman" panose="02020603050405020304" pitchFamily="18" charset="0"/>
              <a:cs typeface="Times New Roman" panose="02020603050405020304" pitchFamily="18" charset="0"/>
            </a:endParaRPr>
          </a:p>
          <a:p>
            <a:r>
              <a:rPr lang="en-US" sz="4800" b="1" dirty="0" smtClean="0">
                <a:solidFill>
                  <a:srgbClr val="FFFF00"/>
                </a:solidFill>
                <a:latin typeface="Times New Roman" panose="02020603050405020304" pitchFamily="18" charset="0"/>
                <a:cs typeface="Times New Roman" panose="02020603050405020304" pitchFamily="18" charset="0"/>
              </a:rPr>
              <a:t>I</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4800" b="1" dirty="0" smtClean="0">
                <a:solidFill>
                  <a:srgbClr val="FFFF00"/>
                </a:solidFill>
                <a:latin typeface="Times New Roman" panose="02020603050405020304" pitchFamily="18" charset="0"/>
                <a:cs typeface="Times New Roman" panose="02020603050405020304" pitchFamily="18" charset="0"/>
              </a:rPr>
              <a:t>P</a:t>
            </a:r>
            <a:endParaRPr lang="en-US" sz="4800" b="1" dirty="0">
              <a:solidFill>
                <a:srgbClr val="FFFF00"/>
              </a:solidFill>
              <a:latin typeface="Times New Roman" panose="02020603050405020304" pitchFamily="18" charset="0"/>
              <a:cs typeface="Times New Roman" panose="02020603050405020304" pitchFamily="18" charset="0"/>
            </a:endParaRPr>
          </a:p>
          <a:p>
            <a:endParaRPr lang="en-US" sz="4000" b="1" dirty="0">
              <a:solidFill>
                <a:srgbClr val="FFFF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462048" y="2217923"/>
            <a:ext cx="8815552" cy="4832092"/>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Total  Depravity</a:t>
            </a:r>
          </a:p>
          <a:p>
            <a:endParaRPr lang="en-US" sz="16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Unconditional </a:t>
            </a:r>
            <a:r>
              <a:rPr lang="en-US" sz="4000" b="1" dirty="0" smtClean="0">
                <a:latin typeface="Times New Roman" panose="02020603050405020304" pitchFamily="18" charset="0"/>
                <a:cs typeface="Times New Roman" panose="02020603050405020304" pitchFamily="18" charset="0"/>
              </a:rPr>
              <a:t>Election (no free will)</a:t>
            </a:r>
            <a:endParaRPr lang="en-US" sz="40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Limited  Atonement</a:t>
            </a:r>
          </a:p>
          <a:p>
            <a:endParaRPr lang="en-US" sz="1800" b="1" dirty="0">
              <a:latin typeface="Times New Roman" panose="02020603050405020304" pitchFamily="18" charset="0"/>
              <a:cs typeface="Times New Roman" panose="02020603050405020304" pitchFamily="18" charset="0"/>
            </a:endParaRPr>
          </a:p>
          <a:p>
            <a:r>
              <a:rPr lang="en-US" sz="4000" b="1" dirty="0" err="1" smtClean="0">
                <a:latin typeface="Times New Roman" panose="02020603050405020304" pitchFamily="18" charset="0"/>
                <a:cs typeface="Times New Roman" panose="02020603050405020304" pitchFamily="18" charset="0"/>
              </a:rPr>
              <a:t>Irresistable</a:t>
            </a:r>
            <a:r>
              <a:rPr lang="en-US" sz="4000" b="1" dirty="0" smtClean="0">
                <a:latin typeface="Times New Roman" panose="02020603050405020304" pitchFamily="18" charset="0"/>
                <a:cs typeface="Times New Roman" panose="02020603050405020304" pitchFamily="18" charset="0"/>
              </a:rPr>
              <a:t>  Grace</a:t>
            </a:r>
            <a:endParaRPr lang="en-US" sz="1800" b="1" dirty="0" smtClean="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r>
              <a:rPr lang="en-US" sz="4000" b="1" dirty="0" err="1" smtClean="0">
                <a:latin typeface="Times New Roman" panose="02020603050405020304" pitchFamily="18" charset="0"/>
                <a:cs typeface="Times New Roman" panose="02020603050405020304" pitchFamily="18" charset="0"/>
              </a:rPr>
              <a:t>Perservance</a:t>
            </a:r>
            <a:r>
              <a:rPr lang="en-US" sz="4000" b="1" dirty="0" smtClean="0">
                <a:latin typeface="Times New Roman" panose="02020603050405020304" pitchFamily="18" charset="0"/>
                <a:cs typeface="Times New Roman" panose="02020603050405020304" pitchFamily="18" charset="0"/>
              </a:rPr>
              <a:t> of the Saints</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26669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217714"/>
            <a:ext cx="7614832" cy="6892046"/>
          </a:xfrm>
          <a:prstGeom prst="rect">
            <a:avLst/>
          </a:prstGeom>
        </p:spPr>
      </p:pic>
    </p:spTree>
    <p:extLst>
      <p:ext uri="{BB962C8B-B14F-4D97-AF65-F5344CB8AC3E}">
        <p14:creationId xmlns:p14="http://schemas.microsoft.com/office/powerpoint/2010/main" val="127876742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43543"/>
            <a:ext cx="5382986" cy="7177315"/>
          </a:xfrm>
          <a:prstGeom prst="rect">
            <a:avLst/>
          </a:prstGeom>
        </p:spPr>
      </p:pic>
    </p:spTree>
    <p:extLst>
      <p:ext uri="{BB962C8B-B14F-4D97-AF65-F5344CB8AC3E}">
        <p14:creationId xmlns:p14="http://schemas.microsoft.com/office/powerpoint/2010/main" val="39714106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102" y="38100"/>
            <a:ext cx="9494195" cy="7120646"/>
          </a:xfrm>
          <a:prstGeom prst="rect">
            <a:avLst/>
          </a:prstGeom>
        </p:spPr>
      </p:pic>
    </p:spTree>
    <p:extLst>
      <p:ext uri="{BB962C8B-B14F-4D97-AF65-F5344CB8AC3E}">
        <p14:creationId xmlns:p14="http://schemas.microsoft.com/office/powerpoint/2010/main" val="104602909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0"/>
            <a:ext cx="13639800" cy="5632311"/>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Does man have free will?</a:t>
            </a:r>
          </a:p>
          <a:p>
            <a:endParaRPr lang="en-US" sz="4000" b="1" dirty="0" smtClean="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Joshua 24:15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95442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0"/>
            <a:ext cx="13639800" cy="9941183"/>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Does man have free will?</a:t>
            </a:r>
          </a:p>
          <a:p>
            <a:endParaRPr lang="en-US" sz="4000" b="1" dirty="0" smtClean="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Mark </a:t>
            </a:r>
            <a:r>
              <a:rPr lang="en-US" sz="4000" b="1" dirty="0" smtClean="0">
                <a:latin typeface="Times New Roman" panose="02020603050405020304" pitchFamily="18" charset="0"/>
                <a:cs typeface="Times New Roman" panose="02020603050405020304" pitchFamily="18" charset="0"/>
              </a:rPr>
              <a:t>16:15-16   </a:t>
            </a:r>
            <a:r>
              <a:rPr lang="en-US" sz="4000" b="1" dirty="0">
                <a:latin typeface="Times New Roman" panose="02020603050405020304" pitchFamily="18" charset="0"/>
                <a:cs typeface="Times New Roman" panose="02020603050405020304" pitchFamily="18" charset="0"/>
              </a:rPr>
              <a:t>And He said to them, "Go into all the world and preach the gospel to every creature. 16 "He who believes and is baptized will be saved; but he who does not believe will be condemned</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Acts 2:38  </a:t>
            </a:r>
            <a:r>
              <a:rPr lang="en-US" sz="4000" b="1" dirty="0" smtClean="0">
                <a:latin typeface="Times New Roman" panose="02020603050405020304" pitchFamily="18" charset="0"/>
                <a:cs typeface="Times New Roman" panose="02020603050405020304" pitchFamily="18" charset="0"/>
              </a:rPr>
              <a:t>Then </a:t>
            </a:r>
            <a:r>
              <a:rPr lang="en-US" sz="4000" b="1" dirty="0">
                <a:latin typeface="Times New Roman" panose="02020603050405020304" pitchFamily="18" charset="0"/>
                <a:cs typeface="Times New Roman" panose="02020603050405020304" pitchFamily="18" charset="0"/>
              </a:rPr>
              <a:t>Peter said to them, "Repent, and let every one of you be baptized in the name of Jesus Christ for the remission of sins; and you shall receive the gift of the Holy Spirit.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09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762000" y="457200"/>
            <a:ext cx="131826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1:25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But he who looks into the perfect law of liberty and continues in it, and is not a forgetful hearer but a doer of the work, this one will be blessed in what he does</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Man has freedom of choice.  What does it mean </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“If  God  Wills . . .?</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Remember the context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44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86255" y="304800"/>
            <a:ext cx="13944600" cy="79098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4:13-17  </a:t>
            </a:r>
            <a:r>
              <a:rPr lang="en-US" sz="4000" b="1" dirty="0" smtClean="0">
                <a:latin typeface="Times New Roman" panose="02020603050405020304" pitchFamily="18" charset="0"/>
                <a:cs typeface="Times New Roman" panose="02020603050405020304" pitchFamily="18" charset="0"/>
              </a:rPr>
              <a:t>  Come </a:t>
            </a:r>
            <a:r>
              <a:rPr lang="en-US" sz="4000" b="1" dirty="0">
                <a:latin typeface="Times New Roman" panose="02020603050405020304" pitchFamily="18" charset="0"/>
                <a:cs typeface="Times New Roman" panose="02020603050405020304" pitchFamily="18" charset="0"/>
              </a:rPr>
              <a:t>now, you who say, "Today or tomorrow we will go to such and such a city, spend a year there, buy and sell, and make a profit"; 14 whereas you do not know what will happen tomorrow. For what is your life? It is even a vapor that appears for a little time and then vanishes away</a:t>
            </a:r>
            <a:r>
              <a:rPr lang="en-US" sz="4000" b="1" dirty="0" smtClean="0">
                <a:latin typeface="Times New Roman" panose="02020603050405020304" pitchFamily="18" charset="0"/>
                <a:cs typeface="Times New Roman" panose="02020603050405020304" pitchFamily="18" charset="0"/>
              </a:rPr>
              <a:t>.</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15 </a:t>
            </a:r>
            <a:r>
              <a:rPr lang="en-US" sz="4000" b="1" dirty="0">
                <a:latin typeface="Times New Roman" panose="02020603050405020304" pitchFamily="18" charset="0"/>
                <a:cs typeface="Times New Roman" panose="02020603050405020304" pitchFamily="18" charset="0"/>
              </a:rPr>
              <a:t>Instead you ought to say, "If the Lord wills, we shall live and do this or that." 16 But now you boast in your arrogance. All such boasting is evil. </a:t>
            </a:r>
            <a:endParaRPr lang="en-US" sz="4000" b="1" dirty="0" smtClean="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17 </a:t>
            </a:r>
            <a:r>
              <a:rPr lang="en-US" sz="4000" b="1" dirty="0">
                <a:latin typeface="Times New Roman" panose="02020603050405020304" pitchFamily="18" charset="0"/>
                <a:cs typeface="Times New Roman" panose="02020603050405020304" pitchFamily="18" charset="0"/>
              </a:rPr>
              <a:t>Therefore, to him who knows to do good and does not do it, to him it is sin.</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56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609600"/>
            <a:ext cx="13487400" cy="932563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17 Therefore, to him who knows to do good and does not do it, to him </a:t>
            </a:r>
            <a:r>
              <a:rPr lang="en-US" sz="4000" b="1" dirty="0" smtClean="0">
                <a:latin typeface="Times New Roman" panose="02020603050405020304" pitchFamily="18" charset="0"/>
                <a:cs typeface="Times New Roman" panose="02020603050405020304" pitchFamily="18" charset="0"/>
              </a:rPr>
              <a:t>it is sin.                                                     </a:t>
            </a:r>
            <a:r>
              <a:rPr lang="en-US" sz="4000" dirty="0" smtClean="0">
                <a:latin typeface="Times New Roman" panose="02020603050405020304" pitchFamily="18" charset="0"/>
                <a:cs typeface="Times New Roman" panose="02020603050405020304" pitchFamily="18" charset="0"/>
              </a:rPr>
              <a:t>James 4;17  </a:t>
            </a:r>
          </a:p>
          <a:p>
            <a:endParaRPr lang="en-US" sz="4000"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John 12:8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"For the poor you have with you always, but Me you do not have always</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Galatians </a:t>
            </a:r>
            <a:r>
              <a:rPr lang="en-US" sz="4000" b="1" dirty="0">
                <a:latin typeface="Times New Roman" panose="02020603050405020304" pitchFamily="18" charset="0"/>
                <a:cs typeface="Times New Roman" panose="02020603050405020304" pitchFamily="18" charset="0"/>
              </a:rPr>
              <a:t>6:10  </a:t>
            </a:r>
            <a:r>
              <a:rPr lang="en-US" sz="4000" b="1" dirty="0" smtClean="0">
                <a:latin typeface="Times New Roman" panose="02020603050405020304" pitchFamily="18" charset="0"/>
                <a:cs typeface="Times New Roman" panose="02020603050405020304" pitchFamily="18" charset="0"/>
              </a:rPr>
              <a:t>  Therefore</a:t>
            </a:r>
            <a:r>
              <a:rPr lang="en-US" sz="4000" b="1" dirty="0">
                <a:latin typeface="Times New Roman" panose="02020603050405020304" pitchFamily="18" charset="0"/>
                <a:cs typeface="Times New Roman" panose="02020603050405020304" pitchFamily="18" charset="0"/>
              </a:rPr>
              <a:t>, as we have opportunity, let us do good to all, especially to those who are of the household of faith.</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82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17080629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135076"/>
            <a:ext cx="13258800" cy="8094524"/>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5:1-5  </a:t>
            </a:r>
            <a:r>
              <a:rPr lang="en-US" sz="4000" b="1" dirty="0" smtClean="0">
                <a:latin typeface="Times New Roman" panose="02020603050405020304" pitchFamily="18" charset="0"/>
                <a:cs typeface="Times New Roman" panose="02020603050405020304" pitchFamily="18" charset="0"/>
              </a:rPr>
              <a:t>  Come </a:t>
            </a:r>
            <a:r>
              <a:rPr lang="en-US" sz="4000" b="1" dirty="0">
                <a:latin typeface="Times New Roman" panose="02020603050405020304" pitchFamily="18" charset="0"/>
                <a:cs typeface="Times New Roman" panose="02020603050405020304" pitchFamily="18" charset="0"/>
              </a:rPr>
              <a:t>now, you rich, weep and howl for your miseries that are coming upon you! 2 Your riches are corrupted, and your garments are moth-eaten. 3 Your gold and silver are corroded, and their corrosion will be a witness against you and will eat your flesh like fire. You have heaped up treasure in the last days. 4 Indeed the wages of the laborers who mowed your fields, which you kept back by fraud, cry out; and the cries of the reapers have reached the ears of the Lord of </a:t>
            </a:r>
            <a:r>
              <a:rPr lang="en-US" sz="4000" b="1" dirty="0" err="1">
                <a:latin typeface="Times New Roman" panose="02020603050405020304" pitchFamily="18" charset="0"/>
                <a:cs typeface="Times New Roman" panose="02020603050405020304" pitchFamily="18" charset="0"/>
              </a:rPr>
              <a:t>Sabaoth</a:t>
            </a:r>
            <a:r>
              <a:rPr lang="en-US" sz="4000" b="1" dirty="0">
                <a:latin typeface="Times New Roman" panose="02020603050405020304" pitchFamily="18" charset="0"/>
                <a:cs typeface="Times New Roman" panose="02020603050405020304" pitchFamily="18" charset="0"/>
              </a:rPr>
              <a:t>. 5 You have lived on the earth in pleasure and luxury; you have fattened your hearts as in a day of slaughter.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6653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291662"/>
            <a:ext cx="13487400" cy="9941183"/>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Is it wrong to be rich?</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Abraham, </a:t>
            </a:r>
            <a:r>
              <a:rPr lang="en-US" sz="4000" b="1" dirty="0" err="1" smtClean="0">
                <a:latin typeface="Times New Roman" panose="02020603050405020304" pitchFamily="18" charset="0"/>
                <a:cs typeface="Times New Roman" panose="02020603050405020304" pitchFamily="18" charset="0"/>
              </a:rPr>
              <a:t>Issac</a:t>
            </a:r>
            <a:r>
              <a:rPr lang="en-US" sz="4000" b="1" dirty="0" smtClean="0">
                <a:latin typeface="Times New Roman" panose="02020603050405020304" pitchFamily="18" charset="0"/>
                <a:cs typeface="Times New Roman" panose="02020603050405020304" pitchFamily="18" charset="0"/>
              </a:rPr>
              <a:t>, Jacob, Solomon, etc.</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Wrongs:</a:t>
            </a:r>
          </a:p>
          <a:p>
            <a:r>
              <a:rPr lang="en-US" sz="4000" b="1" dirty="0" smtClean="0">
                <a:latin typeface="Times New Roman" panose="02020603050405020304" pitchFamily="18" charset="0"/>
                <a:cs typeface="Times New Roman" panose="02020603050405020304" pitchFamily="18" charset="0"/>
              </a:rPr>
              <a:t>     Selfishness  James 2:15-16</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Pride, Boasting  Luke 12:13-21</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Coveteousness</a:t>
            </a:r>
            <a:r>
              <a:rPr lang="en-US" sz="4000" b="1" dirty="0" smtClean="0">
                <a:latin typeface="Times New Roman" panose="02020603050405020304" pitchFamily="18" charset="0"/>
                <a:cs typeface="Times New Roman" panose="02020603050405020304" pitchFamily="18" charset="0"/>
              </a:rPr>
              <a:t>  I Tim. 6:5-10</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Abuse of the disadvantaged Eccl. 4:1-3</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a:t>
            </a:r>
            <a:endParaRPr lang="en-US" sz="4000" b="1" dirty="0">
              <a:latin typeface="Times New Roman" panose="02020603050405020304" pitchFamily="18" charset="0"/>
              <a:cs typeface="Times New Roman" panose="02020603050405020304" pitchFamily="18" charset="0"/>
            </a:endParaRPr>
          </a:p>
          <a:p>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277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457200"/>
            <a:ext cx="13487400" cy="6247864"/>
          </a:xfrm>
          <a:prstGeom prst="rect">
            <a:avLst/>
          </a:prstGeom>
          <a:noFill/>
        </p:spPr>
        <p:txBody>
          <a:bodyPr wrap="square" rtlCol="0">
            <a:spAutoFit/>
          </a:bodyPr>
          <a:lstStyle/>
          <a:p>
            <a:r>
              <a:rPr lang="en-US" sz="4000" b="1">
                <a:latin typeface="Times New Roman" panose="02020603050405020304" pitchFamily="18" charset="0"/>
                <a:cs typeface="Times New Roman" panose="02020603050405020304" pitchFamily="18" charset="0"/>
              </a:rPr>
              <a:t>Ecclesiastes </a:t>
            </a:r>
            <a:r>
              <a:rPr lang="en-US" sz="4000" b="1" smtClean="0">
                <a:latin typeface="Times New Roman" panose="02020603050405020304" pitchFamily="18" charset="0"/>
                <a:cs typeface="Times New Roman" panose="02020603050405020304" pitchFamily="18" charset="0"/>
              </a:rPr>
              <a:t>4:1-3     Then </a:t>
            </a:r>
            <a:r>
              <a:rPr lang="en-US" sz="4000" b="1" dirty="0">
                <a:latin typeface="Times New Roman" panose="02020603050405020304" pitchFamily="18" charset="0"/>
                <a:cs typeface="Times New Roman" panose="02020603050405020304" pitchFamily="18" charset="0"/>
              </a:rPr>
              <a:t>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65735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135076"/>
            <a:ext cx="13258800" cy="8094524"/>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5:1-5  </a:t>
            </a:r>
            <a:r>
              <a:rPr lang="en-US" sz="4000" b="1" dirty="0" smtClean="0">
                <a:latin typeface="Times New Roman" panose="02020603050405020304" pitchFamily="18" charset="0"/>
                <a:cs typeface="Times New Roman" panose="02020603050405020304" pitchFamily="18" charset="0"/>
              </a:rPr>
              <a:t>  Come </a:t>
            </a:r>
            <a:r>
              <a:rPr lang="en-US" sz="4000" b="1" dirty="0">
                <a:latin typeface="Times New Roman" panose="02020603050405020304" pitchFamily="18" charset="0"/>
                <a:cs typeface="Times New Roman" panose="02020603050405020304" pitchFamily="18" charset="0"/>
              </a:rPr>
              <a:t>now, you rich, weep and howl for your miseries that are coming upon you! 2 Your riches are corrupted, and your garments are moth-eaten. 3 Your gold and silver are corroded, and their corrosion will be a witness against you and will eat your flesh like fire. You have heaped up treasure in the last days. 4 Indeed the wages of the laborers who mowed your fields, which you kept back by fraud, cry out; and the cries of the reapers have reached the ears of the Lord of </a:t>
            </a:r>
            <a:r>
              <a:rPr lang="en-US" sz="4000" b="1" dirty="0" err="1">
                <a:latin typeface="Times New Roman" panose="02020603050405020304" pitchFamily="18" charset="0"/>
                <a:cs typeface="Times New Roman" panose="02020603050405020304" pitchFamily="18" charset="0"/>
              </a:rPr>
              <a:t>Sabaoth</a:t>
            </a:r>
            <a:r>
              <a:rPr lang="en-US" sz="4000" b="1" dirty="0">
                <a:latin typeface="Times New Roman" panose="02020603050405020304" pitchFamily="18" charset="0"/>
                <a:cs typeface="Times New Roman" panose="02020603050405020304" pitchFamily="18" charset="0"/>
              </a:rPr>
              <a:t>. 5 You have lived on the earth in pleasure and luxury; you have fattened your hearts as in a day of slaughter.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15603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63063"/>
            <a:ext cx="13716000" cy="932563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Proper use of Funds (Little or Much)</a:t>
            </a:r>
          </a:p>
          <a:p>
            <a:r>
              <a:rPr lang="en-US" sz="4000" b="1" dirty="0" smtClean="0">
                <a:latin typeface="Times New Roman" panose="02020603050405020304" pitchFamily="18" charset="0"/>
                <a:cs typeface="Times New Roman" panose="02020603050405020304" pitchFamily="18" charset="0"/>
              </a:rPr>
              <a:t>     Gen. 3:17-19</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Eph. 4:28</a:t>
            </a:r>
          </a:p>
          <a:p>
            <a:r>
              <a:rPr lang="en-US" sz="4000" b="1" dirty="0">
                <a:latin typeface="Times New Roman" panose="02020603050405020304" pitchFamily="18" charset="0"/>
                <a:cs typeface="Times New Roman" panose="02020603050405020304" pitchFamily="18" charset="0"/>
              </a:rPr>
              <a:t>2 Thessalonians 3:10-13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For even when we were with you, we commanded you this: If anyone will not work, neither shall he eat. 11 For we hear that there are some who walk among you in a disorderly manner, not working at all, but are busybodies. 12 Now those who are such we command and exhort through our Lord Jesus Christ that they work in quietness and eat their own bread. 13 But as for you, brethren, do not grow weary in doing good.</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291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405427355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4054273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17134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a:t>
            </a: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God Himself generalized in this passage: the rich and the poor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00100" y="381000"/>
            <a:ext cx="13030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err="1" smtClean="0">
                <a:latin typeface="Times New Roman" panose="02020603050405020304" pitchFamily="18" charset="0"/>
                <a:cs typeface="Times New Roman" panose="02020603050405020304" pitchFamily="18" charset="0"/>
              </a:rPr>
              <a:t>transgressorsIs</a:t>
            </a:r>
            <a:r>
              <a:rPr lang="en-US" sz="3600" b="1" dirty="0" smtClean="0">
                <a:latin typeface="Times New Roman" panose="02020603050405020304" pitchFamily="18" charset="0"/>
                <a:cs typeface="Times New Roman" panose="02020603050405020304" pitchFamily="18" charset="0"/>
              </a:rPr>
              <a:t> </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Question:  Is this true of all rich people?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wrong to be rich in this world’s goods?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automatically honorable to be poor?</a:t>
            </a: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457200"/>
            <a:ext cx="13639800" cy="6740307"/>
          </a:xfrm>
          <a:prstGeom prst="rect">
            <a:avLst/>
          </a:prstGeom>
          <a:noFill/>
        </p:spPr>
        <p:txBody>
          <a:bodyPr wrap="square" rtlCol="0">
            <a:spAutoFit/>
          </a:bodyPr>
          <a:lstStyle/>
          <a:p>
            <a:r>
              <a:rPr lang="en-US" sz="3600" b="1" dirty="0"/>
              <a:t>Ecclesiastes </a:t>
            </a:r>
            <a:r>
              <a:rPr lang="en-US" sz="3600" b="1" dirty="0" smtClean="0"/>
              <a:t>4: </a:t>
            </a:r>
            <a:r>
              <a:rPr lang="en-US" sz="3600" b="1" dirty="0"/>
              <a:t>1 Then 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3600" b="1" dirty="0" smtClean="0"/>
          </a:p>
          <a:p>
            <a:r>
              <a:rPr lang="en-US" sz="3600" b="1" dirty="0" smtClean="0"/>
              <a:t>There is power with wealth</a:t>
            </a:r>
          </a:p>
          <a:p>
            <a:endParaRPr lang="en-US" sz="3600" b="1" dirty="0" smtClean="0"/>
          </a:p>
          <a:p>
            <a:r>
              <a:rPr lang="en-US" sz="3600" b="1" dirty="0" smtClean="0"/>
              <a:t>The poor  are  disadvantaged</a:t>
            </a:r>
            <a:endParaRPr lang="en-US" sz="3600" b="1" dirty="0"/>
          </a:p>
          <a:p>
            <a:endParaRPr lang="en-US" sz="3600" b="1" dirty="0"/>
          </a:p>
        </p:txBody>
      </p:sp>
    </p:spTree>
    <p:extLst>
      <p:ext uri="{BB962C8B-B14F-4D97-AF65-F5344CB8AC3E}">
        <p14:creationId xmlns:p14="http://schemas.microsoft.com/office/powerpoint/2010/main" val="4901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Q?   Do “little sins” matter?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a:t>James 2:14-26 </a:t>
            </a:r>
            <a:r>
              <a:rPr lang="en-US" sz="3600" b="1" dirty="0" smtClean="0"/>
              <a:t> </a:t>
            </a:r>
            <a:r>
              <a:rPr lang="en-US" sz="3600" b="1" dirty="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 17 Thus also faith by itself, if it does not have works, is dead. 18 But someone will say, "You have faith, and I have works." Show me your faith without your works, and I will show you my faith by my works. 19 You believe that there is one God. You do well. Even the demons believe--and tremble! 20 But do you want to know, O foolish man, that faith without works is </a:t>
            </a:r>
            <a:r>
              <a:rPr lang="en-US" sz="3600" b="1" dirty="0" smtClean="0"/>
              <a:t>dead?</a:t>
            </a:r>
            <a:endParaRPr lang="en-US" sz="3600" b="1" dirty="0"/>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smtClean="0"/>
              <a:t>21 </a:t>
            </a:r>
            <a:r>
              <a:rPr lang="en-US" sz="3600" b="1" dirty="0"/>
              <a:t>Was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p>
          <a:p>
            <a:endParaRPr lang="en-US" sz="3600" b="1" dirty="0"/>
          </a:p>
          <a:p>
            <a:endParaRPr lang="en-US" sz="3600" b="1" dirty="0"/>
          </a:p>
        </p:txBody>
      </p:sp>
    </p:spTree>
    <p:extLst>
      <p:ext uri="{BB962C8B-B14F-4D97-AF65-F5344CB8AC3E}">
        <p14:creationId xmlns:p14="http://schemas.microsoft.com/office/powerpoint/2010/main" val="23527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80339"/>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2 For we all stumble in many things. If anyone does not stumble in word, he is a perfect man, able also to bridle the whole body. 3 Indeed, we put bits in horses' mouths that they may obey us, and we turn their whole body. 4 Look also at ships: although they are so large and are driven by fierce winds, they are turned by a very small rudder wherever the pilot desires. 5 Even so the tongue is a little member and boasts great things. See how great a forest a little fire kindles! 6 And the tongue is a fire, a world of iniquity. The tongue is so set among our members that it defiles the whole body, and sets on fire the course of nature; and it is set on fire by </a:t>
            </a:r>
            <a:r>
              <a:rPr lang="en-US" sz="3600" b="1" dirty="0" smtClean="0">
                <a:latin typeface="Times New Roman" panose="02020603050405020304" pitchFamily="18" charset="0"/>
                <a:cs typeface="Times New Roman" panose="02020603050405020304" pitchFamily="18" charset="0"/>
              </a:rPr>
              <a:t>hell</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685800"/>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 </a:t>
            </a:r>
            <a:r>
              <a:rPr lang="en-US" sz="3600" b="1" dirty="0">
                <a:latin typeface="Times New Roman" panose="02020603050405020304" pitchFamily="18" charset="0"/>
                <a:cs typeface="Times New Roman" panose="02020603050405020304" pitchFamily="18" charset="0"/>
              </a:rPr>
              <a:t>7 For every kind of beast and bird, of reptile and creature of the sea, is tamed and has been tamed by mankind. 8 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413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457200"/>
            <a:ext cx="134112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2 </a:t>
            </a:r>
            <a:r>
              <a:rPr lang="en-US" sz="3600" b="1" dirty="0">
                <a:latin typeface="Times New Roman" panose="02020603050405020304" pitchFamily="18" charset="0"/>
                <a:cs typeface="Times New Roman" panose="02020603050405020304" pitchFamily="18" charset="0"/>
              </a:rPr>
              <a:t>For we all stumble in many things. If anyone does not stumble in word, he is a perfect man, able also to bridle the whole body.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Horses             ---             Bits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Ships		  ---	       Rudders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Forest		  ---	       Little fire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All animals	  ---	       Tamed</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3:8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But no man can tame the tongue. </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80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2860057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1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648" y="177132"/>
            <a:ext cx="14249400" cy="6017032"/>
          </a:xfrm>
          <a:prstGeom prst="rect">
            <a:avLst/>
          </a:prstGeom>
          <a:noFill/>
        </p:spPr>
        <p:txBody>
          <a:bodyPr wrap="square" rtlCol="0">
            <a:spAutoFit/>
          </a:bodyPr>
          <a:lstStyle/>
          <a:p>
            <a:r>
              <a:rPr lang="en-US" sz="3500" b="1" dirty="0">
                <a:latin typeface="Times New Roman" panose="02020603050405020304" pitchFamily="18" charset="0"/>
                <a:cs typeface="Times New Roman" panose="02020603050405020304" pitchFamily="18" charset="0"/>
              </a:rPr>
              <a:t>Matthew </a:t>
            </a:r>
            <a:r>
              <a:rPr lang="en-US" sz="3500" b="1" dirty="0" smtClean="0">
                <a:latin typeface="Times New Roman" panose="02020603050405020304" pitchFamily="18" charset="0"/>
                <a:cs typeface="Times New Roman" panose="02020603050405020304" pitchFamily="18" charset="0"/>
              </a:rPr>
              <a:t>15:11-20 </a:t>
            </a:r>
            <a:r>
              <a:rPr lang="en-US" sz="3500" b="1" dirty="0">
                <a:latin typeface="Times New Roman" panose="02020603050405020304" pitchFamily="18" charset="0"/>
                <a:cs typeface="Times New Roman" panose="02020603050405020304" pitchFamily="18" charset="0"/>
              </a:rPr>
              <a:t>"Not what goes into the mouth defiles a man; but what comes out of the mouth, this defiles a man." </a:t>
            </a:r>
            <a:r>
              <a:rPr lang="en-US" sz="3500" b="1" dirty="0" smtClean="0">
                <a:latin typeface="Times New Roman" panose="02020603050405020304" pitchFamily="18" charset="0"/>
                <a:cs typeface="Times New Roman" panose="02020603050405020304" pitchFamily="18" charset="0"/>
              </a:rPr>
              <a:t> . . . . 15 </a:t>
            </a:r>
            <a:r>
              <a:rPr lang="en-US" sz="3500" b="1" dirty="0">
                <a:latin typeface="Times New Roman" panose="02020603050405020304" pitchFamily="18" charset="0"/>
                <a:cs typeface="Times New Roman" panose="02020603050405020304" pitchFamily="18" charset="0"/>
              </a:rPr>
              <a:t>Then Peter answered and said to Him, "Explain this parable to us." 16 So Jesus said, "Are you also still without understanding? 17 "Do you not yet understand that whatever enters the mouth goes into the stomach and is eliminated? 18 "But those things which proceed out of the mouth come from the heart, and they defile a man. 19 "For out of the heart proceed evil thoughts, murders, adulteries, fornications, thefts, false witness, blasphemies. 20 "These are the things which defile a man, but to eat with unwashed hands does not defile a man."</a:t>
            </a:r>
          </a:p>
          <a:p>
            <a:endParaRPr lang="en-US" sz="3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3830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533400"/>
            <a:ext cx="13792200" cy="1486560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Power  of  the  Tongue   ----    Positive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1:21  … </a:t>
            </a:r>
            <a:r>
              <a:rPr lang="en-US" sz="3600" b="1" dirty="0">
                <a:latin typeface="Times New Roman" panose="02020603050405020304" pitchFamily="18" charset="0"/>
                <a:cs typeface="Times New Roman" panose="02020603050405020304" pitchFamily="18" charset="0"/>
              </a:rPr>
              <a:t>receive with meekness the implanted word, which is able to save your souls</a:t>
            </a:r>
            <a:r>
              <a:rPr lang="en-US" sz="3600" b="1" dirty="0" smtClean="0">
                <a:latin typeface="Times New Roman" panose="02020603050405020304" pitchFamily="18" charset="0"/>
                <a:cs typeface="Times New Roman" panose="02020603050405020304" pitchFamily="18" charset="0"/>
              </a:rPr>
              <a:t>.</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1 Corinthians </a:t>
            </a:r>
            <a:r>
              <a:rPr lang="en-US" sz="3600" b="1" dirty="0" smtClean="0">
                <a:latin typeface="Times New Roman" panose="02020603050405020304" pitchFamily="18" charset="0"/>
                <a:cs typeface="Times New Roman" panose="02020603050405020304" pitchFamily="18" charset="0"/>
              </a:rPr>
              <a:t>1:21 </a:t>
            </a:r>
            <a:r>
              <a:rPr lang="en-US" sz="3600" b="1" dirty="0">
                <a:latin typeface="Times New Roman" panose="02020603050405020304" pitchFamily="18" charset="0"/>
                <a:cs typeface="Times New Roman" panose="02020603050405020304" pitchFamily="18" charset="0"/>
              </a:rPr>
              <a:t>For since, in the wisdom of God, the world through wisdom did not know God, it pleased God through the foolishness of the message preached to save those who </a:t>
            </a:r>
            <a:r>
              <a:rPr lang="en-US" sz="3600" b="1" dirty="0" smtClean="0">
                <a:latin typeface="Times New Roman" panose="02020603050405020304" pitchFamily="18" charset="0"/>
                <a:cs typeface="Times New Roman" panose="02020603050405020304" pitchFamily="18" charset="0"/>
              </a:rPr>
              <a:t>believe.</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John 6:45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"It is written in the prophets, 'And they shall all be taught by God.' Therefore everyone who has heard and learned from the Father comes to Me.</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4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3648" y="304800"/>
            <a:ext cx="137160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In contrast tongue speaking (when no </a:t>
            </a:r>
            <a:r>
              <a:rPr lang="en-US" sz="3600" b="1" dirty="0" err="1" smtClean="0">
                <a:latin typeface="Times New Roman" panose="02020603050405020304" pitchFamily="18" charset="0"/>
                <a:cs typeface="Times New Roman" panose="02020603050405020304" pitchFamily="18" charset="0"/>
              </a:rPr>
              <a:t>interpretor</a:t>
            </a:r>
            <a:r>
              <a:rPr lang="en-US" sz="3600" b="1" dirty="0" smtClean="0">
                <a:latin typeface="Times New Roman" panose="02020603050405020304" pitchFamily="18" charset="0"/>
                <a:cs typeface="Times New Roman" panose="02020603050405020304" pitchFamily="18" charset="0"/>
              </a:rPr>
              <a:t>) where there would </a:t>
            </a:r>
          </a:p>
          <a:p>
            <a:r>
              <a:rPr lang="en-US" sz="3600" b="1" dirty="0" smtClean="0">
                <a:latin typeface="Times New Roman" panose="02020603050405020304" pitchFamily="18" charset="0"/>
                <a:cs typeface="Times New Roman" panose="02020603050405020304" pitchFamily="18" charset="0"/>
              </a:rPr>
              <a:t>Be no communication ---</a:t>
            </a: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 Corinthians </a:t>
            </a:r>
            <a:r>
              <a:rPr lang="en-US" sz="3600" b="1" dirty="0">
                <a:latin typeface="Times New Roman" panose="02020603050405020304" pitchFamily="18" charset="0"/>
                <a:cs typeface="Times New Roman" panose="02020603050405020304" pitchFamily="18" charset="0"/>
              </a:rPr>
              <a:t>14:3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he who prophesies speaks edification and exhortation and comfort to men.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Edification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Exhortation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Comfort</a:t>
            </a:r>
          </a:p>
        </p:txBody>
      </p:sp>
    </p:spTree>
    <p:extLst>
      <p:ext uri="{BB962C8B-B14F-4D97-AF65-F5344CB8AC3E}">
        <p14:creationId xmlns:p14="http://schemas.microsoft.com/office/powerpoint/2010/main" val="395336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3600" b="1" dirty="0"/>
              <a:t>James </a:t>
            </a:r>
            <a:r>
              <a:rPr lang="en-US" sz="3600" b="1" dirty="0" smtClean="0"/>
              <a:t>3:8-    </a:t>
            </a:r>
            <a:r>
              <a:rPr lang="en-US" sz="3600" b="1" dirty="0"/>
              <a:t>But no man can tame the tongue. It is an unruly evil, full of deadly poison. </a:t>
            </a:r>
            <a:endParaRPr lang="en-US" sz="3600" b="1" dirty="0" smtClean="0"/>
          </a:p>
          <a:p>
            <a:endParaRPr lang="en-US" sz="1200" b="1" dirty="0"/>
          </a:p>
          <a:p>
            <a:r>
              <a:rPr lang="en-US" sz="3600" b="1" dirty="0"/>
              <a:t>James 3:13-18   </a:t>
            </a:r>
            <a:r>
              <a:rPr lang="en-US" sz="3600" b="1" dirty="0" smtClean="0"/>
              <a:t> </a:t>
            </a:r>
            <a:r>
              <a:rPr lang="en-US" sz="36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3600" b="1" dirty="0" smtClean="0"/>
          </a:p>
          <a:p>
            <a:endParaRPr lang="en-US" sz="3600" b="1" dirty="0"/>
          </a:p>
          <a:p>
            <a:endParaRPr lang="en-US" sz="3600" b="1" dirty="0"/>
          </a:p>
          <a:p>
            <a:endParaRPr lang="en-US" sz="3600" b="1" dirty="0" smtClean="0"/>
          </a:p>
          <a:p>
            <a:endParaRPr lang="en-US" sz="3600" b="1" dirty="0"/>
          </a:p>
          <a:p>
            <a:endParaRPr lang="en-US" sz="3600" b="1" dirty="0"/>
          </a:p>
          <a:p>
            <a:endParaRPr lang="en-US" sz="3600" b="1" dirty="0"/>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7848302"/>
          </a:xfrm>
          <a:prstGeom prst="rect">
            <a:avLst/>
          </a:prstGeom>
          <a:noFill/>
        </p:spPr>
        <p:txBody>
          <a:bodyPr wrap="square" rtlCol="0">
            <a:spAutoFit/>
          </a:bodyPr>
          <a:lstStyle/>
          <a:p>
            <a:r>
              <a:rPr lang="en-US" sz="3600" b="1" dirty="0"/>
              <a:t>James </a:t>
            </a:r>
            <a:r>
              <a:rPr lang="en-US" sz="3600" b="1" dirty="0" smtClean="0"/>
              <a:t>3:    </a:t>
            </a:r>
            <a:r>
              <a:rPr lang="en-US" sz="3600" b="1" dirty="0"/>
              <a:t>13 Who is wise and understanding among you</a:t>
            </a:r>
            <a:r>
              <a:rPr lang="en-US" sz="3600" b="1" dirty="0" smtClean="0"/>
              <a:t>?</a:t>
            </a:r>
          </a:p>
          <a:p>
            <a:endParaRPr lang="en-US" sz="3600" b="1" dirty="0" smtClean="0"/>
          </a:p>
          <a:p>
            <a:r>
              <a:rPr lang="en-US" sz="3600" b="1" dirty="0"/>
              <a:t>James 1:5-8  </a:t>
            </a:r>
            <a:r>
              <a:rPr lang="en-US" sz="3600" b="1" dirty="0" smtClean="0"/>
              <a:t>   </a:t>
            </a:r>
            <a:r>
              <a:rPr lang="en-US" sz="3600" b="1" dirty="0"/>
              <a:t>If any of you lacks wisdom, let him ask of God, who gives to all liberally and without reproach, and it will be given to him. 6 But let him ask in faith, with no doubting, for he who doubts is like a wave of the sea driven and tossed by the wind. 7 For let not that man suppose that he will receive anything from the Lord; 8 he is a double-minded man, unstable in all his ways</a:t>
            </a:r>
            <a:r>
              <a:rPr lang="en-US" sz="3600" b="1" dirty="0" smtClean="0"/>
              <a:t>.</a:t>
            </a:r>
          </a:p>
          <a:p>
            <a:endParaRPr lang="en-US" sz="3600" b="1" dirty="0"/>
          </a:p>
          <a:p>
            <a:r>
              <a:rPr lang="en-US" sz="3600" b="1" dirty="0" smtClean="0"/>
              <a:t>Ecclesiastes    Proverbs</a:t>
            </a:r>
            <a:endParaRPr lang="en-US" sz="3600" b="1" dirty="0"/>
          </a:p>
          <a:p>
            <a:endParaRPr lang="en-US" sz="3600" b="1" dirty="0"/>
          </a:p>
          <a:p>
            <a:r>
              <a:rPr lang="en-US" sz="3600" b="1" dirty="0" smtClean="0"/>
              <a:t> </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0295777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4000" b="1" dirty="0" smtClean="0"/>
              <a:t>James </a:t>
            </a:r>
            <a:r>
              <a:rPr lang="en-US" sz="4000" b="1" dirty="0"/>
              <a:t>3:13-18   </a:t>
            </a:r>
            <a:r>
              <a:rPr lang="en-US" sz="4000" b="1" dirty="0" smtClean="0"/>
              <a:t> </a:t>
            </a:r>
            <a:r>
              <a:rPr lang="en-US" sz="40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a:t>
            </a:r>
            <a:r>
              <a:rPr lang="en-US" sz="4000" b="1" dirty="0">
                <a:latin typeface="Times New Roman" panose="02020603050405020304" pitchFamily="18" charset="0"/>
                <a:cs typeface="Times New Roman" panose="02020603050405020304" pitchFamily="18" charset="0"/>
              </a:rPr>
              <a:t>n</a:t>
            </a:r>
            <a:r>
              <a:rPr lang="en-US" sz="4000" b="1" dirty="0"/>
              <a:t>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4000" b="1" dirty="0" smtClean="0"/>
          </a:p>
          <a:p>
            <a:endParaRPr lang="en-US" sz="4000" b="1" dirty="0"/>
          </a:p>
          <a:p>
            <a:endParaRPr lang="en-US" sz="4000" b="1" dirty="0"/>
          </a:p>
          <a:p>
            <a:endParaRPr lang="en-US" sz="4000" b="1" dirty="0" smtClean="0"/>
          </a:p>
          <a:p>
            <a:endParaRPr lang="en-US" sz="4000" b="1" dirty="0"/>
          </a:p>
          <a:p>
            <a:endParaRPr lang="en-US" sz="4000" b="1" dirty="0"/>
          </a:p>
          <a:p>
            <a:endParaRPr lang="en-US" sz="4000" b="1" dirty="0"/>
          </a:p>
        </p:txBody>
      </p:sp>
    </p:spTree>
    <p:extLst>
      <p:ext uri="{BB962C8B-B14F-4D97-AF65-F5344CB8AC3E}">
        <p14:creationId xmlns:p14="http://schemas.microsoft.com/office/powerpoint/2010/main" val="240429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5017006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42662"/>
            <a:ext cx="141351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4:1-6  </a:t>
            </a:r>
            <a:r>
              <a:rPr lang="en-US" sz="4000" b="1" dirty="0" smtClean="0">
                <a:latin typeface="Times New Roman" panose="02020603050405020304" pitchFamily="18" charset="0"/>
                <a:cs typeface="Times New Roman" panose="02020603050405020304" pitchFamily="18" charset="0"/>
              </a:rPr>
              <a:t> Where </a:t>
            </a:r>
            <a:r>
              <a:rPr lang="en-US" sz="4000" b="1" dirty="0">
                <a:latin typeface="Times New Roman" panose="02020603050405020304" pitchFamily="18" charset="0"/>
                <a:cs typeface="Times New Roman" panose="02020603050405020304" pitchFamily="18" charset="0"/>
              </a:rPr>
              <a:t>do wars and fights come from among you? Do they not come from your desires for pleasure that war in your members? 2 You lust and do not have. You murder and covet and cannot obtain. You fight and war. Yet you do not have because you do not ask. 3 You ask and do not receive, because you ask amiss, that you may spend it on your pleasures. 4 Adulterers and adulteresses! Do you not know that friendship with the world is enmity with God? Whoever therefore wants to be a friend of the world makes himself an enemy of God. 5 Or do you think that the Scripture says in vain, "The Spirit who dwells in us yearns </a:t>
            </a:r>
            <a:r>
              <a:rPr lang="en-US" sz="4000" b="1" dirty="0" smtClean="0">
                <a:latin typeface="Times New Roman" panose="02020603050405020304" pitchFamily="18" charset="0"/>
                <a:cs typeface="Times New Roman" panose="02020603050405020304" pitchFamily="18" charset="0"/>
              </a:rPr>
              <a:t>jealously”</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90600" y="511860"/>
            <a:ext cx="13182600" cy="6863417"/>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James </a:t>
            </a:r>
            <a:r>
              <a:rPr lang="en-US" sz="4000" b="1" dirty="0">
                <a:latin typeface="Times New Roman" panose="02020603050405020304" pitchFamily="18" charset="0"/>
                <a:cs typeface="Times New Roman" panose="02020603050405020304" pitchFamily="18" charset="0"/>
              </a:rPr>
              <a:t>4:6-10  </a:t>
            </a:r>
            <a:r>
              <a:rPr lang="en-US" sz="4000" b="1" dirty="0" smtClean="0">
                <a:latin typeface="Times New Roman" panose="02020603050405020304" pitchFamily="18" charset="0"/>
                <a:cs typeface="Times New Roman" panose="02020603050405020304" pitchFamily="18" charset="0"/>
              </a:rPr>
              <a:t> But </a:t>
            </a:r>
            <a:r>
              <a:rPr lang="en-US" sz="4000" b="1" dirty="0">
                <a:latin typeface="Times New Roman" panose="02020603050405020304" pitchFamily="18" charset="0"/>
                <a:cs typeface="Times New Roman" panose="02020603050405020304" pitchFamily="18" charset="0"/>
              </a:rPr>
              <a:t>He gives more grace. Therefore He says: "God resists the proud, But gives grace to the humble</a:t>
            </a:r>
            <a:r>
              <a:rPr lang="en-US" sz="4000" b="1" dirty="0" smtClean="0">
                <a:latin typeface="Times New Roman" panose="02020603050405020304" pitchFamily="18" charset="0"/>
                <a:cs typeface="Times New Roman" panose="02020603050405020304" pitchFamily="18" charset="0"/>
              </a:rPr>
              <a:t>."</a:t>
            </a:r>
          </a:p>
          <a:p>
            <a:r>
              <a:rPr lang="en-US" sz="4000" b="1" dirty="0" smtClean="0">
                <a:latin typeface="Times New Roman" panose="02020603050405020304" pitchFamily="18" charset="0"/>
                <a:cs typeface="Times New Roman" panose="02020603050405020304" pitchFamily="18" charset="0"/>
              </a:rPr>
              <a:t>Therefore </a:t>
            </a:r>
            <a:r>
              <a:rPr lang="en-US" sz="4000" b="1" dirty="0">
                <a:latin typeface="Times New Roman" panose="02020603050405020304" pitchFamily="18" charset="0"/>
                <a:cs typeface="Times New Roman" panose="02020603050405020304" pitchFamily="18" charset="0"/>
              </a:rPr>
              <a:t>submit to God. Resist the devil and he will flee from you. 8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563600" cy="50167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4:11-12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Do not speak evil of one another, brethren. He who speaks evil of a brother and judges his brother, speaks evil of the law and judges the law. But if you judge the law, you are not a doer of the law but a judge. 12 There is one Lawgiver, who is able to save and to destroy. Who are you to judge another?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34874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2:8-12  </a:t>
            </a:r>
            <a:r>
              <a:rPr lang="en-US" sz="4000" b="1" dirty="0" smtClean="0">
                <a:latin typeface="Times New Roman" panose="02020603050405020304" pitchFamily="18" charset="0"/>
                <a:cs typeface="Times New Roman" panose="02020603050405020304" pitchFamily="18" charset="0"/>
              </a:rPr>
              <a:t> If </a:t>
            </a:r>
            <a:r>
              <a:rPr lang="en-US" sz="4000" b="1" dirty="0">
                <a:latin typeface="Times New Roman" panose="02020603050405020304" pitchFamily="18" charset="0"/>
                <a:cs typeface="Times New Roman" panose="02020603050405020304" pitchFamily="18" charset="0"/>
              </a:rPr>
              <a:t>you really fulfill the royal law according to the Scripture, "You shall love your neighbor as yourself," you do well; 9 but if you show partiality, you commit sin, and are convicted by the law as transgressors. 10 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9804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5702913" y="1641806"/>
            <a:ext cx="4511040" cy="1101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6300" b="1" dirty="0"/>
              <a:t>L A W</a:t>
            </a:r>
          </a:p>
        </p:txBody>
      </p:sp>
      <p:sp>
        <p:nvSpPr>
          <p:cNvPr id="5" name="TextBox 4"/>
          <p:cNvSpPr txBox="1">
            <a:spLocks noChangeArrowheads="1"/>
          </p:cNvSpPr>
          <p:nvPr/>
        </p:nvSpPr>
        <p:spPr bwMode="auto">
          <a:xfrm>
            <a:off x="1463040" y="4206240"/>
            <a:ext cx="4023360" cy="287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t>   </a:t>
            </a:r>
            <a:r>
              <a:rPr lang="en-US" altLang="en-US" sz="4000" b="1" dirty="0" smtClean="0">
                <a:latin typeface="Times New Roman" panose="02020603050405020304" pitchFamily="18" charset="0"/>
                <a:cs typeface="Times New Roman" panose="02020603050405020304" pitchFamily="18" charset="0"/>
              </a:rPr>
              <a:t>James 4</a:t>
            </a:r>
            <a:endParaRPr lang="en-US" altLang="en-US" dirty="0" smtClean="0"/>
          </a:p>
          <a:p>
            <a:endParaRPr lang="en-US" altLang="en-US" dirty="0"/>
          </a:p>
          <a:p>
            <a:r>
              <a:rPr lang="en-US" altLang="en-US" dirty="0" smtClean="0"/>
              <a:t>   </a:t>
            </a:r>
            <a:r>
              <a:rPr lang="en-US" altLang="en-US" sz="4600" b="1" dirty="0"/>
              <a:t>“ What</a:t>
            </a:r>
          </a:p>
          <a:p>
            <a:endParaRPr lang="en-US" altLang="en-US" sz="2000" b="1" dirty="0"/>
          </a:p>
          <a:p>
            <a:r>
              <a:rPr lang="en-US" altLang="en-US" sz="4600" b="1" dirty="0"/>
              <a:t>I  Approve ”</a:t>
            </a:r>
            <a:endParaRPr lang="en-US" altLang="en-US" dirty="0"/>
          </a:p>
        </p:txBody>
      </p:sp>
      <p:sp>
        <p:nvSpPr>
          <p:cNvPr id="6" name="TextBox 5"/>
          <p:cNvSpPr txBox="1">
            <a:spLocks noChangeArrowheads="1"/>
          </p:cNvSpPr>
          <p:nvPr/>
        </p:nvSpPr>
        <p:spPr bwMode="auto">
          <a:xfrm>
            <a:off x="2926080" y="822961"/>
            <a:ext cx="8534400" cy="747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4000" b="1" dirty="0"/>
              <a:t>“One Lawgiver and Judge:  GOD</a:t>
            </a:r>
          </a:p>
        </p:txBody>
      </p:sp>
      <p:sp>
        <p:nvSpPr>
          <p:cNvPr id="8" name="Curved Left Arrow 7"/>
          <p:cNvSpPr/>
          <p:nvPr/>
        </p:nvSpPr>
        <p:spPr>
          <a:xfrm flipH="1" flipV="1">
            <a:off x="609600" y="1188720"/>
            <a:ext cx="1706880" cy="30175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endParaRPr lang="en-US">
              <a:solidFill>
                <a:schemeClr val="tx1"/>
              </a:solidFill>
            </a:endParaRPr>
          </a:p>
        </p:txBody>
      </p:sp>
      <p:sp>
        <p:nvSpPr>
          <p:cNvPr id="3078" name="TextBox 10"/>
          <p:cNvSpPr txBox="1">
            <a:spLocks noChangeArrowheads="1"/>
          </p:cNvSpPr>
          <p:nvPr/>
        </p:nvSpPr>
        <p:spPr bwMode="auto">
          <a:xfrm>
            <a:off x="9387840" y="4297680"/>
            <a:ext cx="2926080" cy="532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2" name="TextBox 11"/>
          <p:cNvSpPr txBox="1">
            <a:spLocks noChangeArrowheads="1"/>
          </p:cNvSpPr>
          <p:nvPr/>
        </p:nvSpPr>
        <p:spPr bwMode="auto">
          <a:xfrm>
            <a:off x="9753600" y="4313779"/>
            <a:ext cx="3413760" cy="3271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4600" b="1" dirty="0" smtClean="0"/>
              <a:t>James 2</a:t>
            </a:r>
            <a:endParaRPr lang="en-US" altLang="en-US" sz="4600" b="1" dirty="0"/>
          </a:p>
          <a:p>
            <a:endParaRPr lang="en-US" altLang="en-US" sz="4600" b="1" dirty="0" smtClean="0"/>
          </a:p>
          <a:p>
            <a:r>
              <a:rPr lang="en-US" altLang="en-US" sz="4600" b="1" dirty="0" smtClean="0"/>
              <a:t>%  </a:t>
            </a:r>
            <a:r>
              <a:rPr lang="en-US" altLang="en-US" sz="4600" b="1" dirty="0"/>
              <a:t>of  the</a:t>
            </a:r>
          </a:p>
          <a:p>
            <a:endParaRPr lang="en-US" altLang="en-US" sz="2000" b="1" dirty="0"/>
          </a:p>
          <a:p>
            <a:r>
              <a:rPr lang="en-US" altLang="en-US" sz="4600" b="1" dirty="0"/>
              <a:t>     Law</a:t>
            </a:r>
          </a:p>
        </p:txBody>
      </p:sp>
      <p:sp>
        <p:nvSpPr>
          <p:cNvPr id="13" name="TextBox 12"/>
          <p:cNvSpPr txBox="1">
            <a:spLocks noChangeArrowheads="1"/>
          </p:cNvSpPr>
          <p:nvPr/>
        </p:nvSpPr>
        <p:spPr bwMode="auto">
          <a:xfrm>
            <a:off x="4511040" y="2743200"/>
            <a:ext cx="9022080" cy="578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900" b="1" i="1" dirty="0"/>
              <a:t> “ Perfect  Law  of  Liberty ”</a:t>
            </a:r>
          </a:p>
        </p:txBody>
      </p:sp>
    </p:spTree>
    <p:extLst>
      <p:ext uri="{BB962C8B-B14F-4D97-AF65-F5344CB8AC3E}">
        <p14:creationId xmlns:p14="http://schemas.microsoft.com/office/powerpoint/2010/main" val="2094661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P spid="12" grpId="0"/>
      <p:bldP spid="1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048083"/>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Common view:  “without flaw”</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Scripture: “finished, complete, entire, lacking in nothing”</a:t>
            </a:r>
          </a:p>
          <a:p>
            <a:endParaRPr lang="en-US" sz="40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Hebrews 5:8-9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though He was a Son, yet He learned obedience by the things which He suffered. 9 And having been perfected, </a:t>
            </a:r>
            <a:r>
              <a:rPr lang="en-US" sz="4000" b="1" dirty="0" smtClean="0">
                <a:latin typeface="Times New Roman" panose="02020603050405020304" pitchFamily="18" charset="0"/>
                <a:cs typeface="Times New Roman" panose="02020603050405020304" pitchFamily="18" charset="0"/>
              </a:rPr>
              <a:t>(made perfect) He </a:t>
            </a:r>
            <a:r>
              <a:rPr lang="en-US" sz="4000" b="1" dirty="0">
                <a:latin typeface="Times New Roman" panose="02020603050405020304" pitchFamily="18" charset="0"/>
                <a:cs typeface="Times New Roman" panose="02020603050405020304" pitchFamily="18" charset="0"/>
              </a:rPr>
              <a:t>became the author of eternal salvation to all who obey Him,</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87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9166" y="0"/>
            <a:ext cx="13716000" cy="766363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1:21-25  </a:t>
            </a:r>
            <a:r>
              <a:rPr lang="en-US" sz="4000" b="1" dirty="0">
                <a:latin typeface="Times New Roman" panose="02020603050405020304" pitchFamily="18" charset="0"/>
                <a:cs typeface="Times New Roman" panose="02020603050405020304" pitchFamily="18" charset="0"/>
              </a:rPr>
              <a:t>Therefore lay aside all filthiness and overflow of wickedness, and receive with meekness the implanted word, which is able to save your souls. 22 But be doers of the word, and not hearers only, deceiving yourselves. 23 For if anyone is a hearer of the word and not a doer, he is like a man observing his natural face in a mirror; 24 for he observes himself, goes away, and immediately forgets what kind of man he was. 25 But he who looks into the perfect law of liberty and continues in it, and is not a forgetful hearer but a doer of the work, this one will be blessed in what he does.</a:t>
            </a:r>
          </a:p>
          <a:p>
            <a:r>
              <a:rPr lang="en-US" sz="1200" b="1" dirty="0" smtClean="0">
                <a:latin typeface="Times New Roman" panose="02020603050405020304" pitchFamily="18" charset="0"/>
                <a:cs typeface="Times New Roman" panose="02020603050405020304" pitchFamily="18" charset="0"/>
              </a:rPr>
              <a:t>      </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Word  =   Law             </a:t>
            </a:r>
            <a:r>
              <a:rPr lang="en-US" sz="4000" b="1" dirty="0" err="1" smtClean="0">
                <a:latin typeface="Times New Roman" panose="02020603050405020304" pitchFamily="18" charset="0"/>
                <a:cs typeface="Times New Roman" panose="02020603050405020304" pitchFamily="18" charset="0"/>
              </a:rPr>
              <a:t>Law</a:t>
            </a:r>
            <a:r>
              <a:rPr lang="en-US" sz="4000" b="1" dirty="0" smtClean="0">
                <a:latin typeface="Times New Roman" panose="02020603050405020304" pitchFamily="18" charset="0"/>
                <a:cs typeface="Times New Roman" panose="02020603050405020304" pitchFamily="18" charset="0"/>
              </a:rPr>
              <a:t>   =   Word</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9897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87908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 Law (i.e., Word)</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“finished,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John 16:13-15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"However, when He, the Spirit of truth, has come, He will guide you into all truth; for He will not speak on His own authority, but whatever He hears He will speak; and He will tell you things to come. 14 "He will glorify Me, for He will take of what is Mine and declare it to you. 15 "All things that the Father has are Mine. Therefore I said that He will take of Mine and declare it to you.</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70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87908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 Law (i.e., Word)</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“finished,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John 16:13-15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"However, when He, the Spirit of truth, has come, </a:t>
            </a:r>
            <a:r>
              <a:rPr lang="en-US" sz="4000" b="1" dirty="0">
                <a:solidFill>
                  <a:srgbClr val="FF0000"/>
                </a:solidFill>
                <a:latin typeface="Times New Roman" panose="02020603050405020304" pitchFamily="18" charset="0"/>
                <a:cs typeface="Times New Roman" panose="02020603050405020304" pitchFamily="18" charset="0"/>
              </a:rPr>
              <a:t>He will guide you into all truth; </a:t>
            </a:r>
            <a:r>
              <a:rPr lang="en-US" sz="4000" b="1" dirty="0">
                <a:latin typeface="Times New Roman" panose="02020603050405020304" pitchFamily="18" charset="0"/>
                <a:cs typeface="Times New Roman" panose="02020603050405020304" pitchFamily="18" charset="0"/>
              </a:rPr>
              <a:t>for He will not speak on His own authority, but whatever He hears He will speak; and He will tell you things to come. 14 "He will glorify Me, for He will take of what is Mine and declare it to you. 15 "All things that the Father has are Mine. Therefore I said that He will take of Mine and declare it to you.</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15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87908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 Law (i.e., Word)</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“finished,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2 Peter 1:2-4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Grace and peace be multiplied to you in the knowledge of God and of Jesus our Lord, 3 as His divine power has given to us all things that pertain to life and godliness, through the knowledge of Him who called us by glory and virtue, 4 by which have been given to us exceedingly great and precious promises, that through these you may be partakers of the divine nature, having escaped the corruption that is in the world through lust.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32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827919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“without flaw”</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2 Peter 1:2-4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Grace and peace be multiplied to you in the knowledge of God and of Jesus our Lord, </a:t>
            </a:r>
            <a:r>
              <a:rPr lang="en-US" sz="4000" b="1" dirty="0">
                <a:solidFill>
                  <a:srgbClr val="FF0000"/>
                </a:solidFill>
                <a:latin typeface="Times New Roman" panose="02020603050405020304" pitchFamily="18" charset="0"/>
                <a:cs typeface="Times New Roman" panose="02020603050405020304" pitchFamily="18" charset="0"/>
              </a:rPr>
              <a:t>3 as His divine power has given to us all things that pertain to life and godliness, </a:t>
            </a:r>
            <a:r>
              <a:rPr lang="en-US" sz="4000" b="1" dirty="0">
                <a:latin typeface="Times New Roman" panose="02020603050405020304" pitchFamily="18" charset="0"/>
                <a:cs typeface="Times New Roman" panose="02020603050405020304" pitchFamily="18" charset="0"/>
              </a:rPr>
              <a:t>through the knowledge of Him who called us by glory and virtue, 4 by which have been given to us exceedingly great and precious promises, that through these you may be partakers of the divine nature, having escaped the corruption that is in the world through lust.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08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827919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“without flaw”</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2 Peter 1:2-4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Grace and peace be multiplied to you </a:t>
            </a:r>
            <a:r>
              <a:rPr lang="en-US" sz="4000" b="1" dirty="0">
                <a:solidFill>
                  <a:srgbClr val="FF0000"/>
                </a:solidFill>
                <a:latin typeface="Times New Roman" panose="02020603050405020304" pitchFamily="18" charset="0"/>
                <a:cs typeface="Times New Roman" panose="02020603050405020304" pitchFamily="18" charset="0"/>
              </a:rPr>
              <a:t>in the knowledge of God and of Jesus our Lord</a:t>
            </a:r>
            <a:r>
              <a:rPr lang="en-US" sz="4000" b="1" dirty="0">
                <a:latin typeface="Times New Roman" panose="02020603050405020304" pitchFamily="18" charset="0"/>
                <a:cs typeface="Times New Roman" panose="02020603050405020304" pitchFamily="18" charset="0"/>
              </a:rPr>
              <a:t>, 3 as His divine power has given to us all things that pertain to life and godliness, </a:t>
            </a:r>
            <a:r>
              <a:rPr lang="en-US" sz="4000" b="1" dirty="0">
                <a:solidFill>
                  <a:srgbClr val="FF0000"/>
                </a:solidFill>
                <a:latin typeface="Times New Roman" panose="02020603050405020304" pitchFamily="18" charset="0"/>
                <a:cs typeface="Times New Roman" panose="02020603050405020304" pitchFamily="18" charset="0"/>
              </a:rPr>
              <a:t>through the knowledge of Him who called us </a:t>
            </a:r>
            <a:r>
              <a:rPr lang="en-US" sz="4000" b="1" dirty="0">
                <a:latin typeface="Times New Roman" panose="02020603050405020304" pitchFamily="18" charset="0"/>
                <a:cs typeface="Times New Roman" panose="02020603050405020304" pitchFamily="18" charset="0"/>
              </a:rPr>
              <a:t>by glory and virtue, </a:t>
            </a:r>
            <a:r>
              <a:rPr lang="en-US" sz="4000" b="1" dirty="0">
                <a:solidFill>
                  <a:srgbClr val="FF0000"/>
                </a:solidFill>
                <a:latin typeface="Times New Roman" panose="02020603050405020304" pitchFamily="18" charset="0"/>
                <a:cs typeface="Times New Roman" panose="02020603050405020304" pitchFamily="18" charset="0"/>
              </a:rPr>
              <a:t>4 by which have been given to us exceedingly great and precious promises</a:t>
            </a:r>
            <a:r>
              <a:rPr lang="en-US" sz="4000" b="1" dirty="0">
                <a:latin typeface="Times New Roman" panose="02020603050405020304" pitchFamily="18" charset="0"/>
                <a:cs typeface="Times New Roman" panose="02020603050405020304" pitchFamily="18" charset="0"/>
              </a:rPr>
              <a:t>, that through these you may be partakers of the divine nature, having escaped the corruption that is in the world through lust.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08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09600"/>
            <a:ext cx="135636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1:22-25     </a:t>
            </a:r>
            <a:r>
              <a:rPr lang="en-US" sz="4000" b="1" dirty="0">
                <a:latin typeface="Times New Roman" panose="02020603050405020304" pitchFamily="18" charset="0"/>
                <a:cs typeface="Times New Roman" panose="02020603050405020304" pitchFamily="18" charset="0"/>
              </a:rPr>
              <a:t>But be doers of the word, and not hearers only, deceiving yourselves. 23 For if anyone is a hearer of the word and not a doer, he is like a man observing his natural face in a mirror; 24 for he observes himself, goes away, and immediately forgets what kind of man he was. 25 But he who looks into the perfect law of liberty and continues in it, and is not a forgetful hearer but a doer of the work, this one will be blessed in what he does</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Word = Law        </a:t>
            </a:r>
            <a:r>
              <a:rPr lang="en-US" sz="4000" b="1" dirty="0" err="1" smtClean="0">
                <a:latin typeface="Times New Roman" panose="02020603050405020304" pitchFamily="18" charset="0"/>
                <a:cs typeface="Times New Roman" panose="02020603050405020304" pitchFamily="18" charset="0"/>
              </a:rPr>
              <a:t>Law</a:t>
            </a:r>
            <a:r>
              <a:rPr lang="en-US" sz="4000" b="1" dirty="0" smtClean="0">
                <a:latin typeface="Times New Roman" panose="02020603050405020304" pitchFamily="18" charset="0"/>
                <a:cs typeface="Times New Roman" panose="02020603050405020304" pitchFamily="18" charset="0"/>
              </a:rPr>
              <a:t> = Word</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36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685800"/>
            <a:ext cx="133350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2:8-12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If you really fulfill the royal law according to the Scripture, "You shall love your neighbor as yourself," you do well; 9 but if you show partiality, you commit sin, and are convicted by the law as transgressors. 10 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8524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w</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762000"/>
            <a:ext cx="13258800" cy="2554545"/>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12 So speak and so do as those who will be judged by the law of liberty</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Why a  law </a:t>
            </a:r>
            <a:r>
              <a:rPr lang="en-US" sz="4000" b="1" dirty="0" smtClean="0"/>
              <a:t>of liberty?</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4532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02028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w</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457200"/>
            <a:ext cx="13258800" cy="8094524"/>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12 So speak and so do as those who will be judged by the law of liberty</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James </a:t>
            </a:r>
            <a:r>
              <a:rPr lang="en-US" sz="4000" b="1" dirty="0">
                <a:latin typeface="Times New Roman" panose="02020603050405020304" pitchFamily="18" charset="0"/>
                <a:cs typeface="Times New Roman" panose="02020603050405020304" pitchFamily="18" charset="0"/>
              </a:rPr>
              <a:t>4:7-10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Therefore submit to God. Resist the devil and he will flee from you. 8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a:p>
            <a:endParaRPr lang="en-US" sz="4000" b="1" dirty="0">
              <a:latin typeface="Times New Roman" panose="02020603050405020304" pitchFamily="18" charset="0"/>
              <a:cs typeface="Times New Roman" panose="02020603050405020304" pitchFamily="18" charset="0"/>
            </a:endParaRPr>
          </a:p>
          <a:p>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20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704193"/>
            <a:ext cx="12954000" cy="50167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4:11-12  </a:t>
            </a:r>
            <a:r>
              <a:rPr lang="en-US" sz="4000" b="1" dirty="0" smtClean="0">
                <a:latin typeface="Times New Roman" panose="02020603050405020304" pitchFamily="18" charset="0"/>
                <a:cs typeface="Times New Roman" panose="02020603050405020304" pitchFamily="18" charset="0"/>
              </a:rPr>
              <a:t> </a:t>
            </a:r>
            <a:r>
              <a:rPr lang="en-US" sz="4000" b="1" dirty="0">
                <a:solidFill>
                  <a:srgbClr val="FF0000"/>
                </a:solidFill>
                <a:latin typeface="Times New Roman" panose="02020603050405020304" pitchFamily="18" charset="0"/>
                <a:cs typeface="Times New Roman" panose="02020603050405020304" pitchFamily="18" charset="0"/>
              </a:rPr>
              <a:t>Do not speak evil of one another, brethren. He who speaks evil of a brother and judges his brother, </a:t>
            </a:r>
            <a:r>
              <a:rPr lang="en-US" sz="4000" b="1" dirty="0">
                <a:latin typeface="Times New Roman" panose="02020603050405020304" pitchFamily="18" charset="0"/>
                <a:cs typeface="Times New Roman" panose="02020603050405020304" pitchFamily="18" charset="0"/>
              </a:rPr>
              <a:t>speaks evil of the law and judges the law. But if you judge the law, you are not a doer of the law but a judge. 12 There is one Lawgiver, who is able to save and to destroy. Who are you to judge another?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6733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796159" y="838200"/>
            <a:ext cx="13411200" cy="6247864"/>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Matthew 7:1-5  </a:t>
            </a:r>
            <a:r>
              <a:rPr lang="en-US" sz="4000" b="1" dirty="0" smtClean="0">
                <a:latin typeface="Times New Roman" panose="02020603050405020304" pitchFamily="18" charset="0"/>
                <a:cs typeface="Times New Roman" panose="02020603050405020304" pitchFamily="18" charset="0"/>
              </a:rPr>
              <a:t> "Judge </a:t>
            </a:r>
            <a:r>
              <a:rPr lang="en-US" sz="4000" b="1" dirty="0">
                <a:latin typeface="Times New Roman" panose="02020603050405020304" pitchFamily="18" charset="0"/>
                <a:cs typeface="Times New Roman" panose="02020603050405020304" pitchFamily="18" charset="0"/>
              </a:rPr>
              <a:t>not, that you be not judged. 2 "For with what judgment you judge, you will be judged; and with the measure you use, it will be measured back to you. 3 "And why do you look at the speck in your brother's eye, but do not consider the plank in your own eye? 4 "Or how can you say to your brother, 'Let me remove the speck from your eye'; and look, a plank is in your own eye? 5 "Hypocrite! First remove the plank from your own eye, and then you will see clearly to remove the speck from your brother's eye.</a:t>
            </a: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65516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762000" y="533400"/>
            <a:ext cx="13411200" cy="6863417"/>
          </a:xfrm>
          <a:prstGeom prst="rect">
            <a:avLst/>
          </a:prstGeom>
          <a:noFill/>
        </p:spPr>
        <p:txBody>
          <a:bodyPr wrap="square" rtlCol="0">
            <a:spAutoFit/>
          </a:bodyPr>
          <a:lstStyle/>
          <a:p>
            <a:r>
              <a:rPr lang="en-US" sz="4000" b="1" dirty="0"/>
              <a:t>Philippians 3:17  </a:t>
            </a:r>
            <a:r>
              <a:rPr lang="en-US" sz="4000" b="1" dirty="0" smtClean="0"/>
              <a:t>   </a:t>
            </a:r>
            <a:r>
              <a:rPr lang="en-US" sz="4000" b="1" dirty="0"/>
              <a:t>Brethren, join in following my example, and note those who so walk, as you have us for a pattern</a:t>
            </a:r>
            <a:r>
              <a:rPr lang="en-US" sz="4000" b="1" dirty="0" smtClean="0"/>
              <a:t>.</a:t>
            </a:r>
          </a:p>
          <a:p>
            <a:endParaRPr lang="en-US" sz="4000" b="1" dirty="0"/>
          </a:p>
          <a:p>
            <a:r>
              <a:rPr lang="en-US" sz="4000" b="1" dirty="0"/>
              <a:t>James </a:t>
            </a:r>
            <a:r>
              <a:rPr lang="en-US" sz="4000" b="1" dirty="0" smtClean="0"/>
              <a:t>5:19-20    </a:t>
            </a:r>
            <a:r>
              <a:rPr lang="en-US" sz="4000" b="1" dirty="0"/>
              <a:t>Brethren, if anyone among you wanders from the truth, and someone turns him back, 20 let him know that he who turns a sinner from the error of his way will save a soul from death and cover a multitude of sins.</a:t>
            </a:r>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427655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09098265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588579"/>
            <a:ext cx="13487400" cy="5632311"/>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4:13-15     </a:t>
            </a:r>
            <a:r>
              <a:rPr lang="en-US" sz="4000" b="1" dirty="0">
                <a:latin typeface="Times New Roman" panose="02020603050405020304" pitchFamily="18" charset="0"/>
                <a:cs typeface="Times New Roman" panose="02020603050405020304" pitchFamily="18" charset="0"/>
              </a:rPr>
              <a:t>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47700" y="609599"/>
            <a:ext cx="13335000" cy="5016758"/>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Three basic faults:</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Presumption</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Boasting</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Omission</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34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47700" y="52549"/>
            <a:ext cx="13335000" cy="11295400"/>
          </a:xfrm>
          <a:prstGeom prst="rect">
            <a:avLst/>
          </a:prstGeom>
          <a:noFill/>
        </p:spPr>
        <p:txBody>
          <a:bodyPr wrap="square" rtlCol="0">
            <a:spAutoFit/>
          </a:bodyPr>
          <a:lstStyle/>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Presumption</a:t>
            </a:r>
          </a:p>
          <a:p>
            <a:endParaRPr lang="en-US" sz="14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Proverbs </a:t>
            </a:r>
            <a:r>
              <a:rPr lang="en-US" sz="4000" b="1" dirty="0" smtClean="0">
                <a:latin typeface="Times New Roman" panose="02020603050405020304" pitchFamily="18" charset="0"/>
                <a:cs typeface="Times New Roman" panose="02020603050405020304" pitchFamily="18" charset="0"/>
              </a:rPr>
              <a:t>27:1    Do </a:t>
            </a:r>
            <a:r>
              <a:rPr lang="en-US" sz="4000" b="1" dirty="0">
                <a:latin typeface="Times New Roman" panose="02020603050405020304" pitchFamily="18" charset="0"/>
                <a:cs typeface="Times New Roman" panose="02020603050405020304" pitchFamily="18" charset="0"/>
              </a:rPr>
              <a:t>not boast about tomorrow, For you do not know what a day may bring forth</a:t>
            </a:r>
            <a:r>
              <a:rPr lang="en-US" sz="4000" b="1" dirty="0" smtClean="0">
                <a:latin typeface="Times New Roman" panose="02020603050405020304" pitchFamily="18" charset="0"/>
                <a:cs typeface="Times New Roman" panose="02020603050405020304" pitchFamily="18" charset="0"/>
              </a:rPr>
              <a:t>.</a:t>
            </a:r>
          </a:p>
          <a:p>
            <a:endParaRPr lang="en-US" sz="20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Proverbs </a:t>
            </a:r>
            <a:r>
              <a:rPr lang="en-US" sz="4000" b="1" dirty="0" smtClean="0">
                <a:latin typeface="Times New Roman" panose="02020603050405020304" pitchFamily="18" charset="0"/>
                <a:cs typeface="Times New Roman" panose="02020603050405020304" pitchFamily="18" charset="0"/>
              </a:rPr>
              <a:t>11:18 </a:t>
            </a:r>
            <a:r>
              <a:rPr lang="en-US" sz="4000" b="1" dirty="0">
                <a:latin typeface="Times New Roman" panose="02020603050405020304" pitchFamily="18" charset="0"/>
                <a:cs typeface="Times New Roman" panose="02020603050405020304" pitchFamily="18" charset="0"/>
              </a:rPr>
              <a:t>The wicked man does deceptive work, But he who sows righteousness will have a sure reward. 19 As righteousness leads to life, So he who pursues evil pursues it to his own death</a:t>
            </a:r>
            <a:r>
              <a:rPr lang="en-US" sz="4000" b="1" dirty="0" smtClean="0">
                <a:latin typeface="Times New Roman" panose="02020603050405020304" pitchFamily="18" charset="0"/>
                <a:cs typeface="Times New Roman" panose="02020603050405020304" pitchFamily="18" charset="0"/>
              </a:rPr>
              <a:t>.</a:t>
            </a:r>
          </a:p>
          <a:p>
            <a:endParaRPr lang="en-US" sz="2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Luke 12:15-21  The Rich Fool</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4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47700" y="609599"/>
            <a:ext cx="13335000" cy="6247864"/>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Boasting:</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Proverbs </a:t>
            </a:r>
            <a:r>
              <a:rPr lang="en-US" sz="4000" b="1" dirty="0">
                <a:latin typeface="Times New Roman" panose="02020603050405020304" pitchFamily="18" charset="0"/>
                <a:cs typeface="Times New Roman" panose="02020603050405020304" pitchFamily="18" charset="0"/>
              </a:rPr>
              <a:t>27:1  </a:t>
            </a:r>
            <a:r>
              <a:rPr lang="en-US" sz="4000" b="1" dirty="0" smtClean="0">
                <a:latin typeface="Times New Roman" panose="02020603050405020304" pitchFamily="18" charset="0"/>
                <a:cs typeface="Times New Roman" panose="02020603050405020304" pitchFamily="18" charset="0"/>
              </a:rPr>
              <a:t> Do </a:t>
            </a:r>
            <a:r>
              <a:rPr lang="en-US" sz="4000" b="1" dirty="0">
                <a:latin typeface="Times New Roman" panose="02020603050405020304" pitchFamily="18" charset="0"/>
                <a:cs typeface="Times New Roman" panose="02020603050405020304" pitchFamily="18" charset="0"/>
              </a:rPr>
              <a:t>not boast about tomorrow, For you do not know what a day may bring forth</a:t>
            </a:r>
            <a:r>
              <a:rPr lang="en-US" sz="4000" b="1" dirty="0" smtClean="0">
                <a:latin typeface="Times New Roman" panose="02020603050405020304" pitchFamily="18" charset="0"/>
                <a:cs typeface="Times New Roman" panose="02020603050405020304" pitchFamily="18" charset="0"/>
              </a:rPr>
              <a:t>.</a:t>
            </a:r>
          </a:p>
          <a:p>
            <a:endParaRPr lang="en-US" sz="4000" b="1" dirty="0" smtClean="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Greek Term:  Quack salesman with “Cure All”</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Boasting is an </a:t>
            </a:r>
            <a:r>
              <a:rPr lang="en-US" sz="4000" b="1" dirty="0" err="1" smtClean="0">
                <a:latin typeface="Times New Roman" panose="02020603050405020304" pitchFamily="18" charset="0"/>
                <a:cs typeface="Times New Roman" panose="02020603050405020304" pitchFamily="18" charset="0"/>
              </a:rPr>
              <a:t>expresion</a:t>
            </a:r>
            <a:r>
              <a:rPr lang="en-US" sz="4000" b="1" dirty="0" smtClean="0">
                <a:latin typeface="Times New Roman" panose="02020603050405020304" pitchFamily="18" charset="0"/>
                <a:cs typeface="Times New Roman" panose="02020603050405020304" pitchFamily="18" charset="0"/>
              </a:rPr>
              <a:t> of Pride </a:t>
            </a:r>
            <a:endParaRPr lang="en-US" sz="4000" b="1" dirty="0">
              <a:latin typeface="Times New Roman" panose="02020603050405020304" pitchFamily="18" charset="0"/>
              <a:cs typeface="Times New Roman" panose="02020603050405020304" pitchFamily="18" charset="0"/>
            </a:endParaRPr>
          </a:p>
          <a:p>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
        <p:nvSpPr>
          <p:cNvPr id="4" name="Rectangle 3"/>
          <p:cNvSpPr/>
          <p:nvPr/>
        </p:nvSpPr>
        <p:spPr>
          <a:xfrm>
            <a:off x="377825" y="3564206"/>
            <a:ext cx="3657600" cy="1323439"/>
          </a:xfrm>
          <a:prstGeom prst="rect">
            <a:avLst/>
          </a:prstGeom>
        </p:spPr>
        <p:txBody>
          <a:bodyPr>
            <a:spAutoFit/>
          </a:bodyPr>
          <a:lstStyle/>
          <a:p>
            <a:pPr lvl="0"/>
            <a:endParaRPr lang="en-US" sz="4000" b="1" dirty="0">
              <a:solidFill>
                <a:prstClr val="white"/>
              </a:solidFill>
              <a:latin typeface="Times New Roman" panose="02020603050405020304" pitchFamily="18" charset="0"/>
              <a:cs typeface="Times New Roman" panose="02020603050405020304" pitchFamily="18" charset="0"/>
            </a:endParaRPr>
          </a:p>
          <a:p>
            <a:pPr lvl="0"/>
            <a:endParaRPr lang="en-US" sz="4000" b="1"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64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609600" y="533400"/>
            <a:ext cx="14020800" cy="2554545"/>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Omission:</a:t>
            </a:r>
          </a:p>
          <a:p>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r>
              <a:rPr lang="en-US" sz="4000" b="1" dirty="0" err="1" smtClean="0">
                <a:latin typeface="Times New Roman" panose="02020603050405020304" pitchFamily="18" charset="0"/>
                <a:cs typeface="Times New Roman" panose="02020603050405020304" pitchFamily="18" charset="0"/>
              </a:rPr>
              <a:t>cf</a:t>
            </a:r>
            <a:r>
              <a:rPr lang="en-US" sz="4000" b="1" dirty="0" smtClean="0">
                <a:latin typeface="Times New Roman" panose="02020603050405020304" pitchFamily="18" charset="0"/>
                <a:cs typeface="Times New Roman" panose="02020603050405020304" pitchFamily="18" charset="0"/>
              </a:rPr>
              <a:t>:  Parable of the Talents  --  Third man</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568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588579"/>
            <a:ext cx="13487400" cy="6863417"/>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4:13-15     </a:t>
            </a:r>
            <a:r>
              <a:rPr lang="en-US" sz="4000" b="1" dirty="0">
                <a:latin typeface="Times New Roman" panose="02020603050405020304" pitchFamily="18" charset="0"/>
                <a:cs typeface="Times New Roman" panose="02020603050405020304" pitchFamily="18" charset="0"/>
              </a:rPr>
              <a:t>Come now, </a:t>
            </a:r>
            <a:r>
              <a:rPr lang="en-US" sz="4000" b="1" dirty="0" smtClean="0">
                <a:latin typeface="Times New Roman" panose="02020603050405020304" pitchFamily="18" charset="0"/>
                <a:cs typeface="Times New Roman" panose="02020603050405020304" pitchFamily="18" charset="0"/>
              </a:rPr>
              <a:t>(or, Go to now) you </a:t>
            </a:r>
            <a:r>
              <a:rPr lang="en-US" sz="4000" b="1" dirty="0">
                <a:latin typeface="Times New Roman" panose="02020603050405020304" pitchFamily="18" charset="0"/>
                <a:cs typeface="Times New Roman" panose="02020603050405020304" pitchFamily="18" charset="0"/>
              </a:rPr>
              <a:t>who say, "Today or tomorrow we will go to such and such a city, spend a year there, buy and sell, and make a profit"; 14 whereas you do not know what will happen tomorrow. For what is your life? It is even a vapor that appears for a little time and then vanishes away. </a:t>
            </a:r>
            <a:endParaRPr lang="en-US" sz="4000" b="1" dirty="0" smtClean="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5 </a:t>
            </a:r>
            <a:r>
              <a:rPr lang="en-US" sz="4000" b="1" dirty="0">
                <a:latin typeface="Times New Roman" panose="02020603050405020304" pitchFamily="18" charset="0"/>
                <a:cs typeface="Times New Roman" panose="02020603050405020304" pitchFamily="18" charset="0"/>
              </a:rPr>
              <a:t>Instead you ought to say, "If the Lord wills, we shall live and do this or that."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882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0"/>
            <a:ext cx="13639800" cy="1938992"/>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Does man have free will?</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John Calvin</a:t>
            </a:r>
            <a:endParaRPr lang="en-US" sz="4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90600" y="2246826"/>
            <a:ext cx="1447800" cy="4893647"/>
          </a:xfrm>
          <a:prstGeom prst="rect">
            <a:avLst/>
          </a:prstGeom>
          <a:noFill/>
        </p:spPr>
        <p:txBody>
          <a:bodyPr wrap="square" rtlCol="0">
            <a:spAutoFit/>
          </a:bodyPr>
          <a:lstStyle/>
          <a:p>
            <a:r>
              <a:rPr lang="en-US" sz="4000" b="1" dirty="0" smtClean="0">
                <a:solidFill>
                  <a:srgbClr val="FFFF00"/>
                </a:solidFill>
                <a:latin typeface="Times New Roman" panose="02020603050405020304" pitchFamily="18" charset="0"/>
                <a:cs typeface="Times New Roman" panose="02020603050405020304" pitchFamily="18" charset="0"/>
              </a:rPr>
              <a:t>T</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4000" b="1" dirty="0" smtClean="0">
                <a:solidFill>
                  <a:srgbClr val="FFFF00"/>
                </a:solidFill>
                <a:latin typeface="Times New Roman" panose="02020603050405020304" pitchFamily="18" charset="0"/>
                <a:cs typeface="Times New Roman" panose="02020603050405020304" pitchFamily="18" charset="0"/>
              </a:rPr>
              <a:t>U</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4000" b="1" dirty="0" smtClean="0">
                <a:solidFill>
                  <a:srgbClr val="FFFF00"/>
                </a:solidFill>
                <a:latin typeface="Times New Roman" panose="02020603050405020304" pitchFamily="18" charset="0"/>
                <a:cs typeface="Times New Roman" panose="02020603050405020304" pitchFamily="18" charset="0"/>
              </a:rPr>
              <a:t>L</a:t>
            </a:r>
          </a:p>
          <a:p>
            <a:endParaRPr lang="en-US" sz="1400" b="1" dirty="0" smtClean="0">
              <a:solidFill>
                <a:srgbClr val="FFFF00"/>
              </a:solidFill>
              <a:latin typeface="Times New Roman" panose="02020603050405020304" pitchFamily="18" charset="0"/>
              <a:cs typeface="Times New Roman" panose="02020603050405020304" pitchFamily="18" charset="0"/>
            </a:endParaRPr>
          </a:p>
          <a:p>
            <a:r>
              <a:rPr lang="en-US" sz="4800" b="1" dirty="0" smtClean="0">
                <a:solidFill>
                  <a:srgbClr val="FFFF00"/>
                </a:solidFill>
                <a:latin typeface="Times New Roman" panose="02020603050405020304" pitchFamily="18" charset="0"/>
                <a:cs typeface="Times New Roman" panose="02020603050405020304" pitchFamily="18" charset="0"/>
              </a:rPr>
              <a:t>I</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4800" b="1" dirty="0" smtClean="0">
                <a:solidFill>
                  <a:srgbClr val="FFFF00"/>
                </a:solidFill>
                <a:latin typeface="Times New Roman" panose="02020603050405020304" pitchFamily="18" charset="0"/>
                <a:cs typeface="Times New Roman" panose="02020603050405020304" pitchFamily="18" charset="0"/>
              </a:rPr>
              <a:t>P</a:t>
            </a:r>
            <a:endParaRPr lang="en-US" sz="4800" b="1" dirty="0">
              <a:solidFill>
                <a:srgbClr val="FFFF00"/>
              </a:solidFill>
              <a:latin typeface="Times New Roman" panose="02020603050405020304" pitchFamily="18" charset="0"/>
              <a:cs typeface="Times New Roman" panose="02020603050405020304" pitchFamily="18" charset="0"/>
            </a:endParaRPr>
          </a:p>
          <a:p>
            <a:endParaRPr lang="en-US" sz="4000" b="1" dirty="0">
              <a:solidFill>
                <a:srgbClr val="FFFF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462048" y="2217923"/>
            <a:ext cx="7848600" cy="4832092"/>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Total  Depravity</a:t>
            </a:r>
          </a:p>
          <a:p>
            <a:endParaRPr lang="en-US" sz="16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Unconditional Election</a:t>
            </a:r>
          </a:p>
          <a:p>
            <a:endParaRPr lang="en-US" sz="16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Limited  Atonement</a:t>
            </a:r>
          </a:p>
          <a:p>
            <a:endParaRPr lang="en-US" sz="1800" b="1" dirty="0">
              <a:latin typeface="Times New Roman" panose="02020603050405020304" pitchFamily="18" charset="0"/>
              <a:cs typeface="Times New Roman" panose="02020603050405020304" pitchFamily="18" charset="0"/>
            </a:endParaRPr>
          </a:p>
          <a:p>
            <a:r>
              <a:rPr lang="en-US" sz="4000" b="1" dirty="0" err="1" smtClean="0">
                <a:latin typeface="Times New Roman" panose="02020603050405020304" pitchFamily="18" charset="0"/>
                <a:cs typeface="Times New Roman" panose="02020603050405020304" pitchFamily="18" charset="0"/>
              </a:rPr>
              <a:t>Irresistable</a:t>
            </a:r>
            <a:r>
              <a:rPr lang="en-US" sz="4000" b="1" dirty="0" smtClean="0">
                <a:latin typeface="Times New Roman" panose="02020603050405020304" pitchFamily="18" charset="0"/>
                <a:cs typeface="Times New Roman" panose="02020603050405020304" pitchFamily="18" charset="0"/>
              </a:rPr>
              <a:t>  Grace</a:t>
            </a:r>
            <a:endParaRPr lang="en-US" sz="1800" b="1" dirty="0" smtClean="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r>
              <a:rPr lang="en-US" sz="4000" b="1" dirty="0" err="1" smtClean="0">
                <a:latin typeface="Times New Roman" panose="02020603050405020304" pitchFamily="18" charset="0"/>
                <a:cs typeface="Times New Roman" panose="02020603050405020304" pitchFamily="18" charset="0"/>
              </a:rPr>
              <a:t>Perservance</a:t>
            </a:r>
            <a:r>
              <a:rPr lang="en-US" sz="4000" b="1" dirty="0" smtClean="0">
                <a:latin typeface="Times New Roman" panose="02020603050405020304" pitchFamily="18" charset="0"/>
                <a:cs typeface="Times New Roman" panose="02020603050405020304" pitchFamily="18" charset="0"/>
              </a:rPr>
              <a:t> of the Saints</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54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0"/>
            <a:ext cx="13639800" cy="5632311"/>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Does man have free will?</a:t>
            </a:r>
          </a:p>
          <a:p>
            <a:endParaRPr lang="en-US" sz="4000" b="1" dirty="0" smtClean="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Joshua 24:15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64204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0"/>
            <a:ext cx="13639800" cy="9941183"/>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Does man have free will?</a:t>
            </a:r>
          </a:p>
          <a:p>
            <a:endParaRPr lang="en-US" sz="4000" b="1" dirty="0" smtClean="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Mark </a:t>
            </a:r>
            <a:r>
              <a:rPr lang="en-US" sz="4000" b="1" dirty="0" smtClean="0">
                <a:latin typeface="Times New Roman" panose="02020603050405020304" pitchFamily="18" charset="0"/>
                <a:cs typeface="Times New Roman" panose="02020603050405020304" pitchFamily="18" charset="0"/>
              </a:rPr>
              <a:t>16:15-16   </a:t>
            </a:r>
            <a:r>
              <a:rPr lang="en-US" sz="4000" b="1" dirty="0">
                <a:latin typeface="Times New Roman" panose="02020603050405020304" pitchFamily="18" charset="0"/>
                <a:cs typeface="Times New Roman" panose="02020603050405020304" pitchFamily="18" charset="0"/>
              </a:rPr>
              <a:t>And He said to them, "Go into all the world and preach the gospel to every creature. 16 "He who believes and is baptized will be saved; but he who does not believe will be condemned</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Acts 2:38  </a:t>
            </a:r>
            <a:r>
              <a:rPr lang="en-US" sz="4000" b="1" dirty="0" smtClean="0">
                <a:latin typeface="Times New Roman" panose="02020603050405020304" pitchFamily="18" charset="0"/>
                <a:cs typeface="Times New Roman" panose="02020603050405020304" pitchFamily="18" charset="0"/>
              </a:rPr>
              <a:t>Then </a:t>
            </a:r>
            <a:r>
              <a:rPr lang="en-US" sz="4000" b="1" dirty="0">
                <a:latin typeface="Times New Roman" panose="02020603050405020304" pitchFamily="18" charset="0"/>
                <a:cs typeface="Times New Roman" panose="02020603050405020304" pitchFamily="18" charset="0"/>
              </a:rPr>
              <a:t>Peter said to them, "Repent, and let every one of you be baptized in the name of Jesus Christ for the remission of sins; and you shall receive the gift of the Holy Spirit.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53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533400"/>
            <a:ext cx="13792200" cy="2554545"/>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 </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09600" y="533400"/>
            <a:ext cx="13792200" cy="11172289"/>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Acts 2:41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Then those who gladly received his word were baptized; and that day about three thousand souls were added to them</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Acts 8:5  </a:t>
            </a:r>
            <a:r>
              <a:rPr lang="en-US" sz="4000" b="1" dirty="0" smtClean="0">
                <a:latin typeface="Times New Roman" panose="02020603050405020304" pitchFamily="18" charset="0"/>
                <a:cs typeface="Times New Roman" panose="02020603050405020304" pitchFamily="18" charset="0"/>
              </a:rPr>
              <a:t>Then </a:t>
            </a:r>
            <a:r>
              <a:rPr lang="en-US" sz="4000" b="1" dirty="0">
                <a:latin typeface="Times New Roman" panose="02020603050405020304" pitchFamily="18" charset="0"/>
                <a:cs typeface="Times New Roman" panose="02020603050405020304" pitchFamily="18" charset="0"/>
              </a:rPr>
              <a:t>Philip went down to the city of Samaria and preached Christ to them</a:t>
            </a:r>
            <a:r>
              <a:rPr lang="en-US" sz="4000" b="1" dirty="0" smtClean="0">
                <a:latin typeface="Times New Roman" panose="02020603050405020304" pitchFamily="18" charset="0"/>
                <a:cs typeface="Times New Roman" panose="02020603050405020304" pitchFamily="18" charset="0"/>
              </a:rPr>
              <a:t>. . . .</a:t>
            </a:r>
          </a:p>
          <a:p>
            <a:endParaRPr lang="en-US" sz="4000" b="1" dirty="0" smtClean="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Acts 8:12  </a:t>
            </a:r>
            <a:r>
              <a:rPr lang="en-US" sz="4000" b="1" dirty="0" smtClean="0">
                <a:latin typeface="Times New Roman" panose="02020603050405020304" pitchFamily="18" charset="0"/>
                <a:cs typeface="Times New Roman" panose="02020603050405020304" pitchFamily="18" charset="0"/>
              </a:rPr>
              <a:t>  But </a:t>
            </a:r>
            <a:r>
              <a:rPr lang="en-US" sz="4000" b="1" dirty="0">
                <a:latin typeface="Times New Roman" panose="02020603050405020304" pitchFamily="18" charset="0"/>
                <a:cs typeface="Times New Roman" panose="02020603050405020304" pitchFamily="18" charset="0"/>
              </a:rPr>
              <a:t>when they believed Philip as he preached the things concerning the kingdom of God and the name of Jesus Christ, both men and women were baptized.</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59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762000" y="457200"/>
            <a:ext cx="131826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1:25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But he who looks into the perfect law of liberty and continues in it, and is not a forgetful hearer but a doer of the work, this one will be blessed in what he does</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Man has freedom of choice.  What does it mean </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“If  God  Wills . . .?</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Remember the context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4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86255" y="304800"/>
            <a:ext cx="13944600" cy="79098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4:13-17  </a:t>
            </a:r>
            <a:r>
              <a:rPr lang="en-US" sz="4000" b="1" dirty="0" smtClean="0">
                <a:latin typeface="Times New Roman" panose="02020603050405020304" pitchFamily="18" charset="0"/>
                <a:cs typeface="Times New Roman" panose="02020603050405020304" pitchFamily="18" charset="0"/>
              </a:rPr>
              <a:t>  Come </a:t>
            </a:r>
            <a:r>
              <a:rPr lang="en-US" sz="4000" b="1" dirty="0">
                <a:latin typeface="Times New Roman" panose="02020603050405020304" pitchFamily="18" charset="0"/>
                <a:cs typeface="Times New Roman" panose="02020603050405020304" pitchFamily="18" charset="0"/>
              </a:rPr>
              <a:t>now, you who say, "Today or tomorrow we will go to such and such a city, spend a year there, buy and sell, and make a profit"; 14 whereas you do not know what will happen tomorrow. For what is your life? It is even a vapor that appears for a little time and then vanishes away</a:t>
            </a:r>
            <a:r>
              <a:rPr lang="en-US" sz="4000" b="1" dirty="0" smtClean="0">
                <a:latin typeface="Times New Roman" panose="02020603050405020304" pitchFamily="18" charset="0"/>
                <a:cs typeface="Times New Roman" panose="02020603050405020304" pitchFamily="18" charset="0"/>
              </a:rPr>
              <a:t>.</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15 </a:t>
            </a:r>
            <a:r>
              <a:rPr lang="en-US" sz="4000" b="1" dirty="0">
                <a:latin typeface="Times New Roman" panose="02020603050405020304" pitchFamily="18" charset="0"/>
                <a:cs typeface="Times New Roman" panose="02020603050405020304" pitchFamily="18" charset="0"/>
              </a:rPr>
              <a:t>Instead you ought to say, "If the Lord wills, we shall live and do this or that." 16 But now you boast in your arrogance. All such boasting is evil. </a:t>
            </a:r>
            <a:endParaRPr lang="en-US" sz="4000" b="1" dirty="0" smtClean="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17 </a:t>
            </a:r>
            <a:r>
              <a:rPr lang="en-US" sz="4000" b="1" dirty="0">
                <a:latin typeface="Times New Roman" panose="02020603050405020304" pitchFamily="18" charset="0"/>
                <a:cs typeface="Times New Roman" panose="02020603050405020304" pitchFamily="18" charset="0"/>
              </a:rPr>
              <a:t>Therefore, to him who knows to do good and does not do it, to him it is sin.</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6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45517621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588579"/>
            <a:ext cx="13487400" cy="3785652"/>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4:13-15     </a:t>
            </a:r>
            <a:r>
              <a:rPr lang="en-US" sz="4000" b="1" dirty="0">
                <a:latin typeface="Times New Roman" panose="02020603050405020304" pitchFamily="18" charset="0"/>
                <a:cs typeface="Times New Roman" panose="02020603050405020304" pitchFamily="18" charset="0"/>
              </a:rPr>
              <a:t>Come now, you who say, "Today or tomorrow we will go to such and such a city, spend a year there, buy and sell, and make a profit"; 14 whereas you do not know what will happen tomorrow. For what is your life? It is even a vapor that appears for a little time and then vanishes away. </a:t>
            </a:r>
          </a:p>
        </p:txBody>
      </p:sp>
    </p:spTree>
    <p:extLst>
      <p:ext uri="{BB962C8B-B14F-4D97-AF65-F5344CB8AC3E}">
        <p14:creationId xmlns:p14="http://schemas.microsoft.com/office/powerpoint/2010/main" val="34776860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47700" y="609599"/>
            <a:ext cx="13335000" cy="5016758"/>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Three basic faults:</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Presumption</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Boasting</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Omission</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739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8975</TotalTime>
  <Words>8542</Words>
  <Application>Microsoft Office PowerPoint</Application>
  <PresentationFormat>Custom</PresentationFormat>
  <Paragraphs>989</Paragraphs>
  <Slides>117</Slides>
  <Notes>3</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190</cp:revision>
  <dcterms:created xsi:type="dcterms:W3CDTF">2022-05-19T15:41:52Z</dcterms:created>
  <dcterms:modified xsi:type="dcterms:W3CDTF">2022-08-21T01:10:13Z</dcterms:modified>
</cp:coreProperties>
</file>