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14" r:id="rId48"/>
    <p:sldId id="303" r:id="rId49"/>
    <p:sldId id="315" r:id="rId50"/>
    <p:sldId id="305" r:id="rId51"/>
    <p:sldId id="316" r:id="rId52"/>
    <p:sldId id="318" r:id="rId53"/>
    <p:sldId id="322" r:id="rId54"/>
    <p:sldId id="327" r:id="rId55"/>
    <p:sldId id="326" r:id="rId56"/>
    <p:sldId id="332" r:id="rId57"/>
    <p:sldId id="328" r:id="rId58"/>
    <p:sldId id="329" r:id="rId59"/>
    <p:sldId id="319" r:id="rId60"/>
    <p:sldId id="324" r:id="rId61"/>
    <p:sldId id="331" r:id="rId62"/>
    <p:sldId id="335" r:id="rId63"/>
    <p:sldId id="352" r:id="rId64"/>
    <p:sldId id="323" r:id="rId65"/>
    <p:sldId id="321" r:id="rId66"/>
    <p:sldId id="333" r:id="rId67"/>
    <p:sldId id="355" r:id="rId68"/>
    <p:sldId id="336" r:id="rId69"/>
    <p:sldId id="345" r:id="rId70"/>
    <p:sldId id="360" r:id="rId71"/>
    <p:sldId id="349" r:id="rId72"/>
    <p:sldId id="351" r:id="rId73"/>
    <p:sldId id="350" r:id="rId74"/>
    <p:sldId id="348" r:id="rId75"/>
    <p:sldId id="347" r:id="rId76"/>
    <p:sldId id="339" r:id="rId77"/>
    <p:sldId id="340" r:id="rId78"/>
    <p:sldId id="361" r:id="rId79"/>
    <p:sldId id="341" r:id="rId80"/>
    <p:sldId id="358" r:id="rId81"/>
    <p:sldId id="359" r:id="rId82"/>
    <p:sldId id="356" r:id="rId83"/>
    <p:sldId id="334" r:id="rId84"/>
    <p:sldId id="337" r:id="rId85"/>
    <p:sldId id="342" r:id="rId86"/>
    <p:sldId id="353" r:id="rId87"/>
    <p:sldId id="338" r:id="rId8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7" autoAdjust="0"/>
    <p:restoredTop sz="94660"/>
  </p:normalViewPr>
  <p:slideViewPr>
    <p:cSldViewPr>
      <p:cViewPr varScale="1">
        <p:scale>
          <a:sx n="30" d="100"/>
          <a:sy n="30" d="100"/>
        </p:scale>
        <p:origin x="-762"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8/7/2022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8/7/2022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8/7/2022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8/7/2022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8/7/2022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0339"/>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a:t>
            </a:r>
            <a:r>
              <a:rPr lang="en-US" sz="3600" b="1" dirty="0" smtClean="0">
                <a:latin typeface="Times New Roman" panose="02020603050405020304" pitchFamily="18" charset="0"/>
                <a:cs typeface="Times New Roman" panose="02020603050405020304" pitchFamily="18" charset="0"/>
              </a:rPr>
              <a:t>hell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685800"/>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 </a:t>
            </a:r>
            <a:r>
              <a:rPr lang="en-US" sz="3600" b="1" dirty="0">
                <a:latin typeface="Times New Roman" panose="02020603050405020304" pitchFamily="18" charset="0"/>
                <a:cs typeface="Times New Roman" panose="02020603050405020304" pitchFamily="18" charset="0"/>
              </a:rPr>
              <a:t>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413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457200"/>
            <a:ext cx="13411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For we all stumble in many things. If anyone does not stumble in word, he is a perfect man, able also to bridle the whole body.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Horses             ---             Bits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Ships		  ---	       Rudders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Forest		  ---	       Little fire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All animals	  ---	       Tamed</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3:8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But no man can tame the tongue. </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2860057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1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648" y="177132"/>
            <a:ext cx="14249400" cy="6017032"/>
          </a:xfrm>
          <a:prstGeom prst="rect">
            <a:avLst/>
          </a:prstGeom>
          <a:noFill/>
        </p:spPr>
        <p:txBody>
          <a:bodyPr wrap="square" rtlCol="0">
            <a:spAutoFit/>
          </a:bodyPr>
          <a:lstStyle/>
          <a:p>
            <a:r>
              <a:rPr lang="en-US" sz="3500" b="1" dirty="0">
                <a:latin typeface="Times New Roman" panose="02020603050405020304" pitchFamily="18" charset="0"/>
                <a:cs typeface="Times New Roman" panose="02020603050405020304" pitchFamily="18" charset="0"/>
              </a:rPr>
              <a:t>Matthew </a:t>
            </a:r>
            <a:r>
              <a:rPr lang="en-US" sz="3500" b="1" dirty="0" smtClean="0">
                <a:latin typeface="Times New Roman" panose="02020603050405020304" pitchFamily="18" charset="0"/>
                <a:cs typeface="Times New Roman" panose="02020603050405020304" pitchFamily="18" charset="0"/>
              </a:rPr>
              <a:t>15:11-20 </a:t>
            </a:r>
            <a:r>
              <a:rPr lang="en-US" sz="3500" b="1" dirty="0">
                <a:latin typeface="Times New Roman" panose="02020603050405020304" pitchFamily="18" charset="0"/>
                <a:cs typeface="Times New Roman" panose="02020603050405020304" pitchFamily="18" charset="0"/>
              </a:rPr>
              <a:t>"Not what goes into the mouth defiles a man; but what comes out of the mouth, this defiles a man." </a:t>
            </a:r>
            <a:r>
              <a:rPr lang="en-US" sz="3500" b="1" dirty="0" smtClean="0">
                <a:latin typeface="Times New Roman" panose="02020603050405020304" pitchFamily="18" charset="0"/>
                <a:cs typeface="Times New Roman" panose="02020603050405020304" pitchFamily="18" charset="0"/>
              </a:rPr>
              <a:t> . . . . 15 </a:t>
            </a:r>
            <a:r>
              <a:rPr lang="en-US" sz="3500" b="1" dirty="0">
                <a:latin typeface="Times New Roman" panose="02020603050405020304" pitchFamily="18" charset="0"/>
                <a:cs typeface="Times New Roman" panose="02020603050405020304" pitchFamily="18" charset="0"/>
              </a:rPr>
              <a:t>Then Peter answered and said to Him, "Explain this parable to us." 16 So Jesus said, "Are you also still without understanding? 17 "Do you not yet understand that whatever enters the mouth goes into the stomach and is eliminated? 18 "But those things which proceed out of the mouth come from the heart, and they defile a man. 19 "For out of the heart proceed evil thoughts, murders, adulteries, fornications, thefts, false witness, blasphemies. 20 "These are the things which defile a man, but to eat with unwashed hands does not defile a man."</a:t>
            </a:r>
          </a:p>
          <a:p>
            <a:endParaRPr lang="en-US" sz="3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383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533400"/>
            <a:ext cx="13792200" cy="1486560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Power  of  the  Tongue   ----    Positive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1:21  … </a:t>
            </a:r>
            <a:r>
              <a:rPr lang="en-US" sz="3600" b="1" dirty="0">
                <a:latin typeface="Times New Roman" panose="02020603050405020304" pitchFamily="18" charset="0"/>
                <a:cs typeface="Times New Roman" panose="02020603050405020304" pitchFamily="18" charset="0"/>
              </a:rPr>
              <a:t>receive with meekness the implanted word, which is able to save your souls</a:t>
            </a:r>
            <a:r>
              <a:rPr lang="en-US" sz="3600" b="1" dirty="0" smtClean="0">
                <a:latin typeface="Times New Roman" panose="02020603050405020304" pitchFamily="18" charset="0"/>
                <a:cs typeface="Times New Roman" panose="02020603050405020304" pitchFamily="18" charset="0"/>
              </a:rPr>
              <a:t>.</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1 Corinthians </a:t>
            </a:r>
            <a:r>
              <a:rPr lang="en-US" sz="3600" b="1" dirty="0" smtClean="0">
                <a:latin typeface="Times New Roman" panose="02020603050405020304" pitchFamily="18" charset="0"/>
                <a:cs typeface="Times New Roman" panose="02020603050405020304" pitchFamily="18" charset="0"/>
              </a:rPr>
              <a:t>1:21 </a:t>
            </a:r>
            <a:r>
              <a:rPr lang="en-US" sz="3600" b="1" dirty="0">
                <a:latin typeface="Times New Roman" panose="02020603050405020304" pitchFamily="18" charset="0"/>
                <a:cs typeface="Times New Roman" panose="02020603050405020304" pitchFamily="18" charset="0"/>
              </a:rPr>
              <a:t>For since, in the wisdom of God, the world through wisdom did not know God, it pleased God through the foolishness of the message preached to save those who </a:t>
            </a:r>
            <a:r>
              <a:rPr lang="en-US" sz="3600" b="1" dirty="0" smtClean="0">
                <a:latin typeface="Times New Roman" panose="02020603050405020304" pitchFamily="18" charset="0"/>
                <a:cs typeface="Times New Roman" panose="02020603050405020304" pitchFamily="18" charset="0"/>
              </a:rPr>
              <a:t>believe.</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John 6:45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"It is written in the prophets, 'And they shall all be taught by God.' Therefore everyone who has heard and learned from the Father comes to Me.</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3648" y="304800"/>
            <a:ext cx="137160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In contrast tongue speaking (when no </a:t>
            </a:r>
            <a:r>
              <a:rPr lang="en-US" sz="3600" b="1" dirty="0" err="1" smtClean="0">
                <a:latin typeface="Times New Roman" panose="02020603050405020304" pitchFamily="18" charset="0"/>
                <a:cs typeface="Times New Roman" panose="02020603050405020304" pitchFamily="18" charset="0"/>
              </a:rPr>
              <a:t>interpretor</a:t>
            </a:r>
            <a:r>
              <a:rPr lang="en-US" sz="3600" b="1" dirty="0" smtClean="0">
                <a:latin typeface="Times New Roman" panose="02020603050405020304" pitchFamily="18" charset="0"/>
                <a:cs typeface="Times New Roman" panose="02020603050405020304" pitchFamily="18" charset="0"/>
              </a:rPr>
              <a:t>) where there would </a:t>
            </a:r>
          </a:p>
          <a:p>
            <a:r>
              <a:rPr lang="en-US" sz="3600" b="1" dirty="0" smtClean="0">
                <a:latin typeface="Times New Roman" panose="02020603050405020304" pitchFamily="18" charset="0"/>
                <a:cs typeface="Times New Roman" panose="02020603050405020304" pitchFamily="18" charset="0"/>
              </a:rPr>
              <a:t>Be no communication ---</a:t>
            </a: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 Corinthians </a:t>
            </a:r>
            <a:r>
              <a:rPr lang="en-US" sz="3600" b="1" dirty="0">
                <a:latin typeface="Times New Roman" panose="02020603050405020304" pitchFamily="18" charset="0"/>
                <a:cs typeface="Times New Roman" panose="02020603050405020304" pitchFamily="18" charset="0"/>
              </a:rPr>
              <a:t>14:3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he who prophesies speaks edification and exhortation and comfort to men.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Edification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Exhortation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Comfort</a:t>
            </a:r>
          </a:p>
        </p:txBody>
      </p:sp>
    </p:spTree>
    <p:extLst>
      <p:ext uri="{BB962C8B-B14F-4D97-AF65-F5344CB8AC3E}">
        <p14:creationId xmlns:p14="http://schemas.microsoft.com/office/powerpoint/2010/main" val="395336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3600" b="1" dirty="0"/>
              <a:t>James </a:t>
            </a:r>
            <a:r>
              <a:rPr lang="en-US" sz="3600" b="1" dirty="0" smtClean="0"/>
              <a:t>3:8-    </a:t>
            </a:r>
            <a:r>
              <a:rPr lang="en-US" sz="3600" b="1" dirty="0"/>
              <a:t>But no man can tame the tongue. It is an unruly evil, full of deadly poison. </a:t>
            </a:r>
            <a:endParaRPr lang="en-US" sz="3600" b="1" dirty="0" smtClean="0"/>
          </a:p>
          <a:p>
            <a:endParaRPr lang="en-US" sz="1200" b="1" dirty="0"/>
          </a:p>
          <a:p>
            <a:r>
              <a:rPr lang="en-US" sz="3600" b="1" dirty="0"/>
              <a:t>James 3:13-18   </a:t>
            </a:r>
            <a:r>
              <a:rPr lang="en-US" sz="3600" b="1" dirty="0" smtClean="0"/>
              <a:t> </a:t>
            </a:r>
            <a:r>
              <a:rPr lang="en-US" sz="36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smtClean="0"/>
          </a:p>
          <a:p>
            <a:endParaRPr lang="en-US" sz="3600" b="1" dirty="0"/>
          </a:p>
          <a:p>
            <a:endParaRPr lang="en-US" sz="3600" b="1" dirty="0"/>
          </a:p>
          <a:p>
            <a:endParaRPr lang="en-US" sz="3600" b="1" dirty="0" smtClean="0"/>
          </a:p>
          <a:p>
            <a:endParaRPr lang="en-US" sz="3600" b="1" dirty="0"/>
          </a:p>
          <a:p>
            <a:endParaRPr lang="en-US" sz="3600" b="1" dirty="0"/>
          </a:p>
          <a:p>
            <a:endParaRPr lang="en-US" sz="3600" b="1" dirty="0"/>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7848302"/>
          </a:xfrm>
          <a:prstGeom prst="rect">
            <a:avLst/>
          </a:prstGeom>
          <a:noFill/>
        </p:spPr>
        <p:txBody>
          <a:bodyPr wrap="square" rtlCol="0">
            <a:spAutoFit/>
          </a:bodyPr>
          <a:lstStyle/>
          <a:p>
            <a:r>
              <a:rPr lang="en-US" sz="3600" b="1" dirty="0"/>
              <a:t>James </a:t>
            </a:r>
            <a:r>
              <a:rPr lang="en-US" sz="3600" b="1" dirty="0" smtClean="0"/>
              <a:t>3:    </a:t>
            </a:r>
            <a:r>
              <a:rPr lang="en-US" sz="3600" b="1" dirty="0"/>
              <a:t>13 Who is wise and understanding among you</a:t>
            </a:r>
            <a:r>
              <a:rPr lang="en-US" sz="3600" b="1" dirty="0" smtClean="0"/>
              <a:t>?</a:t>
            </a:r>
          </a:p>
          <a:p>
            <a:endParaRPr lang="en-US" sz="3600" b="1" dirty="0" smtClean="0"/>
          </a:p>
          <a:p>
            <a:r>
              <a:rPr lang="en-US" sz="3600" b="1" dirty="0"/>
              <a:t>James 1:5-8  </a:t>
            </a:r>
            <a:r>
              <a:rPr lang="en-US" sz="3600" b="1" dirty="0" smtClean="0"/>
              <a:t>   </a:t>
            </a:r>
            <a:r>
              <a:rPr lang="en-US" sz="3600" b="1" dirty="0"/>
              <a:t>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r>
              <a:rPr lang="en-US" sz="3600" b="1" dirty="0" smtClean="0"/>
              <a:t>.</a:t>
            </a:r>
          </a:p>
          <a:p>
            <a:endParaRPr lang="en-US" sz="3600" b="1" dirty="0"/>
          </a:p>
          <a:p>
            <a:r>
              <a:rPr lang="en-US" sz="3600" b="1" dirty="0" smtClean="0"/>
              <a:t>Ecclesiastes    Proverbs</a:t>
            </a:r>
            <a:endParaRPr lang="en-US" sz="3600" b="1" dirty="0"/>
          </a:p>
          <a:p>
            <a:endParaRPr lang="en-US" sz="3600" b="1" dirty="0"/>
          </a:p>
          <a:p>
            <a:r>
              <a:rPr lang="en-US" sz="3600" b="1" dirty="0" smtClean="0"/>
              <a:t> </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0295777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4000" b="1" dirty="0" smtClean="0"/>
              <a:t>James </a:t>
            </a:r>
            <a:r>
              <a:rPr lang="en-US" sz="4000" b="1" dirty="0"/>
              <a:t>3:13-18   </a:t>
            </a:r>
            <a:r>
              <a:rPr lang="en-US" sz="4000" b="1" dirty="0" smtClean="0"/>
              <a:t> </a:t>
            </a:r>
            <a:r>
              <a:rPr lang="en-US" sz="40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a:t>
            </a:r>
            <a:r>
              <a:rPr lang="en-US" sz="4000" b="1" dirty="0">
                <a:latin typeface="Times New Roman" panose="02020603050405020304" pitchFamily="18" charset="0"/>
                <a:cs typeface="Times New Roman" panose="02020603050405020304" pitchFamily="18" charset="0"/>
              </a:rPr>
              <a:t>n</a:t>
            </a:r>
            <a:r>
              <a:rPr lang="en-US" sz="4000" b="1" dirty="0"/>
              <a:t>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4000" b="1" dirty="0" smtClean="0"/>
          </a:p>
          <a:p>
            <a:endParaRPr lang="en-US" sz="4000" b="1" dirty="0"/>
          </a:p>
          <a:p>
            <a:endParaRPr lang="en-US" sz="4000" b="1" dirty="0"/>
          </a:p>
          <a:p>
            <a:endParaRPr lang="en-US" sz="4000" b="1" dirty="0" smtClean="0"/>
          </a:p>
          <a:p>
            <a:endParaRPr lang="en-US" sz="4000" b="1" dirty="0"/>
          </a:p>
          <a:p>
            <a:endParaRPr lang="en-US" sz="4000" b="1" dirty="0"/>
          </a:p>
          <a:p>
            <a:endParaRPr lang="en-US" sz="4000" b="1" dirty="0"/>
          </a:p>
        </p:txBody>
      </p:sp>
    </p:spTree>
    <p:extLst>
      <p:ext uri="{BB962C8B-B14F-4D97-AF65-F5344CB8AC3E}">
        <p14:creationId xmlns:p14="http://schemas.microsoft.com/office/powerpoint/2010/main" val="240429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5017006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03183" y="42662"/>
            <a:ext cx="141351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4:1-6  </a:t>
            </a:r>
            <a:r>
              <a:rPr lang="en-US" sz="4000" b="1" dirty="0" smtClean="0">
                <a:latin typeface="Times New Roman" panose="02020603050405020304" pitchFamily="18" charset="0"/>
                <a:cs typeface="Times New Roman" panose="02020603050405020304" pitchFamily="18" charset="0"/>
              </a:rPr>
              <a:t> Where </a:t>
            </a:r>
            <a:r>
              <a:rPr lang="en-US" sz="4000" b="1" dirty="0">
                <a:latin typeface="Times New Roman" panose="02020603050405020304" pitchFamily="18" charset="0"/>
                <a:cs typeface="Times New Roman" panose="02020603050405020304" pitchFamily="18" charset="0"/>
              </a:rPr>
              <a:t>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 4 Adulterers and adulteresses! Do you not know that friendship with the world is enmity with God? Whoever therefore wants to be a friend of the world makes himself an enemy of God. 5 Or do you think that the Scripture says in vain, "The Spirit who dwells in us yearns </a:t>
            </a:r>
            <a:r>
              <a:rPr lang="en-US" sz="4000" b="1" dirty="0" smtClean="0">
                <a:latin typeface="Times New Roman" panose="02020603050405020304" pitchFamily="18" charset="0"/>
                <a:cs typeface="Times New Roman" panose="02020603050405020304" pitchFamily="18" charset="0"/>
              </a:rPr>
              <a:t>jealously”</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90600" y="511860"/>
            <a:ext cx="13182600" cy="6863417"/>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James </a:t>
            </a:r>
            <a:r>
              <a:rPr lang="en-US" sz="4000" b="1" dirty="0">
                <a:latin typeface="Times New Roman" panose="02020603050405020304" pitchFamily="18" charset="0"/>
                <a:cs typeface="Times New Roman" panose="02020603050405020304" pitchFamily="18" charset="0"/>
              </a:rPr>
              <a:t>4:6-10  </a:t>
            </a:r>
            <a:r>
              <a:rPr lang="en-US" sz="4000" b="1" dirty="0" smtClean="0">
                <a:latin typeface="Times New Roman" panose="02020603050405020304" pitchFamily="18" charset="0"/>
                <a:cs typeface="Times New Roman" panose="02020603050405020304" pitchFamily="18" charset="0"/>
              </a:rPr>
              <a:t> But </a:t>
            </a:r>
            <a:r>
              <a:rPr lang="en-US" sz="4000" b="1" dirty="0">
                <a:latin typeface="Times New Roman" panose="02020603050405020304" pitchFamily="18" charset="0"/>
                <a:cs typeface="Times New Roman" panose="02020603050405020304" pitchFamily="18" charset="0"/>
              </a:rPr>
              <a:t>He gives more grace. Therefore He says: "God resists the proud, But gives grace to the humble</a:t>
            </a:r>
            <a:r>
              <a:rPr lang="en-US" sz="4000" b="1" dirty="0" smtClean="0">
                <a:latin typeface="Times New Roman" panose="02020603050405020304" pitchFamily="18" charset="0"/>
                <a:cs typeface="Times New Roman" panose="02020603050405020304" pitchFamily="18" charset="0"/>
              </a:rPr>
              <a:t>."</a:t>
            </a:r>
          </a:p>
          <a:p>
            <a:r>
              <a:rPr lang="en-US" sz="4000" b="1" dirty="0" smtClean="0">
                <a:latin typeface="Times New Roman" panose="02020603050405020304" pitchFamily="18" charset="0"/>
                <a:cs typeface="Times New Roman" panose="02020603050405020304" pitchFamily="18" charset="0"/>
              </a:rPr>
              <a:t>Therefore </a:t>
            </a:r>
            <a:r>
              <a:rPr lang="en-US" sz="4000" b="1" dirty="0">
                <a:latin typeface="Times New Roman" panose="02020603050405020304" pitchFamily="18" charset="0"/>
                <a:cs typeface="Times New Roman" panose="02020603050405020304" pitchFamily="18" charset="0"/>
              </a:rPr>
              <a:t>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563600" cy="50167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4:11-12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Do not speak evil of one another, brethren. He who speaks evil of a brother and judges his brother, speaks evil of the law and judges the law. But if you judge the law, you are not a doer of the law but a judge. 12 There is one Lawgiver, who is able to save and to destroy. Who are you to judge another?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34874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2:8-12  </a:t>
            </a:r>
            <a:r>
              <a:rPr lang="en-US" sz="4000" b="1" dirty="0" smtClean="0">
                <a:latin typeface="Times New Roman" panose="02020603050405020304" pitchFamily="18" charset="0"/>
                <a:cs typeface="Times New Roman" panose="02020603050405020304" pitchFamily="18" charset="0"/>
              </a:rPr>
              <a:t> If </a:t>
            </a:r>
            <a:r>
              <a:rPr lang="en-US" sz="4000" b="1" dirty="0">
                <a:latin typeface="Times New Roman" panose="02020603050405020304" pitchFamily="18" charset="0"/>
                <a:cs typeface="Times New Roman" panose="02020603050405020304" pitchFamily="18" charset="0"/>
              </a:rPr>
              <a:t>you really fulfill the royal law according to the Scripture, "You shall love your neighbor as yourself," you do well; 9 but if you show partiality, you commit sin, and are convicted by the law as transgressors. 10 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9804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5702913" y="1641806"/>
            <a:ext cx="4511040" cy="110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6300" b="1" dirty="0"/>
              <a:t>L A W</a:t>
            </a:r>
          </a:p>
        </p:txBody>
      </p:sp>
      <p:sp>
        <p:nvSpPr>
          <p:cNvPr id="5" name="TextBox 4"/>
          <p:cNvSpPr txBox="1">
            <a:spLocks noChangeArrowheads="1"/>
          </p:cNvSpPr>
          <p:nvPr/>
        </p:nvSpPr>
        <p:spPr bwMode="auto">
          <a:xfrm>
            <a:off x="1463040" y="4206240"/>
            <a:ext cx="4023360" cy="2871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t>   </a:t>
            </a:r>
            <a:r>
              <a:rPr lang="en-US" altLang="en-US" sz="4000" b="1" dirty="0" smtClean="0">
                <a:latin typeface="Times New Roman" panose="02020603050405020304" pitchFamily="18" charset="0"/>
                <a:cs typeface="Times New Roman" panose="02020603050405020304" pitchFamily="18" charset="0"/>
              </a:rPr>
              <a:t>James 4</a:t>
            </a:r>
            <a:endParaRPr lang="en-US" altLang="en-US" dirty="0" smtClean="0"/>
          </a:p>
          <a:p>
            <a:endParaRPr lang="en-US" altLang="en-US" dirty="0"/>
          </a:p>
          <a:p>
            <a:r>
              <a:rPr lang="en-US" altLang="en-US" dirty="0" smtClean="0"/>
              <a:t>   </a:t>
            </a:r>
            <a:r>
              <a:rPr lang="en-US" altLang="en-US" sz="4600" b="1" dirty="0"/>
              <a:t>“ What</a:t>
            </a:r>
          </a:p>
          <a:p>
            <a:endParaRPr lang="en-US" altLang="en-US" sz="2000" b="1" dirty="0"/>
          </a:p>
          <a:p>
            <a:r>
              <a:rPr lang="en-US" altLang="en-US" sz="4600" b="1" dirty="0"/>
              <a:t>I  Approve ”</a:t>
            </a:r>
            <a:endParaRPr lang="en-US" altLang="en-US" dirty="0"/>
          </a:p>
        </p:txBody>
      </p:sp>
      <p:sp>
        <p:nvSpPr>
          <p:cNvPr id="6" name="TextBox 5"/>
          <p:cNvSpPr txBox="1">
            <a:spLocks noChangeArrowheads="1"/>
          </p:cNvSpPr>
          <p:nvPr/>
        </p:nvSpPr>
        <p:spPr bwMode="auto">
          <a:xfrm>
            <a:off x="2926080" y="822961"/>
            <a:ext cx="8534400" cy="747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000" b="1" dirty="0"/>
              <a:t>“One Lawgiver and Judge:  GOD</a:t>
            </a:r>
          </a:p>
        </p:txBody>
      </p:sp>
      <p:sp>
        <p:nvSpPr>
          <p:cNvPr id="8" name="Curved Left Arrow 7"/>
          <p:cNvSpPr/>
          <p:nvPr/>
        </p:nvSpPr>
        <p:spPr>
          <a:xfrm flipH="1" flipV="1">
            <a:off x="609600" y="1188720"/>
            <a:ext cx="1706880" cy="30175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anchor="ctr"/>
          <a:lstStyle/>
          <a:p>
            <a:pPr algn="ctr">
              <a:defRPr/>
            </a:pPr>
            <a:endParaRPr lang="en-US">
              <a:solidFill>
                <a:schemeClr val="tx1"/>
              </a:solidFill>
            </a:endParaRPr>
          </a:p>
        </p:txBody>
      </p:sp>
      <p:sp>
        <p:nvSpPr>
          <p:cNvPr id="3078" name="TextBox 10"/>
          <p:cNvSpPr txBox="1">
            <a:spLocks noChangeArrowheads="1"/>
          </p:cNvSpPr>
          <p:nvPr/>
        </p:nvSpPr>
        <p:spPr bwMode="auto">
          <a:xfrm>
            <a:off x="9387840" y="4297680"/>
            <a:ext cx="2926080" cy="532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p>
        </p:txBody>
      </p:sp>
      <p:sp>
        <p:nvSpPr>
          <p:cNvPr id="12" name="TextBox 11"/>
          <p:cNvSpPr txBox="1">
            <a:spLocks noChangeArrowheads="1"/>
          </p:cNvSpPr>
          <p:nvPr/>
        </p:nvSpPr>
        <p:spPr bwMode="auto">
          <a:xfrm>
            <a:off x="9753600" y="4313779"/>
            <a:ext cx="3413760" cy="3271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4600" b="1" dirty="0" smtClean="0"/>
              <a:t>James 2</a:t>
            </a:r>
            <a:endParaRPr lang="en-US" altLang="en-US" sz="4600" b="1" dirty="0"/>
          </a:p>
          <a:p>
            <a:endParaRPr lang="en-US" altLang="en-US" sz="4600" b="1" dirty="0" smtClean="0"/>
          </a:p>
          <a:p>
            <a:r>
              <a:rPr lang="en-US" altLang="en-US" sz="4600" b="1" dirty="0" smtClean="0"/>
              <a:t>%  </a:t>
            </a:r>
            <a:r>
              <a:rPr lang="en-US" altLang="en-US" sz="4600" b="1" dirty="0"/>
              <a:t>of  the</a:t>
            </a:r>
          </a:p>
          <a:p>
            <a:endParaRPr lang="en-US" altLang="en-US" sz="2000" b="1" dirty="0"/>
          </a:p>
          <a:p>
            <a:r>
              <a:rPr lang="en-US" altLang="en-US" sz="4600" b="1" dirty="0"/>
              <a:t>     Law</a:t>
            </a:r>
          </a:p>
        </p:txBody>
      </p:sp>
      <p:sp>
        <p:nvSpPr>
          <p:cNvPr id="13" name="TextBox 12"/>
          <p:cNvSpPr txBox="1">
            <a:spLocks noChangeArrowheads="1"/>
          </p:cNvSpPr>
          <p:nvPr/>
        </p:nvSpPr>
        <p:spPr bwMode="auto">
          <a:xfrm>
            <a:off x="4511040" y="2743200"/>
            <a:ext cx="9022080" cy="578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2900" b="1" i="1" dirty="0"/>
              <a:t> “ Perfect  Law  of  Liberty ”</a:t>
            </a:r>
          </a:p>
        </p:txBody>
      </p:sp>
    </p:spTree>
    <p:extLst>
      <p:ext uri="{BB962C8B-B14F-4D97-AF65-F5344CB8AC3E}">
        <p14:creationId xmlns:p14="http://schemas.microsoft.com/office/powerpoint/2010/main" val="209466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P spid="12" grpId="0"/>
      <p:bldP spid="1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048083"/>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Common view: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Scripture: “finished, complete, entire, lacking in nothing”</a:t>
            </a:r>
          </a:p>
          <a:p>
            <a:endParaRPr lang="en-US" sz="40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Hebrews 5:8-9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though He was a Son, yet He learned obedience by the things which He suffered. 9 And having been perfected, </a:t>
            </a:r>
            <a:r>
              <a:rPr lang="en-US" sz="4000" b="1" dirty="0" smtClean="0">
                <a:latin typeface="Times New Roman" panose="02020603050405020304" pitchFamily="18" charset="0"/>
                <a:cs typeface="Times New Roman" panose="02020603050405020304" pitchFamily="18" charset="0"/>
              </a:rPr>
              <a:t>(made perfect) He </a:t>
            </a:r>
            <a:r>
              <a:rPr lang="en-US" sz="4000" b="1" dirty="0">
                <a:latin typeface="Times New Roman" panose="02020603050405020304" pitchFamily="18" charset="0"/>
                <a:cs typeface="Times New Roman" panose="02020603050405020304" pitchFamily="18" charset="0"/>
              </a:rPr>
              <a:t>became the author of eternal salvation to all who obey Him,</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87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9166" y="0"/>
            <a:ext cx="13716000" cy="766363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1:21-25  </a:t>
            </a:r>
            <a:r>
              <a:rPr lang="en-US" sz="4000" b="1" dirty="0">
                <a:latin typeface="Times New Roman" panose="02020603050405020304" pitchFamily="18" charset="0"/>
                <a:cs typeface="Times New Roman" panose="02020603050405020304" pitchFamily="18" charset="0"/>
              </a:rPr>
              <a:t>Therefore lay aside all filthiness and overflow of wickedness, and receive with meekness the implanted word, which is able to save your souls. 22 But be doers of the word, and not hearers only, deceiving yourselves. 23 For if anyone is a hearer of the word and not a doer, he is like a man observing his natural face in a mirror; 24 for he observes himself, goes away, and immediately forgets what kind of man he was. 25 But he who looks into the perfect law of liberty and continues in it, and is not a forgetful hearer but a doer of the work, this one will be blessed in what he does.</a:t>
            </a:r>
          </a:p>
          <a:p>
            <a:r>
              <a:rPr lang="en-US" sz="1200" b="1" dirty="0" smtClean="0">
                <a:latin typeface="Times New Roman" panose="02020603050405020304" pitchFamily="18" charset="0"/>
                <a:cs typeface="Times New Roman" panose="02020603050405020304" pitchFamily="18" charset="0"/>
              </a:rPr>
              <a:t>      </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Word  =   Law             </a:t>
            </a:r>
            <a:r>
              <a:rPr lang="en-US" sz="4000" b="1" dirty="0" err="1" smtClean="0">
                <a:latin typeface="Times New Roman" panose="02020603050405020304" pitchFamily="18" charset="0"/>
                <a:cs typeface="Times New Roman" panose="02020603050405020304" pitchFamily="18" charset="0"/>
              </a:rPr>
              <a:t>Law</a:t>
            </a:r>
            <a:r>
              <a:rPr lang="en-US" sz="4000" b="1" dirty="0" smtClean="0">
                <a:latin typeface="Times New Roman" panose="02020603050405020304" pitchFamily="18" charset="0"/>
                <a:cs typeface="Times New Roman" panose="02020603050405020304" pitchFamily="18" charset="0"/>
              </a:rPr>
              <a:t>   =   Word</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098970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John 16:13-15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"However, when He, the Spirit of truth, has come, He will guide you into all truth; for He will not speak on His own authority, but whatever He hears He will speak; and He will tell you things to come. 14 "He will glorify Me, for He will take of what is Mine and declare it to you. 15 "All things that the Father has are Mine. Therefore I said that He will take of Mine and declare it to you.</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470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John 16:13-15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"However, when He, the Spirit of truth, has come, </a:t>
            </a:r>
            <a:r>
              <a:rPr lang="en-US" sz="4000" b="1" dirty="0">
                <a:solidFill>
                  <a:srgbClr val="FF0000"/>
                </a:solidFill>
                <a:latin typeface="Times New Roman" panose="02020603050405020304" pitchFamily="18" charset="0"/>
                <a:cs typeface="Times New Roman" panose="02020603050405020304" pitchFamily="18" charset="0"/>
              </a:rPr>
              <a:t>He will guide you into all truth; </a:t>
            </a:r>
            <a:r>
              <a:rPr lang="en-US" sz="4000" b="1" dirty="0">
                <a:latin typeface="Times New Roman" panose="02020603050405020304" pitchFamily="18" charset="0"/>
                <a:cs typeface="Times New Roman" panose="02020603050405020304" pitchFamily="18" charset="0"/>
              </a:rPr>
              <a:t>for He will not speak on His own authority, but whatever He hears He will speak; and He will tell you things to come. 14 "He will glorify Me, for He will take of what is Mine and declare it to you. 15 "All things that the Father has are Mine. Therefore I said that He will take of Mine and declare it to you.</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15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787908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 Law (i.e., Word)</a:t>
            </a:r>
          </a:p>
          <a:p>
            <a:endParaRPr lang="en-US" sz="14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“finished,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in the knowledge of God and of Jesus our Lord, 3 as His divine power has given to us all things that pertain to life and godliness, through the knowledge of Him who called us by glory and virtue, 4 by which have been given to us exceedingly great and precious promises,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32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827919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in the knowledge of God and of Jesus our Lord, </a:t>
            </a:r>
            <a:r>
              <a:rPr lang="en-US" sz="4000" b="1" dirty="0">
                <a:solidFill>
                  <a:srgbClr val="FF0000"/>
                </a:solidFill>
                <a:latin typeface="Times New Roman" panose="02020603050405020304" pitchFamily="18" charset="0"/>
                <a:cs typeface="Times New Roman" panose="02020603050405020304" pitchFamily="18" charset="0"/>
              </a:rPr>
              <a:t>3 as His divine power has given to us all things that pertain to life and godliness, </a:t>
            </a:r>
            <a:r>
              <a:rPr lang="en-US" sz="4000" b="1" dirty="0">
                <a:latin typeface="Times New Roman" panose="02020603050405020304" pitchFamily="18" charset="0"/>
                <a:cs typeface="Times New Roman" panose="02020603050405020304" pitchFamily="18" charset="0"/>
              </a:rPr>
              <a:t>through the knowledge of Him who called us by glory and virtue, 4 by which have been given to us exceedingly great and precious promises,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8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1586" y="0"/>
            <a:ext cx="13947228" cy="8279190"/>
          </a:xfrm>
          <a:prstGeom prst="rect">
            <a:avLst/>
          </a:prstGeom>
          <a:noFill/>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Perfect</a:t>
            </a:r>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“without flaw”</a:t>
            </a:r>
          </a:p>
          <a:p>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“complete, entire, lacking in nothing”</a:t>
            </a:r>
          </a:p>
          <a:p>
            <a:endParaRPr lang="en-US" sz="1200" b="1" dirty="0">
              <a:latin typeface="Times New Roman" panose="02020603050405020304" pitchFamily="18" charset="0"/>
              <a:cs typeface="Times New Roman" panose="02020603050405020304" pitchFamily="18" charset="0"/>
            </a:endParaRPr>
          </a:p>
          <a:p>
            <a:r>
              <a:rPr lang="en-US" sz="4000" b="1" dirty="0">
                <a:latin typeface="Times New Roman" panose="02020603050405020304" pitchFamily="18" charset="0"/>
                <a:cs typeface="Times New Roman" panose="02020603050405020304" pitchFamily="18" charset="0"/>
              </a:rPr>
              <a:t>2 Peter 1:2-4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Grace and peace be multiplied to you </a:t>
            </a:r>
            <a:r>
              <a:rPr lang="en-US" sz="4000" b="1" dirty="0">
                <a:solidFill>
                  <a:srgbClr val="FF0000"/>
                </a:solidFill>
                <a:latin typeface="Times New Roman" panose="02020603050405020304" pitchFamily="18" charset="0"/>
                <a:cs typeface="Times New Roman" panose="02020603050405020304" pitchFamily="18" charset="0"/>
              </a:rPr>
              <a:t>in the knowledge of God and of Jesus our Lord</a:t>
            </a:r>
            <a:r>
              <a:rPr lang="en-US" sz="4000" b="1" dirty="0">
                <a:latin typeface="Times New Roman" panose="02020603050405020304" pitchFamily="18" charset="0"/>
                <a:cs typeface="Times New Roman" panose="02020603050405020304" pitchFamily="18" charset="0"/>
              </a:rPr>
              <a:t>, 3 as His divine power has given to us all things that pertain to life and godliness, </a:t>
            </a:r>
            <a:r>
              <a:rPr lang="en-US" sz="4000" b="1" dirty="0">
                <a:solidFill>
                  <a:srgbClr val="FF0000"/>
                </a:solidFill>
                <a:latin typeface="Times New Roman" panose="02020603050405020304" pitchFamily="18" charset="0"/>
                <a:cs typeface="Times New Roman" panose="02020603050405020304" pitchFamily="18" charset="0"/>
              </a:rPr>
              <a:t>through the knowledge of Him who called us </a:t>
            </a:r>
            <a:r>
              <a:rPr lang="en-US" sz="4000" b="1" dirty="0">
                <a:latin typeface="Times New Roman" panose="02020603050405020304" pitchFamily="18" charset="0"/>
                <a:cs typeface="Times New Roman" panose="02020603050405020304" pitchFamily="18" charset="0"/>
              </a:rPr>
              <a:t>by glory and virtue, </a:t>
            </a:r>
            <a:r>
              <a:rPr lang="en-US" sz="4000" b="1" dirty="0">
                <a:solidFill>
                  <a:srgbClr val="FF0000"/>
                </a:solidFill>
                <a:latin typeface="Times New Roman" panose="02020603050405020304" pitchFamily="18" charset="0"/>
                <a:cs typeface="Times New Roman" panose="02020603050405020304" pitchFamily="18" charset="0"/>
              </a:rPr>
              <a:t>4 by which have been given to us exceedingly great and precious promises</a:t>
            </a:r>
            <a:r>
              <a:rPr lang="en-US" sz="4000" b="1" dirty="0">
                <a:latin typeface="Times New Roman" panose="02020603050405020304" pitchFamily="18" charset="0"/>
                <a:cs typeface="Times New Roman" panose="02020603050405020304" pitchFamily="18" charset="0"/>
              </a:rPr>
              <a:t>, that through these you may be partakers of the divine nature, having escaped the corruption that is in the world through lust.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081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09600"/>
            <a:ext cx="135636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1:22-25     </a:t>
            </a:r>
            <a:r>
              <a:rPr lang="en-US" sz="4000" b="1" dirty="0">
                <a:latin typeface="Times New Roman" panose="02020603050405020304" pitchFamily="18" charset="0"/>
                <a:cs typeface="Times New Roman" panose="02020603050405020304" pitchFamily="18" charset="0"/>
              </a:rPr>
              <a:t>But be doers of the word, and not hearers only, deceiving yourselves. 23 For if anyone is a hearer of the word and not a doer, he is like a man observing his natural face in a mirror; 24 for he observes himself, goes away, and immediately forgets what kind of man he was. 25 But he who looks into the perfect law of liberty and continues in it, and is not a forgetful hearer but a doer of the work, this one will be blessed in what he does</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                          Word = Law        </a:t>
            </a:r>
            <a:r>
              <a:rPr lang="en-US" sz="4000" b="1" dirty="0" err="1" smtClean="0">
                <a:latin typeface="Times New Roman" panose="02020603050405020304" pitchFamily="18" charset="0"/>
                <a:cs typeface="Times New Roman" panose="02020603050405020304" pitchFamily="18" charset="0"/>
              </a:rPr>
              <a:t>Law</a:t>
            </a:r>
            <a:r>
              <a:rPr lang="en-US" sz="4000" b="1" dirty="0" smtClean="0">
                <a:latin typeface="Times New Roman" panose="02020603050405020304" pitchFamily="18" charset="0"/>
                <a:cs typeface="Times New Roman" panose="02020603050405020304" pitchFamily="18" charset="0"/>
              </a:rPr>
              <a:t> = Word</a:t>
            </a:r>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36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685800"/>
            <a:ext cx="133350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2:8-12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If you really fulfill the royal law according to the Scripture, "You shall love your neighbor as yourself," you do well; 9 but if you show partiality, you commit sin, and are convicted by the law as transgressors. 10 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85248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w</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762000"/>
            <a:ext cx="13258800" cy="2554545"/>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12 So speak and so do as those who will be judged by the law of liberty</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Why a  law </a:t>
            </a:r>
            <a:r>
              <a:rPr lang="en-US" sz="4000" b="1" dirty="0" smtClean="0"/>
              <a:t>of liberty?</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45324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704193"/>
            <a:ext cx="12954000" cy="5016758"/>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4:11-12  </a:t>
            </a:r>
            <a:r>
              <a:rPr lang="en-US" sz="4000" b="1" dirty="0" smtClean="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D</a:t>
            </a:r>
            <a:r>
              <a:rPr lang="en-US" sz="4000" b="1" dirty="0">
                <a:solidFill>
                  <a:srgbClr val="FF0000"/>
                </a:solidFill>
                <a:latin typeface="Times New Roman" panose="02020603050405020304" pitchFamily="18" charset="0"/>
                <a:cs typeface="Times New Roman" panose="02020603050405020304" pitchFamily="18" charset="0"/>
              </a:rPr>
              <a:t>o not speak evil of one another, brethren. He who speaks evil of a brother and judges his brother, </a:t>
            </a:r>
            <a:r>
              <a:rPr lang="en-US" sz="4000" b="1" dirty="0">
                <a:latin typeface="Times New Roman" panose="02020603050405020304" pitchFamily="18" charset="0"/>
                <a:cs typeface="Times New Roman" panose="02020603050405020304" pitchFamily="18" charset="0"/>
              </a:rPr>
              <a:t>speaks evil of the law and judges the law. But if you judge the law, you are not a doer of the law but a judge. 12 There is one Lawgiver, who is able to save and to destroy. Who are you to judge another?</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73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796159" y="838200"/>
            <a:ext cx="13411200" cy="6247864"/>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Matthew 7:1-5  </a:t>
            </a:r>
            <a:r>
              <a:rPr lang="en-US" sz="4000" b="1" dirty="0" smtClean="0">
                <a:latin typeface="Times New Roman" panose="02020603050405020304" pitchFamily="18" charset="0"/>
                <a:cs typeface="Times New Roman" panose="02020603050405020304" pitchFamily="18" charset="0"/>
              </a:rPr>
              <a:t> "Judge </a:t>
            </a:r>
            <a:r>
              <a:rPr lang="en-US" sz="4000" b="1" dirty="0">
                <a:latin typeface="Times New Roman" panose="02020603050405020304" pitchFamily="18" charset="0"/>
                <a:cs typeface="Times New Roman" panose="02020603050405020304" pitchFamily="18" charset="0"/>
              </a:rPr>
              <a:t>not, that you be not judged. 2 "For with what judgment you judge, you will be judged; and with the measure you use, it will be measured back to you. 3 "And why do you look at the speck in your brother's eye, but do not consider the plank in your own eye? 4 "Or how can you say to your brother, 'Let me remove the speck from your eye'; and look, a plank is in your own eye? 5 "Hypocrite! First remove the plank from your own eye, and then you will see clearly to remove the speck from your brother's eye.</a:t>
            </a: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6551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762000" y="533400"/>
            <a:ext cx="13411200" cy="6863417"/>
          </a:xfrm>
          <a:prstGeom prst="rect">
            <a:avLst/>
          </a:prstGeom>
          <a:noFill/>
        </p:spPr>
        <p:txBody>
          <a:bodyPr wrap="square" rtlCol="0">
            <a:spAutoFit/>
          </a:bodyPr>
          <a:lstStyle/>
          <a:p>
            <a:r>
              <a:rPr lang="en-US" sz="4000" b="1" dirty="0"/>
              <a:t>Philippians 3:17  </a:t>
            </a:r>
            <a:r>
              <a:rPr lang="en-US" sz="4000" b="1" dirty="0" smtClean="0"/>
              <a:t>   </a:t>
            </a:r>
            <a:r>
              <a:rPr lang="en-US" sz="4000" b="1" dirty="0"/>
              <a:t>Brethren, join in following my example, and note those who so walk, as you have us for a pattern</a:t>
            </a:r>
            <a:r>
              <a:rPr lang="en-US" sz="4000" b="1" dirty="0" smtClean="0"/>
              <a:t>.</a:t>
            </a:r>
          </a:p>
          <a:p>
            <a:endParaRPr lang="en-US" sz="4000" b="1" dirty="0"/>
          </a:p>
          <a:p>
            <a:r>
              <a:rPr lang="en-US" sz="4000" b="1" dirty="0"/>
              <a:t>James </a:t>
            </a:r>
            <a:r>
              <a:rPr lang="en-US" sz="4000" b="1" dirty="0" smtClean="0"/>
              <a:t>5:19-20    </a:t>
            </a:r>
            <a:r>
              <a:rPr lang="en-US" sz="4000" b="1" dirty="0"/>
              <a:t>Brethren, if anyone among you wanders from the truth, and someone turns him back, 20 let him know that he who turns a sinner from the error of his way will save a soul from death and cover a multitude of sins.</a:t>
            </a:r>
          </a:p>
          <a:p>
            <a:endParaRPr lang="en-US" sz="4000" b="1" dirty="0"/>
          </a:p>
          <a:p>
            <a:endParaRPr lang="en-US" sz="4000" b="1" dirty="0"/>
          </a:p>
          <a:p>
            <a:endParaRPr lang="en-US" sz="4000" b="1" dirty="0"/>
          </a:p>
          <a:p>
            <a:endParaRPr lang="en-US" sz="4000" b="1" dirty="0"/>
          </a:p>
        </p:txBody>
      </p:sp>
    </p:spTree>
    <p:extLst>
      <p:ext uri="{BB962C8B-B14F-4D97-AF65-F5344CB8AC3E}">
        <p14:creationId xmlns:p14="http://schemas.microsoft.com/office/powerpoint/2010/main" val="427655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09098265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71500" y="588579"/>
            <a:ext cx="13487400" cy="5632311"/>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a:t>
            </a:r>
            <a:r>
              <a:rPr lang="en-US" sz="4000" b="1" dirty="0" smtClean="0">
                <a:latin typeface="Times New Roman" panose="02020603050405020304" pitchFamily="18" charset="0"/>
                <a:cs typeface="Times New Roman" panose="02020603050405020304" pitchFamily="18" charset="0"/>
              </a:rPr>
              <a:t>4:13-15     </a:t>
            </a:r>
            <a:r>
              <a:rPr lang="en-US" sz="4000" b="1" dirty="0">
                <a:latin typeface="Times New Roman" panose="02020603050405020304" pitchFamily="18" charset="0"/>
                <a:cs typeface="Times New Roman" panose="02020603050405020304" pitchFamily="18" charset="0"/>
              </a:rPr>
              <a:t>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6843441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86255" y="304800"/>
            <a:ext cx="13944600" cy="7478970"/>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James 4:13-17  </a:t>
            </a:r>
            <a:r>
              <a:rPr lang="en-US" sz="4000" b="1" dirty="0" smtClean="0">
                <a:latin typeface="Times New Roman" panose="02020603050405020304" pitchFamily="18" charset="0"/>
                <a:cs typeface="Times New Roman" panose="02020603050405020304" pitchFamily="18" charset="0"/>
              </a:rPr>
              <a:t>  Come </a:t>
            </a:r>
            <a:r>
              <a:rPr lang="en-US" sz="4000" b="1" dirty="0">
                <a:latin typeface="Times New Roman" panose="02020603050405020304" pitchFamily="18" charset="0"/>
                <a:cs typeface="Times New Roman" panose="02020603050405020304" pitchFamily="18" charset="0"/>
              </a:rPr>
              <a:t>now, you who say, "Today or tomorrow we will go to such and such a city, spend a year there, buy and sell, and make a profit"; 14 whereas you do not know what will happen tomorrow. For what is your life? It is even a vapor that appears for a little time and then vanishes away</a:t>
            </a:r>
            <a:r>
              <a:rPr lang="en-US" sz="4000" b="1" dirty="0" smtClean="0">
                <a:latin typeface="Times New Roman" panose="02020603050405020304" pitchFamily="18" charset="0"/>
                <a:cs typeface="Times New Roman" panose="02020603050405020304" pitchFamily="18" charset="0"/>
              </a:rPr>
              <a:t>.</a:t>
            </a:r>
          </a:p>
          <a:p>
            <a:endParaRPr lang="en-US" sz="4000" b="1" dirty="0">
              <a:latin typeface="Times New Roman" panose="02020603050405020304" pitchFamily="18" charset="0"/>
              <a:cs typeface="Times New Roman" panose="02020603050405020304" pitchFamily="18" charset="0"/>
            </a:endParaRPr>
          </a:p>
          <a:p>
            <a:r>
              <a:rPr lang="en-US" sz="4000" b="1" dirty="0" smtClean="0">
                <a:latin typeface="Times New Roman" panose="02020603050405020304" pitchFamily="18" charset="0"/>
                <a:cs typeface="Times New Roman" panose="02020603050405020304" pitchFamily="18" charset="0"/>
              </a:rPr>
              <a:t>15 </a:t>
            </a:r>
            <a:r>
              <a:rPr lang="en-US" sz="4000" b="1" dirty="0">
                <a:latin typeface="Times New Roman" panose="02020603050405020304" pitchFamily="18" charset="0"/>
                <a:cs typeface="Times New Roman" panose="02020603050405020304" pitchFamily="18" charset="0"/>
              </a:rPr>
              <a:t>Instead you ought to say, "If the Lord wills, we shall live and do this or that." 16 But now you boast in your arrogance. All such boasting is evil. 17 Therefore, to him who knows to do good and does not do it, to him it is sin.</a:t>
            </a:r>
          </a:p>
          <a:p>
            <a:endParaRPr lang="en-US" sz="4000" b="1" dirty="0">
              <a:latin typeface="Times New Roman" panose="02020603050405020304" pitchFamily="18" charset="0"/>
              <a:cs typeface="Times New Roman" panose="02020603050405020304" pitchFamily="18" charset="0"/>
            </a:endParaRPr>
          </a:p>
          <a:p>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67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55956876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684344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7982</TotalTime>
  <Words>6607</Words>
  <Application>Microsoft Office PowerPoint</Application>
  <PresentationFormat>Custom</PresentationFormat>
  <Paragraphs>702</Paragraphs>
  <Slides>87</Slides>
  <Notes>3</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137</cp:revision>
  <dcterms:created xsi:type="dcterms:W3CDTF">2022-05-19T15:41:52Z</dcterms:created>
  <dcterms:modified xsi:type="dcterms:W3CDTF">2022-08-07T11:45:19Z</dcterms:modified>
</cp:coreProperties>
</file>