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95" r:id="rId3"/>
    <p:sldId id="297" r:id="rId4"/>
    <p:sldId id="284" r:id="rId5"/>
    <p:sldId id="281" r:id="rId6"/>
    <p:sldId id="271" r:id="rId7"/>
    <p:sldId id="283" r:id="rId8"/>
    <p:sldId id="285" r:id="rId9"/>
    <p:sldId id="298" r:id="rId10"/>
    <p:sldId id="291" r:id="rId11"/>
    <p:sldId id="292" r:id="rId12"/>
    <p:sldId id="299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Trajan Pro" panose="02020502050506020301" pitchFamily="18" charset="0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 snapToObjects="1">
      <p:cViewPr varScale="1">
        <p:scale>
          <a:sx n="137" d="100"/>
          <a:sy n="137" d="100"/>
        </p:scale>
        <p:origin x="92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4A9DE-9E90-D744-B431-F96850A3EEC1}" type="datetimeFigureOut">
              <a:rPr lang="en-US" smtClean="0"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D6FC7-CA82-B743-A531-DE680CE1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10202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8236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07" y="1856517"/>
            <a:ext cx="17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entury Gothic"/>
                <a:cs typeface="Century Gothic"/>
              </a:rPr>
              <a:t>Hear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8215" y="1874540"/>
            <a:ext cx="17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entury Gothic"/>
                <a:cs typeface="Century Gothic"/>
              </a:rPr>
              <a:t>Faith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45991" y="1054744"/>
            <a:ext cx="17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entury Gothic"/>
                <a:cs typeface="Century Gothic"/>
              </a:rPr>
              <a:t>Repent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2808" y="235469"/>
            <a:ext cx="210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entury Gothic"/>
                <a:cs typeface="Century Gothic"/>
              </a:rPr>
              <a:t>Confess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5990" y="1863032"/>
            <a:ext cx="192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entury Gothic"/>
                <a:cs typeface="Century Gothic"/>
              </a:rPr>
              <a:t>Baptism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8007" y="2671321"/>
            <a:ext cx="257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00000"/>
                </a:solidFill>
                <a:latin typeface="Century Gothic"/>
                <a:cs typeface="Century Gothic"/>
              </a:rPr>
              <a:t>Any Command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724757" y="2188267"/>
            <a:ext cx="1338617" cy="16304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281859" y="789492"/>
            <a:ext cx="1638948" cy="1398775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81859" y="1493170"/>
            <a:ext cx="1564132" cy="763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81859" y="2351314"/>
            <a:ext cx="16389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81859" y="2419966"/>
            <a:ext cx="1564132" cy="712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37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&#10;&#10;Description automatically generated with low confidence">
            <a:extLst>
              <a:ext uri="{FF2B5EF4-FFF2-40B4-BE49-F238E27FC236}">
                <a16:creationId xmlns:a16="http://schemas.microsoft.com/office/drawing/2014/main" id="{BA84126B-65A4-1F06-CDEB-E0832C12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ED262-8A85-87E4-90E3-1789CF129E3E}"/>
              </a:ext>
            </a:extLst>
          </p:cNvPr>
          <p:cNvSpPr txBox="1"/>
          <p:nvPr/>
        </p:nvSpPr>
        <p:spPr>
          <a:xfrm>
            <a:off x="109671" y="199576"/>
            <a:ext cx="286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50202"/>
                </a:solidFill>
                <a:latin typeface="Trajan Pro" panose="02020502050506020301" pitchFamily="18" charset="0"/>
              </a:rPr>
              <a:t>Saved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141AC-B903-AC75-0E13-443E0685BA5F}"/>
              </a:ext>
            </a:extLst>
          </p:cNvPr>
          <p:cNvSpPr txBox="1"/>
          <p:nvPr/>
        </p:nvSpPr>
        <p:spPr>
          <a:xfrm>
            <a:off x="0" y="42201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rajan Pro" panose="02020502050506020301" pitchFamily="18" charset="0"/>
              </a:rPr>
              <a:t>John 3.16</a:t>
            </a:r>
          </a:p>
        </p:txBody>
      </p:sp>
    </p:spTree>
    <p:extLst>
      <p:ext uri="{BB962C8B-B14F-4D97-AF65-F5344CB8AC3E}">
        <p14:creationId xmlns:p14="http://schemas.microsoft.com/office/powerpoint/2010/main" val="165243362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97501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&#10;&#10;Description automatically generated with low confidence">
            <a:extLst>
              <a:ext uri="{FF2B5EF4-FFF2-40B4-BE49-F238E27FC236}">
                <a16:creationId xmlns:a16="http://schemas.microsoft.com/office/drawing/2014/main" id="{BA84126B-65A4-1F06-CDEB-E0832C12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ED262-8A85-87E4-90E3-1789CF129E3E}"/>
              </a:ext>
            </a:extLst>
          </p:cNvPr>
          <p:cNvSpPr txBox="1"/>
          <p:nvPr/>
        </p:nvSpPr>
        <p:spPr>
          <a:xfrm>
            <a:off x="109671" y="199576"/>
            <a:ext cx="286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50202"/>
                </a:solidFill>
                <a:latin typeface="Trajan Pro" panose="02020502050506020301" pitchFamily="18" charset="0"/>
              </a:rPr>
              <a:t>Saved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141AC-B903-AC75-0E13-443E0685BA5F}"/>
              </a:ext>
            </a:extLst>
          </p:cNvPr>
          <p:cNvSpPr txBox="1"/>
          <p:nvPr/>
        </p:nvSpPr>
        <p:spPr>
          <a:xfrm>
            <a:off x="0" y="42201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rajan Pro" panose="02020502050506020301" pitchFamily="18" charset="0"/>
              </a:rPr>
              <a:t>John 3.16</a:t>
            </a:r>
          </a:p>
        </p:txBody>
      </p:sp>
    </p:spTree>
    <p:extLst>
      <p:ext uri="{BB962C8B-B14F-4D97-AF65-F5344CB8AC3E}">
        <p14:creationId xmlns:p14="http://schemas.microsoft.com/office/powerpoint/2010/main" val="268101651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&#10;&#10;Description automatically generated with low confidence">
            <a:extLst>
              <a:ext uri="{FF2B5EF4-FFF2-40B4-BE49-F238E27FC236}">
                <a16:creationId xmlns:a16="http://schemas.microsoft.com/office/drawing/2014/main" id="{BA84126B-65A4-1F06-CDEB-E0832C12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2CF0A8-CC3A-8496-6D48-072918C8BF48}"/>
              </a:ext>
            </a:extLst>
          </p:cNvPr>
          <p:cNvSpPr txBox="1"/>
          <p:nvPr/>
        </p:nvSpPr>
        <p:spPr>
          <a:xfrm>
            <a:off x="5956419" y="2217807"/>
            <a:ext cx="286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450202"/>
                </a:solidFill>
                <a:latin typeface="Trajan Pro" panose="02020502050506020301" pitchFamily="18" charset="0"/>
              </a:rPr>
              <a:t>Alone?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ED262-8A85-87E4-90E3-1789CF129E3E}"/>
              </a:ext>
            </a:extLst>
          </p:cNvPr>
          <p:cNvSpPr txBox="1"/>
          <p:nvPr/>
        </p:nvSpPr>
        <p:spPr>
          <a:xfrm>
            <a:off x="109671" y="199576"/>
            <a:ext cx="286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50202"/>
                </a:solidFill>
                <a:latin typeface="Trajan Pro" panose="02020502050506020301" pitchFamily="18" charset="0"/>
              </a:rPr>
              <a:t>Saved 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F5E143-1D1A-A4DE-2D35-0FEB061FF03F}"/>
              </a:ext>
            </a:extLst>
          </p:cNvPr>
          <p:cNvSpPr txBox="1"/>
          <p:nvPr/>
        </p:nvSpPr>
        <p:spPr>
          <a:xfrm>
            <a:off x="0" y="42201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rajan Pro" panose="02020502050506020301" pitchFamily="18" charset="0"/>
              </a:rPr>
              <a:t>John 3.16</a:t>
            </a:r>
          </a:p>
        </p:txBody>
      </p:sp>
    </p:spTree>
    <p:extLst>
      <p:ext uri="{BB962C8B-B14F-4D97-AF65-F5344CB8AC3E}">
        <p14:creationId xmlns:p14="http://schemas.microsoft.com/office/powerpoint/2010/main" val="36898554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16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0162" y="102977"/>
            <a:ext cx="5563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“For we maintain that a man is justified by faith </a:t>
            </a:r>
            <a:r>
              <a:rPr lang="en-US" sz="2800" i="1" dirty="0">
                <a:solidFill>
                  <a:srgbClr val="FFFF00"/>
                </a:solidFill>
                <a:latin typeface="Century Gothic"/>
                <a:cs typeface="Century Gothic"/>
              </a:rPr>
              <a:t>alone</a:t>
            </a:r>
            <a:r>
              <a:rPr lang="en-US" sz="2800" dirty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apart from works of the Law” </a:t>
            </a:r>
            <a:br>
              <a:rPr lang="en-US" sz="2800" dirty="0">
                <a:latin typeface="Century Gothic"/>
                <a:cs typeface="Century Gothic"/>
              </a:rPr>
            </a:br>
            <a:r>
              <a:rPr lang="en-US" sz="2800" dirty="0">
                <a:latin typeface="Century Gothic"/>
                <a:cs typeface="Century Gothic"/>
              </a:rPr>
              <a:t>(Translation of Romans 3.28)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0162" y="2761157"/>
            <a:ext cx="5563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“St. James is an epistle full of straw, because it contains nothing evangelical.” (Preface to New Testament 1522) </a:t>
            </a:r>
          </a:p>
        </p:txBody>
      </p:sp>
    </p:spTree>
    <p:extLst>
      <p:ext uri="{BB962C8B-B14F-4D97-AF65-F5344CB8AC3E}">
        <p14:creationId xmlns:p14="http://schemas.microsoft.com/office/powerpoint/2010/main" val="2316194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Faith Convinced By Fac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68653A-91C8-4848-928D-FB64A5508D88}"/>
              </a:ext>
            </a:extLst>
          </p:cNvPr>
          <p:cNvSpPr txBox="1"/>
          <p:nvPr/>
        </p:nvSpPr>
        <p:spPr>
          <a:xfrm>
            <a:off x="0" y="42201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rajan Pro" panose="02020502050506020301" pitchFamily="18" charset="0"/>
              </a:rPr>
              <a:t>John 3.1-2</a:t>
            </a:r>
          </a:p>
        </p:txBody>
      </p:sp>
    </p:spTree>
    <p:extLst>
      <p:ext uri="{BB962C8B-B14F-4D97-AF65-F5344CB8AC3E}">
        <p14:creationId xmlns:p14="http://schemas.microsoft.com/office/powerpoint/2010/main" val="72328527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52CEF-A3D2-A6F2-F30A-22EA344EA9F4}"/>
              </a:ext>
            </a:extLst>
          </p:cNvPr>
          <p:cNvSpPr txBox="1"/>
          <p:nvPr/>
        </p:nvSpPr>
        <p:spPr>
          <a:xfrm>
            <a:off x="0" y="42201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rajan Pro" panose="02020502050506020301" pitchFamily="18" charset="0"/>
              </a:rPr>
              <a:t>John 3.3-17</a:t>
            </a:r>
          </a:p>
        </p:txBody>
      </p:sp>
    </p:spTree>
    <p:extLst>
      <p:ext uri="{BB962C8B-B14F-4D97-AF65-F5344CB8AC3E}">
        <p14:creationId xmlns:p14="http://schemas.microsoft.com/office/powerpoint/2010/main" val="205766897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D195C-B9D4-278A-8B36-C2B47784D011}"/>
              </a:ext>
            </a:extLst>
          </p:cNvPr>
          <p:cNvSpPr txBox="1"/>
          <p:nvPr/>
        </p:nvSpPr>
        <p:spPr>
          <a:xfrm>
            <a:off x="0" y="42201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rajan Pro" panose="02020502050506020301" pitchFamily="18" charset="0"/>
              </a:rPr>
              <a:t>John 3.18-21</a:t>
            </a:r>
          </a:p>
        </p:txBody>
      </p:sp>
    </p:spTree>
    <p:extLst>
      <p:ext uri="{BB962C8B-B14F-4D97-AF65-F5344CB8AC3E}">
        <p14:creationId xmlns:p14="http://schemas.microsoft.com/office/powerpoint/2010/main" val="379515768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16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0162" y="102977"/>
            <a:ext cx="5563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“Faith is a living restless thing. It cannot be inoperative. We are not saved by works; but if there be no works, there must be something amiss with faith.”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0162" y="2761157"/>
            <a:ext cx="55638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/>
                <a:cs typeface="Century Gothic"/>
              </a:rPr>
              <a:t>"Of Baptism they teach that it is necessary to salvation, and that by Baptism the grace of God is offered..." (Augsburg Confession, 1530)</a:t>
            </a:r>
          </a:p>
        </p:txBody>
      </p:sp>
    </p:spTree>
    <p:extLst>
      <p:ext uri="{BB962C8B-B14F-4D97-AF65-F5344CB8AC3E}">
        <p14:creationId xmlns:p14="http://schemas.microsoft.com/office/powerpoint/2010/main" val="1594013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rosses&#10;&#10;Description automatically generated with low confidence">
            <a:extLst>
              <a:ext uri="{FF2B5EF4-FFF2-40B4-BE49-F238E27FC236}">
                <a16:creationId xmlns:a16="http://schemas.microsoft.com/office/drawing/2014/main" id="{BA84126B-65A4-1F06-CDEB-E0832C12E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AED262-8A85-87E4-90E3-1789CF129E3E}"/>
              </a:ext>
            </a:extLst>
          </p:cNvPr>
          <p:cNvSpPr txBox="1"/>
          <p:nvPr/>
        </p:nvSpPr>
        <p:spPr>
          <a:xfrm>
            <a:off x="109671" y="199576"/>
            <a:ext cx="286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50202"/>
                </a:solidFill>
                <a:latin typeface="Trajan Pro" panose="02020502050506020301" pitchFamily="18" charset="0"/>
              </a:rPr>
              <a:t>Saved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141AC-B903-AC75-0E13-443E0685BA5F}"/>
              </a:ext>
            </a:extLst>
          </p:cNvPr>
          <p:cNvSpPr txBox="1"/>
          <p:nvPr/>
        </p:nvSpPr>
        <p:spPr>
          <a:xfrm>
            <a:off x="0" y="422017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rajan Pro" panose="02020502050506020301" pitchFamily="18" charset="0"/>
              </a:rPr>
              <a:t>John 3.16</a:t>
            </a:r>
          </a:p>
        </p:txBody>
      </p:sp>
    </p:spTree>
    <p:extLst>
      <p:ext uri="{BB962C8B-B14F-4D97-AF65-F5344CB8AC3E}">
        <p14:creationId xmlns:p14="http://schemas.microsoft.com/office/powerpoint/2010/main" val="265934795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249</TotalTime>
  <Words>145</Words>
  <Application>Microsoft Macintosh PowerPoint</Application>
  <PresentationFormat>On-screen Show (16:9)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Trajan Pro</vt:lpstr>
      <vt:lpstr>Arial</vt:lpstr>
      <vt:lpstr>Century Gothic</vt:lpstr>
      <vt:lpstr>Calibri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Joshua Creel</cp:lastModifiedBy>
  <cp:revision>28</cp:revision>
  <dcterms:created xsi:type="dcterms:W3CDTF">2015-08-21T19:49:26Z</dcterms:created>
  <dcterms:modified xsi:type="dcterms:W3CDTF">2022-08-28T11:52:35Z</dcterms:modified>
</cp:coreProperties>
</file>