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sldIdLst>
    <p:sldId id="256" r:id="rId2"/>
    <p:sldId id="266" r:id="rId3"/>
    <p:sldId id="265"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62" r:id="rId21"/>
  </p:sldIdLst>
  <p:sldSz cx="12192000" cy="6858000"/>
  <p:notesSz cx="6858000" cy="9144000"/>
  <p:embeddedFontLst>
    <p:embeddedFont>
      <p:font typeface="Avenir Next" panose="020B0503020202020204" pitchFamily="34" charset="0"/>
      <p:regular r:id="rId22"/>
      <p:bold r:id="rId23"/>
      <p:italic r:id="rId24"/>
      <p:boldItalic r:id="rId25"/>
    </p:embeddedFont>
    <p:embeddedFont>
      <p:font typeface="Calibri" panose="020F0502020204030204" pitchFamily="34" charset="0"/>
      <p:regular r:id="rId26"/>
      <p:bold r:id="rId27"/>
      <p:italic r:id="rId28"/>
      <p:boldItalic r:id="rId29"/>
    </p:embeddedFont>
    <p:embeddedFont>
      <p:font typeface="Calibri Light" panose="020F0302020204030204" pitchFamily="34" charset="0"/>
      <p:regular r:id="rId30"/>
      <p:italic r:id="rId31"/>
    </p:embeddedFont>
    <p:embeddedFont>
      <p:font typeface="Century Gothic" panose="020B0502020202020204" pitchFamily="34" charset="0"/>
      <p:regular r:id="rId32"/>
      <p:bold r:id="rId33"/>
      <p:italic r:id="rId34"/>
      <p:boldItalic r:id="rId35"/>
    </p:embeddedFont>
    <p:embeddedFont>
      <p:font typeface="Trajan Pro" panose="02020502050506020301" pitchFamily="18" charset="0"/>
      <p:regular r:id="rId36"/>
      <p:bold r:id="rId3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AD8"/>
    <a:srgbClr val="73FE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4"/>
  </p:normalViewPr>
  <p:slideViewPr>
    <p:cSldViewPr snapToGrid="0">
      <p:cViewPr varScale="1">
        <p:scale>
          <a:sx n="102" d="100"/>
          <a:sy n="102" d="100"/>
        </p:scale>
        <p:origin x="95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13.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7615336-72AC-404E-81C1-0FD9CAC9B0BC}" type="datetimeFigureOut">
              <a:rPr lang="en-US" smtClean="0"/>
              <a:t>9/18/22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B2E909-E20B-F54F-8F29-534B407AFD77}" type="slidenum">
              <a:rPr lang="en-US" smtClean="0"/>
              <a:t>‹#›</a:t>
            </a:fld>
            <a:endParaRPr lang="en-US"/>
          </a:p>
        </p:txBody>
      </p:sp>
    </p:spTree>
    <p:extLst>
      <p:ext uri="{BB962C8B-B14F-4D97-AF65-F5344CB8AC3E}">
        <p14:creationId xmlns:p14="http://schemas.microsoft.com/office/powerpoint/2010/main" val="474667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615336-72AC-404E-81C1-0FD9CAC9B0BC}" type="datetimeFigureOut">
              <a:rPr lang="en-US" smtClean="0"/>
              <a:t>9/18/22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B2E909-E20B-F54F-8F29-534B407AFD77}" type="slidenum">
              <a:rPr lang="en-US" smtClean="0"/>
              <a:t>‹#›</a:t>
            </a:fld>
            <a:endParaRPr lang="en-US"/>
          </a:p>
        </p:txBody>
      </p:sp>
    </p:spTree>
    <p:extLst>
      <p:ext uri="{BB962C8B-B14F-4D97-AF65-F5344CB8AC3E}">
        <p14:creationId xmlns:p14="http://schemas.microsoft.com/office/powerpoint/2010/main" val="2729310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615336-72AC-404E-81C1-0FD9CAC9B0BC}" type="datetimeFigureOut">
              <a:rPr lang="en-US" smtClean="0"/>
              <a:t>9/18/22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B2E909-E20B-F54F-8F29-534B407AFD77}" type="slidenum">
              <a:rPr lang="en-US" smtClean="0"/>
              <a:t>‹#›</a:t>
            </a:fld>
            <a:endParaRPr lang="en-US"/>
          </a:p>
        </p:txBody>
      </p:sp>
    </p:spTree>
    <p:extLst>
      <p:ext uri="{BB962C8B-B14F-4D97-AF65-F5344CB8AC3E}">
        <p14:creationId xmlns:p14="http://schemas.microsoft.com/office/powerpoint/2010/main" val="1490087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615336-72AC-404E-81C1-0FD9CAC9B0BC}" type="datetimeFigureOut">
              <a:rPr lang="en-US" smtClean="0"/>
              <a:t>9/18/22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B2E909-E20B-F54F-8F29-534B407AFD77}" type="slidenum">
              <a:rPr lang="en-US" smtClean="0"/>
              <a:t>‹#›</a:t>
            </a:fld>
            <a:endParaRPr lang="en-US"/>
          </a:p>
        </p:txBody>
      </p:sp>
    </p:spTree>
    <p:extLst>
      <p:ext uri="{BB962C8B-B14F-4D97-AF65-F5344CB8AC3E}">
        <p14:creationId xmlns:p14="http://schemas.microsoft.com/office/powerpoint/2010/main" val="2991634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615336-72AC-404E-81C1-0FD9CAC9B0BC}" type="datetimeFigureOut">
              <a:rPr lang="en-US" smtClean="0"/>
              <a:t>9/18/22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B2E909-E20B-F54F-8F29-534B407AFD77}" type="slidenum">
              <a:rPr lang="en-US" smtClean="0"/>
              <a:t>‹#›</a:t>
            </a:fld>
            <a:endParaRPr lang="en-US"/>
          </a:p>
        </p:txBody>
      </p:sp>
    </p:spTree>
    <p:extLst>
      <p:ext uri="{BB962C8B-B14F-4D97-AF65-F5344CB8AC3E}">
        <p14:creationId xmlns:p14="http://schemas.microsoft.com/office/powerpoint/2010/main" val="80143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7615336-72AC-404E-81C1-0FD9CAC9B0BC}" type="datetimeFigureOut">
              <a:rPr lang="en-US" smtClean="0"/>
              <a:t>9/18/22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B2E909-E20B-F54F-8F29-534B407AFD77}" type="slidenum">
              <a:rPr lang="en-US" smtClean="0"/>
              <a:t>‹#›</a:t>
            </a:fld>
            <a:endParaRPr lang="en-US"/>
          </a:p>
        </p:txBody>
      </p:sp>
    </p:spTree>
    <p:extLst>
      <p:ext uri="{BB962C8B-B14F-4D97-AF65-F5344CB8AC3E}">
        <p14:creationId xmlns:p14="http://schemas.microsoft.com/office/powerpoint/2010/main" val="2544490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7615336-72AC-404E-81C1-0FD9CAC9B0BC}" type="datetimeFigureOut">
              <a:rPr lang="en-US" smtClean="0"/>
              <a:t>9/18/22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B2E909-E20B-F54F-8F29-534B407AFD77}" type="slidenum">
              <a:rPr lang="en-US" smtClean="0"/>
              <a:t>‹#›</a:t>
            </a:fld>
            <a:endParaRPr lang="en-US"/>
          </a:p>
        </p:txBody>
      </p:sp>
    </p:spTree>
    <p:extLst>
      <p:ext uri="{BB962C8B-B14F-4D97-AF65-F5344CB8AC3E}">
        <p14:creationId xmlns:p14="http://schemas.microsoft.com/office/powerpoint/2010/main" val="3523196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7615336-72AC-404E-81C1-0FD9CAC9B0BC}" type="datetimeFigureOut">
              <a:rPr lang="en-US" smtClean="0"/>
              <a:t>9/18/22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B2E909-E20B-F54F-8F29-534B407AFD77}" type="slidenum">
              <a:rPr lang="en-US" smtClean="0"/>
              <a:t>‹#›</a:t>
            </a:fld>
            <a:endParaRPr lang="en-US"/>
          </a:p>
        </p:txBody>
      </p:sp>
    </p:spTree>
    <p:extLst>
      <p:ext uri="{BB962C8B-B14F-4D97-AF65-F5344CB8AC3E}">
        <p14:creationId xmlns:p14="http://schemas.microsoft.com/office/powerpoint/2010/main" val="2159924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615336-72AC-404E-81C1-0FD9CAC9B0BC}" type="datetimeFigureOut">
              <a:rPr lang="en-US" smtClean="0"/>
              <a:t>9/18/22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B2E909-E20B-F54F-8F29-534B407AFD77}" type="slidenum">
              <a:rPr lang="en-US" smtClean="0"/>
              <a:t>‹#›</a:t>
            </a:fld>
            <a:endParaRPr lang="en-US"/>
          </a:p>
        </p:txBody>
      </p:sp>
    </p:spTree>
    <p:extLst>
      <p:ext uri="{BB962C8B-B14F-4D97-AF65-F5344CB8AC3E}">
        <p14:creationId xmlns:p14="http://schemas.microsoft.com/office/powerpoint/2010/main" val="2249522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615336-72AC-404E-81C1-0FD9CAC9B0BC}" type="datetimeFigureOut">
              <a:rPr lang="en-US" smtClean="0"/>
              <a:t>9/18/22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B2E909-E20B-F54F-8F29-534B407AFD77}" type="slidenum">
              <a:rPr lang="en-US" smtClean="0"/>
              <a:t>‹#›</a:t>
            </a:fld>
            <a:endParaRPr lang="en-US"/>
          </a:p>
        </p:txBody>
      </p:sp>
    </p:spTree>
    <p:extLst>
      <p:ext uri="{BB962C8B-B14F-4D97-AF65-F5344CB8AC3E}">
        <p14:creationId xmlns:p14="http://schemas.microsoft.com/office/powerpoint/2010/main" val="1115423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615336-72AC-404E-81C1-0FD9CAC9B0BC}" type="datetimeFigureOut">
              <a:rPr lang="en-US" smtClean="0"/>
              <a:t>9/18/22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B2E909-E20B-F54F-8F29-534B407AFD77}" type="slidenum">
              <a:rPr lang="en-US" smtClean="0"/>
              <a:t>‹#›</a:t>
            </a:fld>
            <a:endParaRPr lang="en-US"/>
          </a:p>
        </p:txBody>
      </p:sp>
    </p:spTree>
    <p:extLst>
      <p:ext uri="{BB962C8B-B14F-4D97-AF65-F5344CB8AC3E}">
        <p14:creationId xmlns:p14="http://schemas.microsoft.com/office/powerpoint/2010/main" val="2242463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615336-72AC-404E-81C1-0FD9CAC9B0BC}" type="datetimeFigureOut">
              <a:rPr lang="en-US" smtClean="0"/>
              <a:t>9/18/22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B2E909-E20B-F54F-8F29-534B407AFD77}" type="slidenum">
              <a:rPr lang="en-US" smtClean="0"/>
              <a:t>‹#›</a:t>
            </a:fld>
            <a:endParaRPr lang="en-US"/>
          </a:p>
        </p:txBody>
      </p:sp>
    </p:spTree>
    <p:extLst>
      <p:ext uri="{BB962C8B-B14F-4D97-AF65-F5344CB8AC3E}">
        <p14:creationId xmlns:p14="http://schemas.microsoft.com/office/powerpoint/2010/main" val="151301759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8875745"/>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1A21DB-F5E3-5E28-A71C-1BBBEB0C7FAD}"/>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66FE715-9954-D53B-DF80-822B8EC7461C}"/>
              </a:ext>
            </a:extLst>
          </p:cNvPr>
          <p:cNvSpPr txBox="1"/>
          <p:nvPr/>
        </p:nvSpPr>
        <p:spPr>
          <a:xfrm>
            <a:off x="0" y="5749290"/>
            <a:ext cx="12192000" cy="646331"/>
          </a:xfrm>
          <a:prstGeom prst="rect">
            <a:avLst/>
          </a:prstGeom>
          <a:noFill/>
        </p:spPr>
        <p:txBody>
          <a:bodyPr wrap="square" rtlCol="0">
            <a:spAutoFit/>
          </a:bodyPr>
          <a:lstStyle/>
          <a:p>
            <a:pPr algn="ctr"/>
            <a:r>
              <a:rPr lang="en-US" sz="3600" b="1" dirty="0">
                <a:solidFill>
                  <a:srgbClr val="FF8AD8"/>
                </a:solidFill>
                <a:latin typeface="Trajan Pro" panose="02020502050506020301" pitchFamily="18" charset="0"/>
              </a:rPr>
              <a:t>male &amp; female become “one flesh”</a:t>
            </a:r>
            <a:endParaRPr lang="en-US" sz="3000" b="1" dirty="0">
              <a:solidFill>
                <a:srgbClr val="FF8AD8"/>
              </a:solidFill>
              <a:latin typeface="Trajan Pro" panose="02020502050506020301" pitchFamily="18" charset="0"/>
            </a:endParaRPr>
          </a:p>
        </p:txBody>
      </p:sp>
      <p:sp>
        <p:nvSpPr>
          <p:cNvPr id="5" name="TextBox 4">
            <a:extLst>
              <a:ext uri="{FF2B5EF4-FFF2-40B4-BE49-F238E27FC236}">
                <a16:creationId xmlns:a16="http://schemas.microsoft.com/office/drawing/2014/main" id="{A006D4B4-5AAE-7586-2D7E-65F9998DBBA0}"/>
              </a:ext>
            </a:extLst>
          </p:cNvPr>
          <p:cNvSpPr txBox="1"/>
          <p:nvPr/>
        </p:nvSpPr>
        <p:spPr>
          <a:xfrm>
            <a:off x="2525077" y="485239"/>
            <a:ext cx="7141845" cy="5062924"/>
          </a:xfrm>
          <a:prstGeom prst="rect">
            <a:avLst/>
          </a:prstGeom>
          <a:noFill/>
        </p:spPr>
        <p:txBody>
          <a:bodyPr wrap="square" rtlCol="0">
            <a:spAutoFit/>
          </a:bodyPr>
          <a:lstStyle/>
          <a:p>
            <a:pPr algn="ctr">
              <a:spcAft>
                <a:spcPts val="1800"/>
              </a:spcAft>
            </a:pPr>
            <a:r>
              <a:rPr lang="en-US" sz="2800" baseline="30000" dirty="0">
                <a:latin typeface="Century Gothic" panose="020B0502020202020204" pitchFamily="34" charset="0"/>
              </a:rPr>
              <a:t>26</a:t>
            </a:r>
            <a:r>
              <a:rPr lang="en-US" sz="2800" dirty="0">
                <a:latin typeface="Century Gothic" panose="020B0502020202020204" pitchFamily="34" charset="0"/>
              </a:rPr>
              <a:t> Then God said, “Let </a:t>
            </a:r>
            <a:r>
              <a:rPr lang="en-US" sz="2800" dirty="0">
                <a:solidFill>
                  <a:srgbClr val="73FEFF"/>
                </a:solidFill>
                <a:latin typeface="Century Gothic" panose="020B0502020202020204" pitchFamily="34" charset="0"/>
              </a:rPr>
              <a:t>Us</a:t>
            </a:r>
            <a:r>
              <a:rPr lang="en-US" sz="2800" dirty="0">
                <a:latin typeface="Century Gothic" panose="020B0502020202020204" pitchFamily="34" charset="0"/>
              </a:rPr>
              <a:t> make man in Our image, according to </a:t>
            </a:r>
            <a:r>
              <a:rPr lang="en-US" sz="2800" dirty="0">
                <a:solidFill>
                  <a:srgbClr val="73FEFF"/>
                </a:solidFill>
                <a:latin typeface="Century Gothic" panose="020B0502020202020204" pitchFamily="34" charset="0"/>
              </a:rPr>
              <a:t>Our</a:t>
            </a:r>
            <a:r>
              <a:rPr lang="en-US" sz="2800" dirty="0">
                <a:latin typeface="Century Gothic" panose="020B0502020202020204" pitchFamily="34" charset="0"/>
              </a:rPr>
              <a:t> likeness; and let them rule over the fish of the sea and over the birds of the sky and over the cattle and over all the earth, and over every creeping thing that creeps on the earth.” </a:t>
            </a:r>
            <a:r>
              <a:rPr lang="en-US" sz="2800" baseline="30000" dirty="0">
                <a:latin typeface="Century Gothic" panose="020B0502020202020204" pitchFamily="34" charset="0"/>
              </a:rPr>
              <a:t>27</a:t>
            </a:r>
            <a:r>
              <a:rPr lang="en-US" sz="2800" dirty="0">
                <a:latin typeface="Century Gothic" panose="020B0502020202020204" pitchFamily="34" charset="0"/>
              </a:rPr>
              <a:t> God created man in His own image, in the image of God He created him; male and female He created them. </a:t>
            </a:r>
          </a:p>
          <a:p>
            <a:pPr algn="ctr">
              <a:spcAft>
                <a:spcPts val="1800"/>
              </a:spcAft>
            </a:pPr>
            <a:r>
              <a:rPr lang="en-US" sz="2400" dirty="0">
                <a:latin typeface="Century Gothic" panose="020B0502020202020204" pitchFamily="34" charset="0"/>
              </a:rPr>
              <a:t>Genesis 1:26–27 (NASB95)</a:t>
            </a:r>
          </a:p>
        </p:txBody>
      </p:sp>
    </p:spTree>
    <p:extLst>
      <p:ext uri="{BB962C8B-B14F-4D97-AF65-F5344CB8AC3E}">
        <p14:creationId xmlns:p14="http://schemas.microsoft.com/office/powerpoint/2010/main" val="368838656"/>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1A21DB-F5E3-5E28-A71C-1BBBEB0C7FAD}"/>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66FE715-9954-D53B-DF80-822B8EC7461C}"/>
              </a:ext>
            </a:extLst>
          </p:cNvPr>
          <p:cNvSpPr txBox="1"/>
          <p:nvPr/>
        </p:nvSpPr>
        <p:spPr>
          <a:xfrm>
            <a:off x="0" y="5749290"/>
            <a:ext cx="12192000" cy="646331"/>
          </a:xfrm>
          <a:prstGeom prst="rect">
            <a:avLst/>
          </a:prstGeom>
          <a:noFill/>
        </p:spPr>
        <p:txBody>
          <a:bodyPr wrap="square" rtlCol="0">
            <a:spAutoFit/>
          </a:bodyPr>
          <a:lstStyle/>
          <a:p>
            <a:pPr algn="ctr"/>
            <a:r>
              <a:rPr lang="en-US" sz="3600" b="1" dirty="0">
                <a:solidFill>
                  <a:srgbClr val="FF8AD8"/>
                </a:solidFill>
                <a:latin typeface="Trajan Pro" panose="02020502050506020301" pitchFamily="18" charset="0"/>
              </a:rPr>
              <a:t>male &amp; female become “one flesh”</a:t>
            </a:r>
            <a:endParaRPr lang="en-US" sz="3000" b="1" dirty="0">
              <a:solidFill>
                <a:srgbClr val="FF8AD8"/>
              </a:solidFill>
              <a:latin typeface="Trajan Pro" panose="02020502050506020301" pitchFamily="18" charset="0"/>
            </a:endParaRPr>
          </a:p>
        </p:txBody>
      </p:sp>
      <p:sp>
        <p:nvSpPr>
          <p:cNvPr id="5" name="TextBox 4">
            <a:extLst>
              <a:ext uri="{FF2B5EF4-FFF2-40B4-BE49-F238E27FC236}">
                <a16:creationId xmlns:a16="http://schemas.microsoft.com/office/drawing/2014/main" id="{A006D4B4-5AAE-7586-2D7E-65F9998DBBA0}"/>
              </a:ext>
            </a:extLst>
          </p:cNvPr>
          <p:cNvSpPr txBox="1"/>
          <p:nvPr/>
        </p:nvSpPr>
        <p:spPr>
          <a:xfrm>
            <a:off x="2525077" y="485239"/>
            <a:ext cx="7141845" cy="5062924"/>
          </a:xfrm>
          <a:prstGeom prst="rect">
            <a:avLst/>
          </a:prstGeom>
          <a:noFill/>
        </p:spPr>
        <p:txBody>
          <a:bodyPr wrap="square" rtlCol="0">
            <a:spAutoFit/>
          </a:bodyPr>
          <a:lstStyle/>
          <a:p>
            <a:pPr algn="ctr">
              <a:spcAft>
                <a:spcPts val="1800"/>
              </a:spcAft>
            </a:pPr>
            <a:r>
              <a:rPr lang="en-US" sz="2800" baseline="30000" dirty="0">
                <a:latin typeface="Century Gothic" panose="020B0502020202020204" pitchFamily="34" charset="0"/>
              </a:rPr>
              <a:t>26</a:t>
            </a:r>
            <a:r>
              <a:rPr lang="en-US" sz="2800" dirty="0">
                <a:latin typeface="Century Gothic" panose="020B0502020202020204" pitchFamily="34" charset="0"/>
              </a:rPr>
              <a:t> Then God said, “Let </a:t>
            </a:r>
            <a:r>
              <a:rPr lang="en-US" sz="2800" dirty="0">
                <a:solidFill>
                  <a:srgbClr val="73FEFF"/>
                </a:solidFill>
                <a:latin typeface="Century Gothic" panose="020B0502020202020204" pitchFamily="34" charset="0"/>
              </a:rPr>
              <a:t>Us</a:t>
            </a:r>
            <a:r>
              <a:rPr lang="en-US" sz="2800" dirty="0">
                <a:latin typeface="Century Gothic" panose="020B0502020202020204" pitchFamily="34" charset="0"/>
              </a:rPr>
              <a:t> make man in Our image, according to </a:t>
            </a:r>
            <a:r>
              <a:rPr lang="en-US" sz="2800" dirty="0">
                <a:solidFill>
                  <a:srgbClr val="73FEFF"/>
                </a:solidFill>
                <a:latin typeface="Century Gothic" panose="020B0502020202020204" pitchFamily="34" charset="0"/>
              </a:rPr>
              <a:t>Our</a:t>
            </a:r>
            <a:r>
              <a:rPr lang="en-US" sz="2800" dirty="0">
                <a:latin typeface="Century Gothic" panose="020B0502020202020204" pitchFamily="34" charset="0"/>
              </a:rPr>
              <a:t> likeness; and let them rule over the fish of the sea and over the birds of the sky and over the cattle and over all the earth, and over every creeping thing that creeps on the earth.” </a:t>
            </a:r>
            <a:r>
              <a:rPr lang="en-US" sz="2800" baseline="30000" dirty="0">
                <a:latin typeface="Century Gothic" panose="020B0502020202020204" pitchFamily="34" charset="0"/>
              </a:rPr>
              <a:t>27</a:t>
            </a:r>
            <a:r>
              <a:rPr lang="en-US" sz="2800" dirty="0">
                <a:latin typeface="Century Gothic" panose="020B0502020202020204" pitchFamily="34" charset="0"/>
              </a:rPr>
              <a:t> God created man in His own image, in the image of God He created him; </a:t>
            </a:r>
            <a:r>
              <a:rPr lang="en-US" sz="2800" dirty="0">
                <a:solidFill>
                  <a:srgbClr val="73FEFF"/>
                </a:solidFill>
                <a:latin typeface="Century Gothic" panose="020B0502020202020204" pitchFamily="34" charset="0"/>
              </a:rPr>
              <a:t>male</a:t>
            </a:r>
            <a:r>
              <a:rPr lang="en-US" sz="2800" dirty="0">
                <a:latin typeface="Century Gothic" panose="020B0502020202020204" pitchFamily="34" charset="0"/>
              </a:rPr>
              <a:t> and </a:t>
            </a:r>
            <a:r>
              <a:rPr lang="en-US" sz="2800" dirty="0">
                <a:solidFill>
                  <a:srgbClr val="73FEFF"/>
                </a:solidFill>
                <a:latin typeface="Century Gothic" panose="020B0502020202020204" pitchFamily="34" charset="0"/>
              </a:rPr>
              <a:t>female</a:t>
            </a:r>
            <a:r>
              <a:rPr lang="en-US" sz="2800" dirty="0">
                <a:latin typeface="Century Gothic" panose="020B0502020202020204" pitchFamily="34" charset="0"/>
              </a:rPr>
              <a:t> He created them. </a:t>
            </a:r>
          </a:p>
          <a:p>
            <a:pPr algn="ctr">
              <a:spcAft>
                <a:spcPts val="1800"/>
              </a:spcAft>
            </a:pPr>
            <a:r>
              <a:rPr lang="en-US" sz="2400" dirty="0">
                <a:latin typeface="Century Gothic" panose="020B0502020202020204" pitchFamily="34" charset="0"/>
              </a:rPr>
              <a:t>Genesis 1:26–27 (NASB95)</a:t>
            </a:r>
          </a:p>
        </p:txBody>
      </p:sp>
    </p:spTree>
    <p:extLst>
      <p:ext uri="{BB962C8B-B14F-4D97-AF65-F5344CB8AC3E}">
        <p14:creationId xmlns:p14="http://schemas.microsoft.com/office/powerpoint/2010/main" val="3474705208"/>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1A21DB-F5E3-5E28-A71C-1BBBEB0C7FAD}"/>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66FE715-9954-D53B-DF80-822B8EC7461C}"/>
              </a:ext>
            </a:extLst>
          </p:cNvPr>
          <p:cNvSpPr txBox="1"/>
          <p:nvPr/>
        </p:nvSpPr>
        <p:spPr>
          <a:xfrm>
            <a:off x="0" y="5749290"/>
            <a:ext cx="12192000" cy="646331"/>
          </a:xfrm>
          <a:prstGeom prst="rect">
            <a:avLst/>
          </a:prstGeom>
          <a:noFill/>
        </p:spPr>
        <p:txBody>
          <a:bodyPr wrap="square" rtlCol="0">
            <a:spAutoFit/>
          </a:bodyPr>
          <a:lstStyle/>
          <a:p>
            <a:pPr algn="ctr"/>
            <a:r>
              <a:rPr lang="en-US" sz="3600" b="1" dirty="0">
                <a:solidFill>
                  <a:srgbClr val="FF8AD8"/>
                </a:solidFill>
                <a:latin typeface="Trajan Pro" panose="02020502050506020301" pitchFamily="18" charset="0"/>
              </a:rPr>
              <a:t>male &amp; female become “one flesh”</a:t>
            </a:r>
            <a:endParaRPr lang="en-US" sz="3000" b="1" dirty="0">
              <a:solidFill>
                <a:srgbClr val="FF8AD8"/>
              </a:solidFill>
              <a:latin typeface="Trajan Pro" panose="02020502050506020301" pitchFamily="18" charset="0"/>
            </a:endParaRPr>
          </a:p>
        </p:txBody>
      </p:sp>
      <p:sp>
        <p:nvSpPr>
          <p:cNvPr id="5" name="TextBox 4">
            <a:extLst>
              <a:ext uri="{FF2B5EF4-FFF2-40B4-BE49-F238E27FC236}">
                <a16:creationId xmlns:a16="http://schemas.microsoft.com/office/drawing/2014/main" id="{A006D4B4-5AAE-7586-2D7E-65F9998DBBA0}"/>
              </a:ext>
            </a:extLst>
          </p:cNvPr>
          <p:cNvSpPr txBox="1"/>
          <p:nvPr/>
        </p:nvSpPr>
        <p:spPr>
          <a:xfrm>
            <a:off x="2387917" y="971416"/>
            <a:ext cx="7141845" cy="3770263"/>
          </a:xfrm>
          <a:prstGeom prst="rect">
            <a:avLst/>
          </a:prstGeom>
          <a:noFill/>
        </p:spPr>
        <p:txBody>
          <a:bodyPr wrap="square" rtlCol="0">
            <a:spAutoFit/>
          </a:bodyPr>
          <a:lstStyle/>
          <a:p>
            <a:pPr algn="ctr">
              <a:spcAft>
                <a:spcPts val="1800"/>
              </a:spcAft>
            </a:pPr>
            <a:r>
              <a:rPr lang="en-US" sz="3200" baseline="30000" dirty="0">
                <a:latin typeface="Century Gothic" panose="020B0502020202020204" pitchFamily="34" charset="0"/>
              </a:rPr>
              <a:t>31</a:t>
            </a:r>
            <a:r>
              <a:rPr lang="en-US" sz="3200" dirty="0">
                <a:latin typeface="Century Gothic" panose="020B0502020202020204" pitchFamily="34" charset="0"/>
              </a:rPr>
              <a:t> For this reason a man shall leave his father and mother and shall be joined to his wife, and the two shall become one flesh. </a:t>
            </a:r>
            <a:r>
              <a:rPr lang="en-US" sz="3200" baseline="30000" dirty="0">
                <a:latin typeface="Century Gothic" panose="020B0502020202020204" pitchFamily="34" charset="0"/>
              </a:rPr>
              <a:t>32</a:t>
            </a:r>
            <a:r>
              <a:rPr lang="en-US" sz="3200" dirty="0">
                <a:latin typeface="Century Gothic" panose="020B0502020202020204" pitchFamily="34" charset="0"/>
              </a:rPr>
              <a:t> This mystery is great; but I am speaking with reference to Christ and the church. </a:t>
            </a:r>
          </a:p>
          <a:p>
            <a:pPr algn="ctr">
              <a:spcAft>
                <a:spcPts val="1800"/>
              </a:spcAft>
            </a:pPr>
            <a:r>
              <a:rPr lang="en-US" sz="2400" dirty="0">
                <a:latin typeface="Century Gothic" panose="020B0502020202020204" pitchFamily="34" charset="0"/>
              </a:rPr>
              <a:t>Ephesians 5:31–32 (NASB95)  </a:t>
            </a:r>
          </a:p>
        </p:txBody>
      </p:sp>
    </p:spTree>
    <p:extLst>
      <p:ext uri="{BB962C8B-B14F-4D97-AF65-F5344CB8AC3E}">
        <p14:creationId xmlns:p14="http://schemas.microsoft.com/office/powerpoint/2010/main" val="1795497836"/>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1A21DB-F5E3-5E28-A71C-1BBBEB0C7FAD}"/>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66FE715-9954-D53B-DF80-822B8EC7461C}"/>
              </a:ext>
            </a:extLst>
          </p:cNvPr>
          <p:cNvSpPr txBox="1"/>
          <p:nvPr/>
        </p:nvSpPr>
        <p:spPr>
          <a:xfrm>
            <a:off x="0" y="5749290"/>
            <a:ext cx="12192000" cy="1107996"/>
          </a:xfrm>
          <a:prstGeom prst="rect">
            <a:avLst/>
          </a:prstGeom>
          <a:noFill/>
        </p:spPr>
        <p:txBody>
          <a:bodyPr wrap="square" rtlCol="0">
            <a:spAutoFit/>
          </a:bodyPr>
          <a:lstStyle/>
          <a:p>
            <a:pPr algn="ctr"/>
            <a:r>
              <a:rPr lang="en-US" sz="3600" b="1" dirty="0">
                <a:solidFill>
                  <a:srgbClr val="FF8AD8"/>
                </a:solidFill>
                <a:latin typeface="Trajan Pro" panose="02020502050506020301" pitchFamily="18" charset="0"/>
              </a:rPr>
              <a:t>3 Crucial Truths about Gender</a:t>
            </a:r>
          </a:p>
          <a:p>
            <a:pPr algn="ctr"/>
            <a:r>
              <a:rPr lang="en-US" sz="3000" b="1" dirty="0">
                <a:solidFill>
                  <a:srgbClr val="FF8AD8"/>
                </a:solidFill>
                <a:latin typeface="Trajan Pro" panose="02020502050506020301" pitchFamily="18" charset="0"/>
              </a:rPr>
              <a:t>Matthew 19.1-6</a:t>
            </a:r>
          </a:p>
        </p:txBody>
      </p:sp>
      <p:sp>
        <p:nvSpPr>
          <p:cNvPr id="5" name="TextBox 4">
            <a:extLst>
              <a:ext uri="{FF2B5EF4-FFF2-40B4-BE49-F238E27FC236}">
                <a16:creationId xmlns:a16="http://schemas.microsoft.com/office/drawing/2014/main" id="{A006D4B4-5AAE-7586-2D7E-65F9998DBBA0}"/>
              </a:ext>
            </a:extLst>
          </p:cNvPr>
          <p:cNvSpPr txBox="1"/>
          <p:nvPr/>
        </p:nvSpPr>
        <p:spPr>
          <a:xfrm>
            <a:off x="2638425" y="1165146"/>
            <a:ext cx="6915150" cy="3508653"/>
          </a:xfrm>
          <a:prstGeom prst="rect">
            <a:avLst/>
          </a:prstGeom>
          <a:noFill/>
        </p:spPr>
        <p:txBody>
          <a:bodyPr wrap="square" rtlCol="0">
            <a:spAutoFit/>
          </a:bodyPr>
          <a:lstStyle/>
          <a:p>
            <a:pPr algn="ctr">
              <a:spcAft>
                <a:spcPts val="1800"/>
              </a:spcAft>
            </a:pPr>
            <a:r>
              <a:rPr lang="en-US" sz="3200" dirty="0">
                <a:latin typeface="Century Gothic" panose="020B0502020202020204" pitchFamily="34" charset="0"/>
              </a:rPr>
              <a:t>God created male and female (vs. 4)</a:t>
            </a:r>
          </a:p>
          <a:p>
            <a:pPr algn="ctr">
              <a:spcAft>
                <a:spcPts val="1800"/>
              </a:spcAft>
            </a:pPr>
            <a:r>
              <a:rPr lang="en-US" sz="3200" dirty="0">
                <a:latin typeface="Century Gothic" panose="020B0502020202020204" pitchFamily="34" charset="0"/>
              </a:rPr>
              <a:t>male &amp; female become one flesh in marriage (vs. 5)</a:t>
            </a:r>
          </a:p>
          <a:p>
            <a:pPr algn="ctr">
              <a:spcAft>
                <a:spcPts val="1800"/>
              </a:spcAft>
            </a:pPr>
            <a:r>
              <a:rPr lang="en-US" sz="3200" dirty="0">
                <a:solidFill>
                  <a:srgbClr val="73FEFF"/>
                </a:solidFill>
                <a:latin typeface="Century Gothic" panose="020B0502020202020204" pitchFamily="34" charset="0"/>
              </a:rPr>
              <a:t>man mustn’t mess around with what God has made (vs. 6)</a:t>
            </a:r>
          </a:p>
        </p:txBody>
      </p:sp>
    </p:spTree>
    <p:extLst>
      <p:ext uri="{BB962C8B-B14F-4D97-AF65-F5344CB8AC3E}">
        <p14:creationId xmlns:p14="http://schemas.microsoft.com/office/powerpoint/2010/main" val="2959200489"/>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1A21DB-F5E3-5E28-A71C-1BBBEB0C7FAD}"/>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A006D4B4-5AAE-7586-2D7E-65F9998DBBA0}"/>
              </a:ext>
            </a:extLst>
          </p:cNvPr>
          <p:cNvSpPr txBox="1"/>
          <p:nvPr/>
        </p:nvSpPr>
        <p:spPr>
          <a:xfrm>
            <a:off x="2525077" y="774427"/>
            <a:ext cx="7141845" cy="5309146"/>
          </a:xfrm>
          <a:prstGeom prst="rect">
            <a:avLst/>
          </a:prstGeom>
          <a:noFill/>
        </p:spPr>
        <p:txBody>
          <a:bodyPr wrap="square" rtlCol="0">
            <a:spAutoFit/>
          </a:bodyPr>
          <a:lstStyle/>
          <a:p>
            <a:pPr algn="ctr">
              <a:spcAft>
                <a:spcPts val="1800"/>
              </a:spcAft>
            </a:pPr>
            <a:r>
              <a:rPr lang="en-US" sz="3000" dirty="0">
                <a:latin typeface="Century Gothic" panose="020B0502020202020204" pitchFamily="34" charset="0"/>
              </a:rPr>
              <a:t>“Ponder this for a moment: if the union of the sexes is the original sign in this world of our call to union with God, and if there is an enemy who wants to separate us from God, where do you think he’s going to aim his most poisonous arrows? If we want to know what is most sacred in this world, all we need do is look for what is most violently profaned.” </a:t>
            </a:r>
          </a:p>
          <a:p>
            <a:pPr algn="ctr">
              <a:spcAft>
                <a:spcPts val="1800"/>
              </a:spcAft>
            </a:pPr>
            <a:r>
              <a:rPr lang="en-US" sz="2400" dirty="0">
                <a:latin typeface="Century Gothic" panose="020B0502020202020204" pitchFamily="34" charset="0"/>
              </a:rPr>
              <a:t>(Christopher West, Our Bodies Tell God’s Story) </a:t>
            </a:r>
          </a:p>
        </p:txBody>
      </p:sp>
    </p:spTree>
    <p:extLst>
      <p:ext uri="{BB962C8B-B14F-4D97-AF65-F5344CB8AC3E}">
        <p14:creationId xmlns:p14="http://schemas.microsoft.com/office/powerpoint/2010/main" val="4124063330"/>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1A21DB-F5E3-5E28-A71C-1BBBEB0C7FAD}"/>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66FE715-9954-D53B-DF80-822B8EC7461C}"/>
              </a:ext>
            </a:extLst>
          </p:cNvPr>
          <p:cNvSpPr txBox="1"/>
          <p:nvPr/>
        </p:nvSpPr>
        <p:spPr>
          <a:xfrm>
            <a:off x="0" y="5749290"/>
            <a:ext cx="12192000" cy="1107996"/>
          </a:xfrm>
          <a:prstGeom prst="rect">
            <a:avLst/>
          </a:prstGeom>
          <a:noFill/>
        </p:spPr>
        <p:txBody>
          <a:bodyPr wrap="square" rtlCol="0">
            <a:spAutoFit/>
          </a:bodyPr>
          <a:lstStyle/>
          <a:p>
            <a:pPr algn="ctr"/>
            <a:r>
              <a:rPr lang="en-US" sz="3600" b="1" dirty="0">
                <a:solidFill>
                  <a:srgbClr val="FF8AD8"/>
                </a:solidFill>
                <a:latin typeface="Trajan Pro" panose="02020502050506020301" pitchFamily="18" charset="0"/>
              </a:rPr>
              <a:t>3 Crucial Truths about Gender</a:t>
            </a:r>
          </a:p>
          <a:p>
            <a:pPr algn="ctr"/>
            <a:r>
              <a:rPr lang="en-US" sz="3000" b="1" dirty="0">
                <a:solidFill>
                  <a:srgbClr val="FF8AD8"/>
                </a:solidFill>
                <a:latin typeface="Trajan Pro" panose="02020502050506020301" pitchFamily="18" charset="0"/>
              </a:rPr>
              <a:t>Matthew 19.1-6</a:t>
            </a:r>
          </a:p>
        </p:txBody>
      </p:sp>
      <p:sp>
        <p:nvSpPr>
          <p:cNvPr id="5" name="TextBox 4">
            <a:extLst>
              <a:ext uri="{FF2B5EF4-FFF2-40B4-BE49-F238E27FC236}">
                <a16:creationId xmlns:a16="http://schemas.microsoft.com/office/drawing/2014/main" id="{A006D4B4-5AAE-7586-2D7E-65F9998DBBA0}"/>
              </a:ext>
            </a:extLst>
          </p:cNvPr>
          <p:cNvSpPr txBox="1"/>
          <p:nvPr/>
        </p:nvSpPr>
        <p:spPr>
          <a:xfrm>
            <a:off x="2638425" y="1165146"/>
            <a:ext cx="6915150" cy="3508653"/>
          </a:xfrm>
          <a:prstGeom prst="rect">
            <a:avLst/>
          </a:prstGeom>
          <a:noFill/>
        </p:spPr>
        <p:txBody>
          <a:bodyPr wrap="square" rtlCol="0">
            <a:spAutoFit/>
          </a:bodyPr>
          <a:lstStyle/>
          <a:p>
            <a:pPr algn="ctr">
              <a:spcAft>
                <a:spcPts val="1800"/>
              </a:spcAft>
            </a:pPr>
            <a:r>
              <a:rPr lang="en-US" sz="3200" dirty="0">
                <a:latin typeface="Century Gothic" panose="020B0502020202020204" pitchFamily="34" charset="0"/>
              </a:rPr>
              <a:t>God created male and female (vs. 4)</a:t>
            </a:r>
          </a:p>
          <a:p>
            <a:pPr algn="ctr">
              <a:spcAft>
                <a:spcPts val="1800"/>
              </a:spcAft>
            </a:pPr>
            <a:r>
              <a:rPr lang="en-US" sz="3200" dirty="0">
                <a:latin typeface="Century Gothic" panose="020B0502020202020204" pitchFamily="34" charset="0"/>
              </a:rPr>
              <a:t>male &amp; female become one flesh in marriage (vs. 5)</a:t>
            </a:r>
          </a:p>
          <a:p>
            <a:pPr algn="ctr">
              <a:spcAft>
                <a:spcPts val="1800"/>
              </a:spcAft>
            </a:pPr>
            <a:r>
              <a:rPr lang="en-US" sz="3200" dirty="0">
                <a:solidFill>
                  <a:srgbClr val="73FEFF"/>
                </a:solidFill>
                <a:latin typeface="Century Gothic" panose="020B0502020202020204" pitchFamily="34" charset="0"/>
              </a:rPr>
              <a:t>man mustn’t mess around with what God has made (vs. 6)</a:t>
            </a:r>
          </a:p>
        </p:txBody>
      </p:sp>
    </p:spTree>
    <p:extLst>
      <p:ext uri="{BB962C8B-B14F-4D97-AF65-F5344CB8AC3E}">
        <p14:creationId xmlns:p14="http://schemas.microsoft.com/office/powerpoint/2010/main" val="2944166873"/>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1A21DB-F5E3-5E28-A71C-1BBBEB0C7FAD}"/>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66FE715-9954-D53B-DF80-822B8EC7461C}"/>
              </a:ext>
            </a:extLst>
          </p:cNvPr>
          <p:cNvSpPr txBox="1"/>
          <p:nvPr/>
        </p:nvSpPr>
        <p:spPr>
          <a:xfrm>
            <a:off x="0" y="6029503"/>
            <a:ext cx="12192000" cy="923330"/>
          </a:xfrm>
          <a:prstGeom prst="rect">
            <a:avLst/>
          </a:prstGeom>
          <a:noFill/>
        </p:spPr>
        <p:txBody>
          <a:bodyPr wrap="square" rtlCol="0">
            <a:spAutoFit/>
          </a:bodyPr>
          <a:lstStyle/>
          <a:p>
            <a:pPr algn="ctr"/>
            <a:r>
              <a:rPr lang="en-US" sz="5400" b="1" dirty="0">
                <a:solidFill>
                  <a:srgbClr val="FF8AD8"/>
                </a:solidFill>
                <a:latin typeface="Trajan Pro" panose="02020502050506020301" pitchFamily="18" charset="0"/>
              </a:rPr>
              <a:t>The Way Back</a:t>
            </a:r>
          </a:p>
        </p:txBody>
      </p:sp>
      <p:sp>
        <p:nvSpPr>
          <p:cNvPr id="5" name="TextBox 4">
            <a:extLst>
              <a:ext uri="{FF2B5EF4-FFF2-40B4-BE49-F238E27FC236}">
                <a16:creationId xmlns:a16="http://schemas.microsoft.com/office/drawing/2014/main" id="{A006D4B4-5AAE-7586-2D7E-65F9998DBBA0}"/>
              </a:ext>
            </a:extLst>
          </p:cNvPr>
          <p:cNvSpPr txBox="1"/>
          <p:nvPr/>
        </p:nvSpPr>
        <p:spPr>
          <a:xfrm>
            <a:off x="2638425" y="1165146"/>
            <a:ext cx="6915150" cy="2785378"/>
          </a:xfrm>
          <a:prstGeom prst="rect">
            <a:avLst/>
          </a:prstGeom>
          <a:noFill/>
        </p:spPr>
        <p:txBody>
          <a:bodyPr wrap="square" rtlCol="0">
            <a:spAutoFit/>
          </a:bodyPr>
          <a:lstStyle/>
          <a:p>
            <a:pPr algn="ctr">
              <a:spcAft>
                <a:spcPts val="1800"/>
              </a:spcAft>
            </a:pPr>
            <a:r>
              <a:rPr lang="en-US" sz="4000" dirty="0">
                <a:latin typeface="Century Gothic" panose="020B0502020202020204" pitchFamily="34" charset="0"/>
              </a:rPr>
              <a:t>treat marriage as sacred</a:t>
            </a:r>
            <a:br>
              <a:rPr lang="en-US" sz="4000" dirty="0">
                <a:latin typeface="Century Gothic" panose="020B0502020202020204" pitchFamily="34" charset="0"/>
              </a:rPr>
            </a:br>
            <a:r>
              <a:rPr lang="en-US" sz="4000" dirty="0">
                <a:latin typeface="Century Gothic" panose="020B0502020202020204" pitchFamily="34" charset="0"/>
              </a:rPr>
              <a:t>(Hebrews 13.4)</a:t>
            </a:r>
          </a:p>
          <a:p>
            <a:pPr algn="ctr">
              <a:spcAft>
                <a:spcPts val="1800"/>
              </a:spcAft>
            </a:pPr>
            <a:r>
              <a:rPr lang="en-US" sz="4000" dirty="0">
                <a:latin typeface="Century Gothic" panose="020B0502020202020204" pitchFamily="34" charset="0"/>
              </a:rPr>
              <a:t>give honor to both </a:t>
            </a:r>
            <a:br>
              <a:rPr lang="en-US" sz="4000" dirty="0">
                <a:latin typeface="Century Gothic" panose="020B0502020202020204" pitchFamily="34" charset="0"/>
              </a:rPr>
            </a:br>
            <a:r>
              <a:rPr lang="en-US" sz="4000" dirty="0">
                <a:latin typeface="Century Gothic" panose="020B0502020202020204" pitchFamily="34" charset="0"/>
              </a:rPr>
              <a:t>male and female</a:t>
            </a:r>
          </a:p>
        </p:txBody>
      </p:sp>
    </p:spTree>
    <p:extLst>
      <p:ext uri="{BB962C8B-B14F-4D97-AF65-F5344CB8AC3E}">
        <p14:creationId xmlns:p14="http://schemas.microsoft.com/office/powerpoint/2010/main" val="39524829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7" presetID="9" presetClass="emph" presetSubtype="0" nodeType="withEffect">
                                  <p:stCondLst>
                                    <p:cond delay="0"/>
                                  </p:stCondLst>
                                  <p:childTnLst>
                                    <p:set>
                                      <p:cBhvr>
                                        <p:cTn id="18" dur="indefinite"/>
                                        <p:tgtEl>
                                          <p:spTgt spid="5">
                                            <p:txEl>
                                              <p:pRg st="0" end="0"/>
                                            </p:txEl>
                                          </p:spTgt>
                                        </p:tgtEl>
                                        <p:attrNameLst>
                                          <p:attrName>style.opacity</p:attrName>
                                        </p:attrNameLst>
                                      </p:cBhvr>
                                      <p:to>
                                        <p:strVal val="0.5"/>
                                      </p:to>
                                    </p:set>
                                    <p:animEffect filter="image" prLst="opacity: 0.5">
                                      <p:cBhvr rctx="IE">
                                        <p:cTn id="19" dur="indefinite"/>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1A21DB-F5E3-5E28-A71C-1BBBEB0C7FAD}"/>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A006D4B4-5AAE-7586-2D7E-65F9998DBBA0}"/>
              </a:ext>
            </a:extLst>
          </p:cNvPr>
          <p:cNvSpPr txBox="1"/>
          <p:nvPr/>
        </p:nvSpPr>
        <p:spPr>
          <a:xfrm>
            <a:off x="2525077" y="151179"/>
            <a:ext cx="7141845" cy="6694140"/>
          </a:xfrm>
          <a:prstGeom prst="rect">
            <a:avLst/>
          </a:prstGeom>
          <a:noFill/>
        </p:spPr>
        <p:txBody>
          <a:bodyPr wrap="square" rtlCol="0">
            <a:spAutoFit/>
          </a:bodyPr>
          <a:lstStyle/>
          <a:p>
            <a:pPr algn="ctr">
              <a:spcAft>
                <a:spcPts val="1800"/>
              </a:spcAft>
            </a:pPr>
            <a:r>
              <a:rPr lang="en-US" sz="3000" dirty="0">
                <a:latin typeface="Century Gothic" panose="020B0502020202020204" pitchFamily="34" charset="0"/>
              </a:rPr>
              <a:t>“Young women are intruded on by biological men in locker rooms, trounced by biological boys on sports teams, and told work life will never offer them fair rewards. Intersectional language denies all their biological specialness. Hollywood - no longer in the rom-com business - offers them no fantasy on which to hang their girlish hopes. The gifts and presumptions of this culture make it hard to imagine why anyone should want to be a girl” </a:t>
            </a:r>
          </a:p>
          <a:p>
            <a:pPr algn="ctr">
              <a:spcAft>
                <a:spcPts val="1800"/>
              </a:spcAft>
            </a:pPr>
            <a:r>
              <a:rPr lang="en-US" sz="2400" dirty="0">
                <a:latin typeface="Century Gothic" panose="020B0502020202020204" pitchFamily="34" charset="0"/>
              </a:rPr>
              <a:t>(Abigail </a:t>
            </a:r>
            <a:r>
              <a:rPr lang="en-US" sz="2400" dirty="0" err="1">
                <a:latin typeface="Century Gothic" panose="020B0502020202020204" pitchFamily="34" charset="0"/>
              </a:rPr>
              <a:t>Shrier</a:t>
            </a:r>
            <a:r>
              <a:rPr lang="en-US" sz="2400" dirty="0">
                <a:latin typeface="Century Gothic" panose="020B0502020202020204" pitchFamily="34" charset="0"/>
              </a:rPr>
              <a:t>. Irreversible Damage. Page 154) </a:t>
            </a:r>
          </a:p>
        </p:txBody>
      </p:sp>
    </p:spTree>
    <p:extLst>
      <p:ext uri="{BB962C8B-B14F-4D97-AF65-F5344CB8AC3E}">
        <p14:creationId xmlns:p14="http://schemas.microsoft.com/office/powerpoint/2010/main" val="3886822797"/>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1A21DB-F5E3-5E28-A71C-1BBBEB0C7FAD}"/>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A006D4B4-5AAE-7586-2D7E-65F9998DBBA0}"/>
              </a:ext>
            </a:extLst>
          </p:cNvPr>
          <p:cNvSpPr txBox="1"/>
          <p:nvPr/>
        </p:nvSpPr>
        <p:spPr>
          <a:xfrm>
            <a:off x="2525077" y="1605424"/>
            <a:ext cx="7141845" cy="4016484"/>
          </a:xfrm>
          <a:prstGeom prst="rect">
            <a:avLst/>
          </a:prstGeom>
          <a:noFill/>
        </p:spPr>
        <p:txBody>
          <a:bodyPr wrap="square" rtlCol="0">
            <a:spAutoFit/>
          </a:bodyPr>
          <a:lstStyle/>
          <a:p>
            <a:pPr algn="ctr">
              <a:spcAft>
                <a:spcPts val="1800"/>
              </a:spcAft>
            </a:pPr>
            <a:r>
              <a:rPr lang="en-US" sz="3600" dirty="0">
                <a:effectLst/>
                <a:latin typeface="Calibri" panose="020F0502020204030204" pitchFamily="34" charset="0"/>
                <a:ea typeface="Calibri" panose="020F0502020204030204" pitchFamily="34" charset="0"/>
              </a:rPr>
              <a:t>Quoting Sasha Ayad, transgender therapist: “A common response from female clients is something along these lines: ‘I don’t know exactly that I want to be a guy. I just know I don’t want to be a girl’.” </a:t>
            </a:r>
          </a:p>
          <a:p>
            <a:pPr algn="ctr">
              <a:spcAft>
                <a:spcPts val="1800"/>
              </a:spcAft>
            </a:pPr>
            <a:r>
              <a:rPr lang="en-US" sz="2400" dirty="0">
                <a:effectLst/>
                <a:latin typeface="Calibri" panose="020F0502020204030204" pitchFamily="34" charset="0"/>
                <a:ea typeface="Calibri" panose="020F0502020204030204" pitchFamily="34" charset="0"/>
              </a:rPr>
              <a:t>(Abigail </a:t>
            </a:r>
            <a:r>
              <a:rPr lang="en-US" sz="2400" dirty="0" err="1">
                <a:effectLst/>
                <a:latin typeface="Calibri" panose="020F0502020204030204" pitchFamily="34" charset="0"/>
                <a:ea typeface="Calibri" panose="020F0502020204030204" pitchFamily="34" charset="0"/>
              </a:rPr>
              <a:t>Shrier</a:t>
            </a:r>
            <a:r>
              <a:rPr lang="en-US" sz="2400" dirty="0">
                <a:effectLst/>
                <a:latin typeface="Calibri" panose="020F0502020204030204" pitchFamily="34" charset="0"/>
                <a:ea typeface="Calibri" panose="020F0502020204030204" pitchFamily="34" charset="0"/>
              </a:rPr>
              <a:t>. Irreversible Damage. Pages 7-8)</a:t>
            </a:r>
            <a:r>
              <a:rPr lang="en-US" sz="2400" dirty="0">
                <a:effectLst/>
              </a:rPr>
              <a:t> </a:t>
            </a:r>
            <a:endParaRPr lang="en-US" sz="2400" dirty="0">
              <a:latin typeface="Century Gothic" panose="020B0502020202020204" pitchFamily="34" charset="0"/>
            </a:endParaRPr>
          </a:p>
        </p:txBody>
      </p:sp>
    </p:spTree>
    <p:extLst>
      <p:ext uri="{BB962C8B-B14F-4D97-AF65-F5344CB8AC3E}">
        <p14:creationId xmlns:p14="http://schemas.microsoft.com/office/powerpoint/2010/main" val="2152945361"/>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1A21DB-F5E3-5E28-A71C-1BBBEB0C7FAD}"/>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66FE715-9954-D53B-DF80-822B8EC7461C}"/>
              </a:ext>
            </a:extLst>
          </p:cNvPr>
          <p:cNvSpPr txBox="1"/>
          <p:nvPr/>
        </p:nvSpPr>
        <p:spPr>
          <a:xfrm>
            <a:off x="0" y="6029503"/>
            <a:ext cx="12192000" cy="923330"/>
          </a:xfrm>
          <a:prstGeom prst="rect">
            <a:avLst/>
          </a:prstGeom>
          <a:noFill/>
        </p:spPr>
        <p:txBody>
          <a:bodyPr wrap="square" rtlCol="0">
            <a:spAutoFit/>
          </a:bodyPr>
          <a:lstStyle/>
          <a:p>
            <a:pPr algn="ctr"/>
            <a:r>
              <a:rPr lang="en-US" sz="5400" b="1" dirty="0">
                <a:solidFill>
                  <a:srgbClr val="FF8AD8"/>
                </a:solidFill>
                <a:latin typeface="Trajan Pro" panose="02020502050506020301" pitchFamily="18" charset="0"/>
              </a:rPr>
              <a:t>The Way Back</a:t>
            </a:r>
          </a:p>
        </p:txBody>
      </p:sp>
      <p:sp>
        <p:nvSpPr>
          <p:cNvPr id="5" name="TextBox 4">
            <a:extLst>
              <a:ext uri="{FF2B5EF4-FFF2-40B4-BE49-F238E27FC236}">
                <a16:creationId xmlns:a16="http://schemas.microsoft.com/office/drawing/2014/main" id="{A006D4B4-5AAE-7586-2D7E-65F9998DBBA0}"/>
              </a:ext>
            </a:extLst>
          </p:cNvPr>
          <p:cNvSpPr txBox="1"/>
          <p:nvPr/>
        </p:nvSpPr>
        <p:spPr>
          <a:xfrm>
            <a:off x="2638425" y="1165146"/>
            <a:ext cx="6915150" cy="2785378"/>
          </a:xfrm>
          <a:prstGeom prst="rect">
            <a:avLst/>
          </a:prstGeom>
          <a:noFill/>
        </p:spPr>
        <p:txBody>
          <a:bodyPr wrap="square" rtlCol="0">
            <a:spAutoFit/>
          </a:bodyPr>
          <a:lstStyle/>
          <a:p>
            <a:pPr algn="ctr">
              <a:spcAft>
                <a:spcPts val="1800"/>
              </a:spcAft>
            </a:pPr>
            <a:r>
              <a:rPr lang="en-US" sz="4000" dirty="0">
                <a:solidFill>
                  <a:schemeClr val="tx1">
                    <a:alpha val="50000"/>
                  </a:schemeClr>
                </a:solidFill>
                <a:latin typeface="Century Gothic" panose="020B0502020202020204" pitchFamily="34" charset="0"/>
              </a:rPr>
              <a:t>treat marriage as sacred</a:t>
            </a:r>
            <a:br>
              <a:rPr lang="en-US" sz="4000" dirty="0">
                <a:solidFill>
                  <a:schemeClr val="tx1">
                    <a:alpha val="50000"/>
                  </a:schemeClr>
                </a:solidFill>
                <a:latin typeface="Century Gothic" panose="020B0502020202020204" pitchFamily="34" charset="0"/>
              </a:rPr>
            </a:br>
            <a:r>
              <a:rPr lang="en-US" sz="4000" dirty="0">
                <a:solidFill>
                  <a:schemeClr val="tx1">
                    <a:alpha val="50000"/>
                  </a:schemeClr>
                </a:solidFill>
                <a:latin typeface="Century Gothic" panose="020B0502020202020204" pitchFamily="34" charset="0"/>
              </a:rPr>
              <a:t>(Hebrews 13.4)</a:t>
            </a:r>
          </a:p>
          <a:p>
            <a:pPr algn="ctr">
              <a:spcAft>
                <a:spcPts val="1800"/>
              </a:spcAft>
            </a:pPr>
            <a:r>
              <a:rPr lang="en-US" sz="4000" dirty="0">
                <a:latin typeface="Century Gothic" panose="020B0502020202020204" pitchFamily="34" charset="0"/>
              </a:rPr>
              <a:t>give honor to both </a:t>
            </a:r>
            <a:br>
              <a:rPr lang="en-US" sz="4000" dirty="0">
                <a:latin typeface="Century Gothic" panose="020B0502020202020204" pitchFamily="34" charset="0"/>
              </a:rPr>
            </a:br>
            <a:r>
              <a:rPr lang="en-US" sz="4000" dirty="0">
                <a:latin typeface="Century Gothic" panose="020B0502020202020204" pitchFamily="34" charset="0"/>
              </a:rPr>
              <a:t>male and female</a:t>
            </a:r>
          </a:p>
        </p:txBody>
      </p:sp>
    </p:spTree>
    <p:extLst>
      <p:ext uri="{BB962C8B-B14F-4D97-AF65-F5344CB8AC3E}">
        <p14:creationId xmlns:p14="http://schemas.microsoft.com/office/powerpoint/2010/main" val="2265082058"/>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1A21DB-F5E3-5E28-A71C-1BBBEB0C7FAD}"/>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66FE715-9954-D53B-DF80-822B8EC7461C}"/>
              </a:ext>
            </a:extLst>
          </p:cNvPr>
          <p:cNvSpPr txBox="1"/>
          <p:nvPr/>
        </p:nvSpPr>
        <p:spPr>
          <a:xfrm>
            <a:off x="0" y="5749290"/>
            <a:ext cx="12192000" cy="1107996"/>
          </a:xfrm>
          <a:prstGeom prst="rect">
            <a:avLst/>
          </a:prstGeom>
          <a:noFill/>
        </p:spPr>
        <p:txBody>
          <a:bodyPr wrap="square" rtlCol="0">
            <a:spAutoFit/>
          </a:bodyPr>
          <a:lstStyle/>
          <a:p>
            <a:pPr algn="ctr"/>
            <a:r>
              <a:rPr lang="en-US" sz="3600" b="1" dirty="0">
                <a:solidFill>
                  <a:srgbClr val="FF8AD8"/>
                </a:solidFill>
                <a:latin typeface="Trajan Pro" panose="02020502050506020301" pitchFamily="18" charset="0"/>
              </a:rPr>
              <a:t>3 Crucial Truths about Gender</a:t>
            </a:r>
          </a:p>
          <a:p>
            <a:pPr algn="ctr"/>
            <a:r>
              <a:rPr lang="en-US" sz="3000" b="1" dirty="0">
                <a:solidFill>
                  <a:srgbClr val="FF8AD8"/>
                </a:solidFill>
                <a:latin typeface="Trajan Pro" panose="02020502050506020301" pitchFamily="18" charset="0"/>
              </a:rPr>
              <a:t>Matthew 19.1-6</a:t>
            </a:r>
          </a:p>
        </p:txBody>
      </p:sp>
      <p:sp>
        <p:nvSpPr>
          <p:cNvPr id="5" name="TextBox 4">
            <a:extLst>
              <a:ext uri="{FF2B5EF4-FFF2-40B4-BE49-F238E27FC236}">
                <a16:creationId xmlns:a16="http://schemas.microsoft.com/office/drawing/2014/main" id="{A006D4B4-5AAE-7586-2D7E-65F9998DBBA0}"/>
              </a:ext>
            </a:extLst>
          </p:cNvPr>
          <p:cNvSpPr txBox="1"/>
          <p:nvPr/>
        </p:nvSpPr>
        <p:spPr>
          <a:xfrm>
            <a:off x="2638425" y="1165146"/>
            <a:ext cx="6915150" cy="3508653"/>
          </a:xfrm>
          <a:prstGeom prst="rect">
            <a:avLst/>
          </a:prstGeom>
          <a:noFill/>
        </p:spPr>
        <p:txBody>
          <a:bodyPr wrap="square" rtlCol="0">
            <a:spAutoFit/>
          </a:bodyPr>
          <a:lstStyle/>
          <a:p>
            <a:pPr algn="ctr">
              <a:spcAft>
                <a:spcPts val="1800"/>
              </a:spcAft>
            </a:pPr>
            <a:r>
              <a:rPr lang="en-US" sz="3200" dirty="0">
                <a:latin typeface="Century Gothic" panose="020B0502020202020204" pitchFamily="34" charset="0"/>
              </a:rPr>
              <a:t>God created male and female (vs. 4)</a:t>
            </a:r>
          </a:p>
          <a:p>
            <a:pPr algn="ctr">
              <a:spcAft>
                <a:spcPts val="1800"/>
              </a:spcAft>
            </a:pPr>
            <a:r>
              <a:rPr lang="en-US" sz="3200" dirty="0">
                <a:latin typeface="Century Gothic" panose="020B0502020202020204" pitchFamily="34" charset="0"/>
              </a:rPr>
              <a:t>male &amp; female become one flesh in marriage (vs. 5)</a:t>
            </a:r>
          </a:p>
          <a:p>
            <a:pPr algn="ctr">
              <a:spcAft>
                <a:spcPts val="1800"/>
              </a:spcAft>
            </a:pPr>
            <a:r>
              <a:rPr lang="en-US" sz="3200" dirty="0">
                <a:latin typeface="Century Gothic" panose="020B0502020202020204" pitchFamily="34" charset="0"/>
              </a:rPr>
              <a:t>man mustn’t mess around with what God has made (vs. 6)</a:t>
            </a:r>
          </a:p>
        </p:txBody>
      </p:sp>
    </p:spTree>
    <p:extLst>
      <p:ext uri="{BB962C8B-B14F-4D97-AF65-F5344CB8AC3E}">
        <p14:creationId xmlns:p14="http://schemas.microsoft.com/office/powerpoint/2010/main" val="39384351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3557640"/>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dirt road with trees on either side of it&#10;&#10;Description automatically generated with medium confidence">
            <a:extLst>
              <a:ext uri="{FF2B5EF4-FFF2-40B4-BE49-F238E27FC236}">
                <a16:creationId xmlns:a16="http://schemas.microsoft.com/office/drawing/2014/main" id="{026458A2-3C68-7532-52A2-AE78D54234C8}"/>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6E41977E-2A7B-303A-AEEC-628EBD52D748}"/>
              </a:ext>
            </a:extLst>
          </p:cNvPr>
          <p:cNvSpPr txBox="1"/>
          <p:nvPr/>
        </p:nvSpPr>
        <p:spPr>
          <a:xfrm>
            <a:off x="436605" y="4992129"/>
            <a:ext cx="11318789" cy="1754326"/>
          </a:xfrm>
          <a:prstGeom prst="rect">
            <a:avLst/>
          </a:prstGeom>
          <a:noFill/>
        </p:spPr>
        <p:txBody>
          <a:bodyPr wrap="square" rtlCol="0">
            <a:spAutoFit/>
          </a:bodyPr>
          <a:lstStyle/>
          <a:p>
            <a:pPr algn="ctr"/>
            <a:r>
              <a:rPr lang="en-US" sz="3600" dirty="0">
                <a:effectLst>
                  <a:outerShdw blurRad="50800" dist="38100" dir="2700000" algn="tl" rotWithShape="0">
                    <a:prstClr val="black">
                      <a:alpha val="40000"/>
                    </a:prstClr>
                  </a:outerShdw>
                </a:effectLst>
                <a:latin typeface="Avenir Next" panose="020B0503020202020204" pitchFamily="34" charset="0"/>
              </a:rPr>
              <a:t>“Stand by the ways and see and ask for the ancient paths, Where the good way is, and walk in it; And you will find rest for your souls.” (Jeremiah 6.16)</a:t>
            </a:r>
          </a:p>
        </p:txBody>
      </p:sp>
    </p:spTree>
    <p:extLst>
      <p:ext uri="{BB962C8B-B14F-4D97-AF65-F5344CB8AC3E}">
        <p14:creationId xmlns:p14="http://schemas.microsoft.com/office/powerpoint/2010/main" val="1717270411"/>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1A21DB-F5E3-5E28-A71C-1BBBEB0C7FAD}"/>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66FE715-9954-D53B-DF80-822B8EC7461C}"/>
              </a:ext>
            </a:extLst>
          </p:cNvPr>
          <p:cNvSpPr txBox="1"/>
          <p:nvPr/>
        </p:nvSpPr>
        <p:spPr>
          <a:xfrm>
            <a:off x="0" y="5749290"/>
            <a:ext cx="12192000" cy="1107996"/>
          </a:xfrm>
          <a:prstGeom prst="rect">
            <a:avLst/>
          </a:prstGeom>
          <a:noFill/>
        </p:spPr>
        <p:txBody>
          <a:bodyPr wrap="square" rtlCol="0">
            <a:spAutoFit/>
          </a:bodyPr>
          <a:lstStyle/>
          <a:p>
            <a:pPr algn="ctr"/>
            <a:r>
              <a:rPr lang="en-US" sz="3600" b="1" dirty="0">
                <a:solidFill>
                  <a:srgbClr val="FF8AD8"/>
                </a:solidFill>
                <a:latin typeface="Trajan Pro" panose="02020502050506020301" pitchFamily="18" charset="0"/>
              </a:rPr>
              <a:t>3 Crucial Truths about Gender</a:t>
            </a:r>
          </a:p>
          <a:p>
            <a:pPr algn="ctr"/>
            <a:r>
              <a:rPr lang="en-US" sz="3000" b="1" dirty="0">
                <a:solidFill>
                  <a:srgbClr val="FF8AD8"/>
                </a:solidFill>
                <a:latin typeface="Trajan Pro" panose="02020502050506020301" pitchFamily="18" charset="0"/>
              </a:rPr>
              <a:t>Matthew 19.1-6</a:t>
            </a:r>
          </a:p>
        </p:txBody>
      </p:sp>
      <p:sp>
        <p:nvSpPr>
          <p:cNvPr id="5" name="TextBox 4">
            <a:extLst>
              <a:ext uri="{FF2B5EF4-FFF2-40B4-BE49-F238E27FC236}">
                <a16:creationId xmlns:a16="http://schemas.microsoft.com/office/drawing/2014/main" id="{A006D4B4-5AAE-7586-2D7E-65F9998DBBA0}"/>
              </a:ext>
            </a:extLst>
          </p:cNvPr>
          <p:cNvSpPr txBox="1"/>
          <p:nvPr/>
        </p:nvSpPr>
        <p:spPr>
          <a:xfrm>
            <a:off x="2638425" y="1165146"/>
            <a:ext cx="6915150" cy="3508653"/>
          </a:xfrm>
          <a:prstGeom prst="rect">
            <a:avLst/>
          </a:prstGeom>
          <a:noFill/>
        </p:spPr>
        <p:txBody>
          <a:bodyPr wrap="square" rtlCol="0">
            <a:spAutoFit/>
          </a:bodyPr>
          <a:lstStyle/>
          <a:p>
            <a:pPr algn="ctr">
              <a:spcAft>
                <a:spcPts val="1800"/>
              </a:spcAft>
            </a:pPr>
            <a:r>
              <a:rPr lang="en-US" sz="3200" dirty="0">
                <a:solidFill>
                  <a:srgbClr val="73FEFF"/>
                </a:solidFill>
                <a:latin typeface="Century Gothic" panose="020B0502020202020204" pitchFamily="34" charset="0"/>
              </a:rPr>
              <a:t>God created male and female (vs. 4)</a:t>
            </a:r>
          </a:p>
          <a:p>
            <a:pPr algn="ctr">
              <a:spcAft>
                <a:spcPts val="1800"/>
              </a:spcAft>
            </a:pPr>
            <a:r>
              <a:rPr lang="en-US" sz="3200" dirty="0">
                <a:latin typeface="Century Gothic" panose="020B0502020202020204" pitchFamily="34" charset="0"/>
              </a:rPr>
              <a:t>male &amp; female become one flesh in marriage (vs. 5)</a:t>
            </a:r>
          </a:p>
          <a:p>
            <a:pPr algn="ctr">
              <a:spcAft>
                <a:spcPts val="1800"/>
              </a:spcAft>
            </a:pPr>
            <a:r>
              <a:rPr lang="en-US" sz="3200" dirty="0">
                <a:latin typeface="Century Gothic" panose="020B0502020202020204" pitchFamily="34" charset="0"/>
              </a:rPr>
              <a:t>man mustn’t mess around with what God has made (vs. 6)</a:t>
            </a:r>
          </a:p>
        </p:txBody>
      </p:sp>
    </p:spTree>
    <p:extLst>
      <p:ext uri="{BB962C8B-B14F-4D97-AF65-F5344CB8AC3E}">
        <p14:creationId xmlns:p14="http://schemas.microsoft.com/office/powerpoint/2010/main" val="1902323720"/>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1A21DB-F5E3-5E28-A71C-1BBBEB0C7FAD}"/>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66FE715-9954-D53B-DF80-822B8EC7461C}"/>
              </a:ext>
            </a:extLst>
          </p:cNvPr>
          <p:cNvSpPr txBox="1"/>
          <p:nvPr/>
        </p:nvSpPr>
        <p:spPr>
          <a:xfrm>
            <a:off x="0" y="5749290"/>
            <a:ext cx="12192000" cy="1107996"/>
          </a:xfrm>
          <a:prstGeom prst="rect">
            <a:avLst/>
          </a:prstGeom>
          <a:noFill/>
        </p:spPr>
        <p:txBody>
          <a:bodyPr wrap="square" rtlCol="0">
            <a:spAutoFit/>
          </a:bodyPr>
          <a:lstStyle/>
          <a:p>
            <a:pPr algn="ctr"/>
            <a:r>
              <a:rPr lang="en-US" sz="3600" b="1" dirty="0">
                <a:solidFill>
                  <a:srgbClr val="FF8AD8"/>
                </a:solidFill>
                <a:latin typeface="Trajan Pro" panose="02020502050506020301" pitchFamily="18" charset="0"/>
              </a:rPr>
              <a:t>3 Crucial Truths about Gender</a:t>
            </a:r>
          </a:p>
          <a:p>
            <a:pPr algn="ctr"/>
            <a:r>
              <a:rPr lang="en-US" sz="3000" b="1" dirty="0">
                <a:solidFill>
                  <a:srgbClr val="FF8AD8"/>
                </a:solidFill>
                <a:latin typeface="Trajan Pro" panose="02020502050506020301" pitchFamily="18" charset="0"/>
              </a:rPr>
              <a:t>Matthew 19.1-6</a:t>
            </a:r>
          </a:p>
        </p:txBody>
      </p:sp>
      <p:sp>
        <p:nvSpPr>
          <p:cNvPr id="5" name="TextBox 4">
            <a:extLst>
              <a:ext uri="{FF2B5EF4-FFF2-40B4-BE49-F238E27FC236}">
                <a16:creationId xmlns:a16="http://schemas.microsoft.com/office/drawing/2014/main" id="{A006D4B4-5AAE-7586-2D7E-65F9998DBBA0}"/>
              </a:ext>
            </a:extLst>
          </p:cNvPr>
          <p:cNvSpPr txBox="1"/>
          <p:nvPr/>
        </p:nvSpPr>
        <p:spPr>
          <a:xfrm>
            <a:off x="2638425" y="1165146"/>
            <a:ext cx="6915150" cy="3508653"/>
          </a:xfrm>
          <a:prstGeom prst="rect">
            <a:avLst/>
          </a:prstGeom>
          <a:noFill/>
        </p:spPr>
        <p:txBody>
          <a:bodyPr wrap="square" rtlCol="0">
            <a:spAutoFit/>
          </a:bodyPr>
          <a:lstStyle/>
          <a:p>
            <a:pPr algn="ctr">
              <a:spcAft>
                <a:spcPts val="1800"/>
              </a:spcAft>
            </a:pPr>
            <a:r>
              <a:rPr lang="en-US" sz="3200" dirty="0">
                <a:latin typeface="Century Gothic" panose="020B0502020202020204" pitchFamily="34" charset="0"/>
              </a:rPr>
              <a:t>God created male and female (vs. 4)</a:t>
            </a:r>
          </a:p>
          <a:p>
            <a:pPr algn="ctr">
              <a:spcAft>
                <a:spcPts val="1800"/>
              </a:spcAft>
            </a:pPr>
            <a:r>
              <a:rPr lang="en-US" sz="3200" dirty="0">
                <a:solidFill>
                  <a:srgbClr val="73FEFF"/>
                </a:solidFill>
                <a:latin typeface="Century Gothic" panose="020B0502020202020204" pitchFamily="34" charset="0"/>
              </a:rPr>
              <a:t>male &amp; female become one flesh in marriage (vs. 5)</a:t>
            </a:r>
          </a:p>
          <a:p>
            <a:pPr algn="ctr">
              <a:spcAft>
                <a:spcPts val="1800"/>
              </a:spcAft>
            </a:pPr>
            <a:r>
              <a:rPr lang="en-US" sz="3200" dirty="0">
                <a:latin typeface="Century Gothic" panose="020B0502020202020204" pitchFamily="34" charset="0"/>
              </a:rPr>
              <a:t>man mustn’t mess around with what God has made (vs. 6)</a:t>
            </a:r>
          </a:p>
        </p:txBody>
      </p:sp>
    </p:spTree>
    <p:extLst>
      <p:ext uri="{BB962C8B-B14F-4D97-AF65-F5344CB8AC3E}">
        <p14:creationId xmlns:p14="http://schemas.microsoft.com/office/powerpoint/2010/main" val="1589526968"/>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1A21DB-F5E3-5E28-A71C-1BBBEB0C7FAD}"/>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66FE715-9954-D53B-DF80-822B8EC7461C}"/>
              </a:ext>
            </a:extLst>
          </p:cNvPr>
          <p:cNvSpPr txBox="1"/>
          <p:nvPr/>
        </p:nvSpPr>
        <p:spPr>
          <a:xfrm>
            <a:off x="0" y="5749290"/>
            <a:ext cx="12192000" cy="646331"/>
          </a:xfrm>
          <a:prstGeom prst="rect">
            <a:avLst/>
          </a:prstGeom>
          <a:noFill/>
        </p:spPr>
        <p:txBody>
          <a:bodyPr wrap="square" rtlCol="0">
            <a:spAutoFit/>
          </a:bodyPr>
          <a:lstStyle/>
          <a:p>
            <a:pPr algn="ctr"/>
            <a:r>
              <a:rPr lang="en-US" sz="3600" b="1" dirty="0">
                <a:solidFill>
                  <a:srgbClr val="FF8AD8"/>
                </a:solidFill>
                <a:latin typeface="Trajan Pro" panose="02020502050506020301" pitchFamily="18" charset="0"/>
              </a:rPr>
              <a:t>male &amp; female become “one flesh”</a:t>
            </a:r>
            <a:endParaRPr lang="en-US" sz="3000" b="1" dirty="0">
              <a:solidFill>
                <a:srgbClr val="FF8AD8"/>
              </a:solidFill>
              <a:latin typeface="Trajan Pro" panose="02020502050506020301" pitchFamily="18" charset="0"/>
            </a:endParaRPr>
          </a:p>
        </p:txBody>
      </p:sp>
      <p:sp>
        <p:nvSpPr>
          <p:cNvPr id="5" name="TextBox 4">
            <a:extLst>
              <a:ext uri="{FF2B5EF4-FFF2-40B4-BE49-F238E27FC236}">
                <a16:creationId xmlns:a16="http://schemas.microsoft.com/office/drawing/2014/main" id="{A006D4B4-5AAE-7586-2D7E-65F9998DBBA0}"/>
              </a:ext>
            </a:extLst>
          </p:cNvPr>
          <p:cNvSpPr txBox="1"/>
          <p:nvPr/>
        </p:nvSpPr>
        <p:spPr>
          <a:xfrm>
            <a:off x="2411730" y="1165146"/>
            <a:ext cx="7141845" cy="4139595"/>
          </a:xfrm>
          <a:prstGeom prst="rect">
            <a:avLst/>
          </a:prstGeom>
          <a:noFill/>
        </p:spPr>
        <p:txBody>
          <a:bodyPr wrap="square" rtlCol="0">
            <a:spAutoFit/>
          </a:bodyPr>
          <a:lstStyle/>
          <a:p>
            <a:pPr algn="ctr">
              <a:spcAft>
                <a:spcPts val="1800"/>
              </a:spcAft>
            </a:pPr>
            <a:r>
              <a:rPr lang="en-US" sz="3200" dirty="0">
                <a:latin typeface="Century Gothic" panose="020B0502020202020204" pitchFamily="34" charset="0"/>
              </a:rPr>
              <a:t>“A man’s body makes no sense by itself. Nor does a woman’s body. But seen in light of each other, (their) difference reveals the unmistakable plan of God that man and woman are meant to be a “gift” to one another” </a:t>
            </a:r>
          </a:p>
          <a:p>
            <a:pPr algn="ctr">
              <a:spcAft>
                <a:spcPts val="1800"/>
              </a:spcAft>
            </a:pPr>
            <a:r>
              <a:rPr lang="en-US" sz="2400" dirty="0">
                <a:latin typeface="Century Gothic" panose="020B0502020202020204" pitchFamily="34" charset="0"/>
              </a:rPr>
              <a:t>(Christopher West. Our Bodies Tell God’s Story) </a:t>
            </a:r>
          </a:p>
        </p:txBody>
      </p:sp>
    </p:spTree>
    <p:extLst>
      <p:ext uri="{BB962C8B-B14F-4D97-AF65-F5344CB8AC3E}">
        <p14:creationId xmlns:p14="http://schemas.microsoft.com/office/powerpoint/2010/main" val="466972982"/>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1A21DB-F5E3-5E28-A71C-1BBBEB0C7FAD}"/>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66FE715-9954-D53B-DF80-822B8EC7461C}"/>
              </a:ext>
            </a:extLst>
          </p:cNvPr>
          <p:cNvSpPr txBox="1"/>
          <p:nvPr/>
        </p:nvSpPr>
        <p:spPr>
          <a:xfrm>
            <a:off x="0" y="5749290"/>
            <a:ext cx="12192000" cy="646331"/>
          </a:xfrm>
          <a:prstGeom prst="rect">
            <a:avLst/>
          </a:prstGeom>
          <a:noFill/>
        </p:spPr>
        <p:txBody>
          <a:bodyPr wrap="square" rtlCol="0">
            <a:spAutoFit/>
          </a:bodyPr>
          <a:lstStyle/>
          <a:p>
            <a:pPr algn="ctr"/>
            <a:r>
              <a:rPr lang="en-US" sz="3600" b="1" dirty="0">
                <a:solidFill>
                  <a:srgbClr val="FF8AD8"/>
                </a:solidFill>
                <a:latin typeface="Trajan Pro" panose="02020502050506020301" pitchFamily="18" charset="0"/>
              </a:rPr>
              <a:t>male &amp; female become “one flesh”</a:t>
            </a:r>
            <a:endParaRPr lang="en-US" sz="3000" b="1" dirty="0">
              <a:solidFill>
                <a:srgbClr val="FF8AD8"/>
              </a:solidFill>
              <a:latin typeface="Trajan Pro" panose="02020502050506020301" pitchFamily="18" charset="0"/>
            </a:endParaRPr>
          </a:p>
        </p:txBody>
      </p:sp>
      <p:sp>
        <p:nvSpPr>
          <p:cNvPr id="5" name="TextBox 4">
            <a:extLst>
              <a:ext uri="{FF2B5EF4-FFF2-40B4-BE49-F238E27FC236}">
                <a16:creationId xmlns:a16="http://schemas.microsoft.com/office/drawing/2014/main" id="{A006D4B4-5AAE-7586-2D7E-65F9998DBBA0}"/>
              </a:ext>
            </a:extLst>
          </p:cNvPr>
          <p:cNvSpPr txBox="1"/>
          <p:nvPr/>
        </p:nvSpPr>
        <p:spPr>
          <a:xfrm>
            <a:off x="2525077" y="2551837"/>
            <a:ext cx="7141845" cy="1754326"/>
          </a:xfrm>
          <a:prstGeom prst="rect">
            <a:avLst/>
          </a:prstGeom>
          <a:noFill/>
        </p:spPr>
        <p:txBody>
          <a:bodyPr wrap="square" rtlCol="0">
            <a:spAutoFit/>
          </a:bodyPr>
          <a:lstStyle/>
          <a:p>
            <a:pPr algn="ctr">
              <a:spcAft>
                <a:spcPts val="1800"/>
              </a:spcAft>
            </a:pPr>
            <a:r>
              <a:rPr lang="en-US" sz="3600" dirty="0">
                <a:latin typeface="Century Gothic" panose="020B0502020202020204" pitchFamily="34" charset="0"/>
              </a:rPr>
              <a:t>in Genesis, the union of genders leads to future generations</a:t>
            </a:r>
          </a:p>
        </p:txBody>
      </p:sp>
    </p:spTree>
    <p:extLst>
      <p:ext uri="{BB962C8B-B14F-4D97-AF65-F5344CB8AC3E}">
        <p14:creationId xmlns:p14="http://schemas.microsoft.com/office/powerpoint/2010/main" val="951535112"/>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1A21DB-F5E3-5E28-A71C-1BBBEB0C7FAD}"/>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66FE715-9954-D53B-DF80-822B8EC7461C}"/>
              </a:ext>
            </a:extLst>
          </p:cNvPr>
          <p:cNvSpPr txBox="1"/>
          <p:nvPr/>
        </p:nvSpPr>
        <p:spPr>
          <a:xfrm>
            <a:off x="0" y="5749290"/>
            <a:ext cx="12192000" cy="646331"/>
          </a:xfrm>
          <a:prstGeom prst="rect">
            <a:avLst/>
          </a:prstGeom>
          <a:noFill/>
        </p:spPr>
        <p:txBody>
          <a:bodyPr wrap="square" rtlCol="0">
            <a:spAutoFit/>
          </a:bodyPr>
          <a:lstStyle/>
          <a:p>
            <a:pPr algn="ctr"/>
            <a:r>
              <a:rPr lang="en-US" sz="3600" b="1" dirty="0">
                <a:solidFill>
                  <a:srgbClr val="FF8AD8"/>
                </a:solidFill>
                <a:latin typeface="Trajan Pro" panose="02020502050506020301" pitchFamily="18" charset="0"/>
              </a:rPr>
              <a:t>male &amp; female become “one flesh”</a:t>
            </a:r>
            <a:endParaRPr lang="en-US" sz="3000" b="1" dirty="0">
              <a:solidFill>
                <a:srgbClr val="FF8AD8"/>
              </a:solidFill>
              <a:latin typeface="Trajan Pro" panose="02020502050506020301" pitchFamily="18" charset="0"/>
            </a:endParaRPr>
          </a:p>
        </p:txBody>
      </p:sp>
      <p:sp>
        <p:nvSpPr>
          <p:cNvPr id="5" name="TextBox 4">
            <a:extLst>
              <a:ext uri="{FF2B5EF4-FFF2-40B4-BE49-F238E27FC236}">
                <a16:creationId xmlns:a16="http://schemas.microsoft.com/office/drawing/2014/main" id="{A006D4B4-5AAE-7586-2D7E-65F9998DBBA0}"/>
              </a:ext>
            </a:extLst>
          </p:cNvPr>
          <p:cNvSpPr txBox="1"/>
          <p:nvPr/>
        </p:nvSpPr>
        <p:spPr>
          <a:xfrm>
            <a:off x="2387917" y="971416"/>
            <a:ext cx="7141845" cy="3770263"/>
          </a:xfrm>
          <a:prstGeom prst="rect">
            <a:avLst/>
          </a:prstGeom>
          <a:noFill/>
        </p:spPr>
        <p:txBody>
          <a:bodyPr wrap="square" rtlCol="0">
            <a:spAutoFit/>
          </a:bodyPr>
          <a:lstStyle/>
          <a:p>
            <a:pPr algn="ctr">
              <a:spcAft>
                <a:spcPts val="1800"/>
              </a:spcAft>
            </a:pPr>
            <a:r>
              <a:rPr lang="en-US" sz="3200" baseline="30000" dirty="0">
                <a:latin typeface="Century Gothic" panose="020B0502020202020204" pitchFamily="34" charset="0"/>
              </a:rPr>
              <a:t>31</a:t>
            </a:r>
            <a:r>
              <a:rPr lang="en-US" sz="3200" dirty="0">
                <a:latin typeface="Century Gothic" panose="020B0502020202020204" pitchFamily="34" charset="0"/>
              </a:rPr>
              <a:t> For this reason a man shall leave his father and mother and shall be joined to his wife, and the two shall become one flesh. </a:t>
            </a:r>
            <a:r>
              <a:rPr lang="en-US" sz="3200" baseline="30000" dirty="0">
                <a:latin typeface="Century Gothic" panose="020B0502020202020204" pitchFamily="34" charset="0"/>
              </a:rPr>
              <a:t>32</a:t>
            </a:r>
            <a:r>
              <a:rPr lang="en-US" sz="3200" dirty="0">
                <a:latin typeface="Century Gothic" panose="020B0502020202020204" pitchFamily="34" charset="0"/>
              </a:rPr>
              <a:t> This mystery is great; but I am speaking with reference to Christ and the church. </a:t>
            </a:r>
          </a:p>
          <a:p>
            <a:pPr algn="ctr">
              <a:spcAft>
                <a:spcPts val="1800"/>
              </a:spcAft>
            </a:pPr>
            <a:r>
              <a:rPr lang="en-US" sz="2400" dirty="0">
                <a:latin typeface="Century Gothic" panose="020B0502020202020204" pitchFamily="34" charset="0"/>
              </a:rPr>
              <a:t>Ephesians 5:31–32 (NASB95)  </a:t>
            </a:r>
          </a:p>
        </p:txBody>
      </p:sp>
    </p:spTree>
    <p:extLst>
      <p:ext uri="{BB962C8B-B14F-4D97-AF65-F5344CB8AC3E}">
        <p14:creationId xmlns:p14="http://schemas.microsoft.com/office/powerpoint/2010/main" val="178224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1A21DB-F5E3-5E28-A71C-1BBBEB0C7FAD}"/>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66FE715-9954-D53B-DF80-822B8EC7461C}"/>
              </a:ext>
            </a:extLst>
          </p:cNvPr>
          <p:cNvSpPr txBox="1"/>
          <p:nvPr/>
        </p:nvSpPr>
        <p:spPr>
          <a:xfrm>
            <a:off x="0" y="5749290"/>
            <a:ext cx="12192000" cy="646331"/>
          </a:xfrm>
          <a:prstGeom prst="rect">
            <a:avLst/>
          </a:prstGeom>
          <a:noFill/>
        </p:spPr>
        <p:txBody>
          <a:bodyPr wrap="square" rtlCol="0">
            <a:spAutoFit/>
          </a:bodyPr>
          <a:lstStyle/>
          <a:p>
            <a:pPr algn="ctr"/>
            <a:r>
              <a:rPr lang="en-US" sz="3600" b="1" dirty="0">
                <a:solidFill>
                  <a:srgbClr val="FF8AD8"/>
                </a:solidFill>
                <a:latin typeface="Trajan Pro" panose="02020502050506020301" pitchFamily="18" charset="0"/>
              </a:rPr>
              <a:t>male &amp; female become “one flesh”</a:t>
            </a:r>
            <a:endParaRPr lang="en-US" sz="3000" b="1" dirty="0">
              <a:solidFill>
                <a:srgbClr val="FF8AD8"/>
              </a:solidFill>
              <a:latin typeface="Trajan Pro" panose="02020502050506020301" pitchFamily="18" charset="0"/>
            </a:endParaRPr>
          </a:p>
        </p:txBody>
      </p:sp>
      <p:sp>
        <p:nvSpPr>
          <p:cNvPr id="5" name="TextBox 4">
            <a:extLst>
              <a:ext uri="{FF2B5EF4-FFF2-40B4-BE49-F238E27FC236}">
                <a16:creationId xmlns:a16="http://schemas.microsoft.com/office/drawing/2014/main" id="{A006D4B4-5AAE-7586-2D7E-65F9998DBBA0}"/>
              </a:ext>
            </a:extLst>
          </p:cNvPr>
          <p:cNvSpPr txBox="1"/>
          <p:nvPr/>
        </p:nvSpPr>
        <p:spPr>
          <a:xfrm>
            <a:off x="2525077" y="485239"/>
            <a:ext cx="7141845" cy="5062924"/>
          </a:xfrm>
          <a:prstGeom prst="rect">
            <a:avLst/>
          </a:prstGeom>
          <a:noFill/>
        </p:spPr>
        <p:txBody>
          <a:bodyPr wrap="square" rtlCol="0">
            <a:spAutoFit/>
          </a:bodyPr>
          <a:lstStyle/>
          <a:p>
            <a:pPr algn="ctr">
              <a:spcAft>
                <a:spcPts val="1800"/>
              </a:spcAft>
            </a:pPr>
            <a:r>
              <a:rPr lang="en-US" sz="2800" baseline="30000" dirty="0">
                <a:latin typeface="Century Gothic" panose="020B0502020202020204" pitchFamily="34" charset="0"/>
              </a:rPr>
              <a:t>26</a:t>
            </a:r>
            <a:r>
              <a:rPr lang="en-US" sz="2800" dirty="0">
                <a:latin typeface="Century Gothic" panose="020B0502020202020204" pitchFamily="34" charset="0"/>
              </a:rPr>
              <a:t> Then God said, “Let Us make man in Our image, according to Our likeness; and let them rule over the fish of the sea and over the birds of the sky and over the cattle and over all the earth, and over every creeping thing that creeps on the earth.” </a:t>
            </a:r>
            <a:r>
              <a:rPr lang="en-US" sz="2800" baseline="30000" dirty="0">
                <a:latin typeface="Century Gothic" panose="020B0502020202020204" pitchFamily="34" charset="0"/>
              </a:rPr>
              <a:t>27</a:t>
            </a:r>
            <a:r>
              <a:rPr lang="en-US" sz="2800" dirty="0">
                <a:latin typeface="Century Gothic" panose="020B0502020202020204" pitchFamily="34" charset="0"/>
              </a:rPr>
              <a:t> God created man in His own image, in the image of God He created him; male and female He created them. </a:t>
            </a:r>
          </a:p>
          <a:p>
            <a:pPr algn="ctr">
              <a:spcAft>
                <a:spcPts val="1800"/>
              </a:spcAft>
            </a:pPr>
            <a:r>
              <a:rPr lang="en-US" sz="2400" dirty="0">
                <a:latin typeface="Century Gothic" panose="020B0502020202020204" pitchFamily="34" charset="0"/>
              </a:rPr>
              <a:t>Genesis 1:26–27 (NASB95)</a:t>
            </a:r>
          </a:p>
        </p:txBody>
      </p:sp>
    </p:spTree>
    <p:extLst>
      <p:ext uri="{BB962C8B-B14F-4D97-AF65-F5344CB8AC3E}">
        <p14:creationId xmlns:p14="http://schemas.microsoft.com/office/powerpoint/2010/main" val="3899776191"/>
      </p:ext>
    </p:extLst>
  </p:cSld>
  <p:clrMapOvr>
    <a:masterClrMapping/>
  </p:clrMapOvr>
  <p:transition spd="slow">
    <p:fad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Theme</Template>
  <TotalTime>106</TotalTime>
  <Words>1025</Words>
  <Application>Microsoft Macintosh PowerPoint</Application>
  <PresentationFormat>Widescreen</PresentationFormat>
  <Paragraphs>58</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Calibri</vt:lpstr>
      <vt:lpstr>Arial</vt:lpstr>
      <vt:lpstr>Calibri Light</vt:lpstr>
      <vt:lpstr>Century Gothic</vt:lpstr>
      <vt:lpstr>Trajan Pro</vt:lpstr>
      <vt:lpstr>Avenir Next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Creel</dc:creator>
  <cp:lastModifiedBy>Joshua Creel</cp:lastModifiedBy>
  <cp:revision>6</cp:revision>
  <dcterms:created xsi:type="dcterms:W3CDTF">2022-09-02T18:11:02Z</dcterms:created>
  <dcterms:modified xsi:type="dcterms:W3CDTF">2022-09-18T11:41:46Z</dcterms:modified>
</cp:coreProperties>
</file>