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0" r:id="rId2"/>
    <p:sldId id="267" r:id="rId3"/>
    <p:sldId id="277" r:id="rId4"/>
    <p:sldId id="283" r:id="rId5"/>
    <p:sldId id="265" r:id="rId6"/>
    <p:sldId id="279" r:id="rId7"/>
    <p:sldId id="280" r:id="rId8"/>
    <p:sldId id="281" r:id="rId9"/>
    <p:sldId id="282" r:id="rId10"/>
    <p:sldId id="284" r:id="rId11"/>
    <p:sldId id="285" r:id="rId12"/>
    <p:sldId id="286" r:id="rId13"/>
    <p:sldId id="287" r:id="rId14"/>
    <p:sldId id="288" r:id="rId15"/>
    <p:sldId id="27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2F322C"/>
    <a:srgbClr val="F8F6DB"/>
    <a:srgbClr val="AB742F"/>
    <a:srgbClr val="F86413"/>
    <a:srgbClr val="E6D294"/>
    <a:srgbClr val="6D3122"/>
    <a:srgbClr val="602819"/>
    <a:srgbClr val="CAAA79"/>
    <a:srgbClr val="B70011"/>
    <a:srgbClr val="BB001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691" autoAdjust="0"/>
    <p:restoredTop sz="94724"/>
  </p:normalViewPr>
  <p:slideViewPr>
    <p:cSldViewPr snapToGrid="0" snapToObjects="1">
      <p:cViewPr varScale="1">
        <p:scale>
          <a:sx n="49" d="100"/>
          <a:sy n="49" d="100"/>
        </p:scale>
        <p:origin x="184" y="1968"/>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C88B79-7E92-624A-A5F9-33152BE85AFF}" type="datetimeFigureOut">
              <a:rPr lang="en-US" smtClean="0"/>
              <a:t>9/24/22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9C44BF-BCB1-6D49-A518-C19E0A9E7B8C}" type="slidenum">
              <a:rPr lang="en-US" smtClean="0"/>
              <a:t>‹#›</a:t>
            </a:fld>
            <a:endParaRPr lang="en-US"/>
          </a:p>
        </p:txBody>
      </p:sp>
    </p:spTree>
    <p:extLst>
      <p:ext uri="{BB962C8B-B14F-4D97-AF65-F5344CB8AC3E}">
        <p14:creationId xmlns:p14="http://schemas.microsoft.com/office/powerpoint/2010/main" val="3920748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09C44BF-BCB1-6D49-A518-C19E0A9E7B8C}" type="slidenum">
              <a:rPr lang="en-US" smtClean="0"/>
              <a:t>10</a:t>
            </a:fld>
            <a:endParaRPr lang="en-US"/>
          </a:p>
        </p:txBody>
      </p:sp>
    </p:spTree>
    <p:extLst>
      <p:ext uri="{BB962C8B-B14F-4D97-AF65-F5344CB8AC3E}">
        <p14:creationId xmlns:p14="http://schemas.microsoft.com/office/powerpoint/2010/main" val="28254019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0199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56BD016B-AD89-8D7D-CE54-66156117530D}"/>
              </a:ext>
            </a:extLst>
          </p:cNvPr>
          <p:cNvSpPr>
            <a:spLocks noGrp="1"/>
          </p:cNvSpPr>
          <p:nvPr>
            <p:ph type="body" sz="quarter" idx="14" hasCustomPrompt="1"/>
          </p:nvPr>
        </p:nvSpPr>
        <p:spPr>
          <a:xfrm>
            <a:off x="855085" y="1935460"/>
            <a:ext cx="10481829" cy="2987079"/>
          </a:xfrm>
          <a:noFill/>
        </p:spPr>
        <p:txBody>
          <a:bodyPr anchor="ctr">
            <a:noAutofit/>
          </a:bodyPr>
          <a:lstStyle>
            <a:lvl1pPr>
              <a:defRPr sz="10000">
                <a:solidFill>
                  <a:srgbClr val="E3C286"/>
                </a:solidFill>
                <a:latin typeface="Trajan Pro 3" panose="02020502050503020301" pitchFamily="18" charset="0"/>
                <a:cs typeface="Arial" panose="020B0604020202020204" pitchFamily="34" charset="0"/>
              </a:defRPr>
            </a:lvl1pPr>
          </a:lstStyle>
          <a:p>
            <a:pPr lvl="0"/>
            <a:r>
              <a:rPr lang="en-US" dirty="0"/>
              <a:t>Add Your Title</a:t>
            </a:r>
          </a:p>
        </p:txBody>
      </p:sp>
    </p:spTree>
    <p:extLst>
      <p:ext uri="{BB962C8B-B14F-4D97-AF65-F5344CB8AC3E}">
        <p14:creationId xmlns:p14="http://schemas.microsoft.com/office/powerpoint/2010/main" val="10187879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6">
            <a:extLst>
              <a:ext uri="{FF2B5EF4-FFF2-40B4-BE49-F238E27FC236}">
                <a16:creationId xmlns:a16="http://schemas.microsoft.com/office/drawing/2014/main" id="{6E2FB733-216C-AFD2-0A8E-DC213AAB4893}"/>
              </a:ext>
            </a:extLst>
          </p:cNvPr>
          <p:cNvSpPr>
            <a:spLocks noGrp="1"/>
          </p:cNvSpPr>
          <p:nvPr>
            <p:ph type="body" sz="quarter" idx="10" hasCustomPrompt="1"/>
          </p:nvPr>
        </p:nvSpPr>
        <p:spPr>
          <a:xfrm>
            <a:off x="400101" y="1505249"/>
            <a:ext cx="11391797" cy="5036868"/>
          </a:xfrm>
        </p:spPr>
        <p:txBody>
          <a:bodyPr anchor="ctr"/>
          <a:lstStyle>
            <a:lvl1pPr algn="ctr">
              <a:defRPr baseline="0">
                <a:solidFill>
                  <a:srgbClr val="E3C286"/>
                </a:solidFill>
                <a:latin typeface="Avenir Book" panose="02000503020000020003" pitchFamily="2" charset="0"/>
                <a:cs typeface="Arial" panose="020B0604020202020204" pitchFamily="34" charset="0"/>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33662725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3">
            <a:extLst>
              <a:ext uri="{FF2B5EF4-FFF2-40B4-BE49-F238E27FC236}">
                <a16:creationId xmlns:a16="http://schemas.microsoft.com/office/drawing/2014/main" id="{244B0A84-9F12-16EC-5155-31245C75F880}"/>
              </a:ext>
            </a:extLst>
          </p:cNvPr>
          <p:cNvSpPr>
            <a:spLocks noGrp="1"/>
          </p:cNvSpPr>
          <p:nvPr>
            <p:ph type="body" sz="quarter" idx="14" hasCustomPrompt="1"/>
          </p:nvPr>
        </p:nvSpPr>
        <p:spPr>
          <a:xfrm>
            <a:off x="3857626" y="205009"/>
            <a:ext cx="4476746" cy="970251"/>
          </a:xfrm>
          <a:noFill/>
        </p:spPr>
        <p:txBody>
          <a:bodyPr anchor="ctr">
            <a:noAutofit/>
          </a:bodyPr>
          <a:lstStyle>
            <a:lvl1pPr>
              <a:defRPr sz="3000">
                <a:solidFill>
                  <a:srgbClr val="E3C286"/>
                </a:solidFill>
                <a:latin typeface="Trajan Pro 3" panose="02020502050503020301" pitchFamily="18" charset="0"/>
                <a:cs typeface="Arial" panose="020B0604020202020204" pitchFamily="34" charset="0"/>
              </a:defRPr>
            </a:lvl1pPr>
          </a:lstStyle>
          <a:p>
            <a:pPr lvl="0"/>
            <a:r>
              <a:rPr lang="en-US" dirty="0"/>
              <a:t>Add Your Title</a:t>
            </a:r>
          </a:p>
        </p:txBody>
      </p:sp>
      <p:sp>
        <p:nvSpPr>
          <p:cNvPr id="4" name="Text Placeholder 6">
            <a:extLst>
              <a:ext uri="{FF2B5EF4-FFF2-40B4-BE49-F238E27FC236}">
                <a16:creationId xmlns:a16="http://schemas.microsoft.com/office/drawing/2014/main" id="{5375AA25-B5EC-1849-3FD5-0C24951F81D3}"/>
              </a:ext>
            </a:extLst>
          </p:cNvPr>
          <p:cNvSpPr>
            <a:spLocks noGrp="1"/>
          </p:cNvSpPr>
          <p:nvPr>
            <p:ph type="body" sz="quarter" idx="10" hasCustomPrompt="1"/>
          </p:nvPr>
        </p:nvSpPr>
        <p:spPr>
          <a:xfrm>
            <a:off x="400101" y="1505249"/>
            <a:ext cx="11391797" cy="5036868"/>
          </a:xfrm>
        </p:spPr>
        <p:txBody>
          <a:bodyPr anchor="ctr"/>
          <a:lstStyle>
            <a:lvl1pPr algn="ctr">
              <a:defRPr baseline="0">
                <a:solidFill>
                  <a:srgbClr val="E3C286"/>
                </a:solidFill>
                <a:latin typeface="Avenir Book" panose="02000503020000020003" pitchFamily="2" charset="0"/>
                <a:cs typeface="Arial" panose="020B0604020202020204" pitchFamily="34" charset="0"/>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19410507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cripture">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id="{EF4A33F7-BFB1-C542-8A36-0F68E5805C51}"/>
              </a:ext>
            </a:extLst>
          </p:cNvPr>
          <p:cNvSpPr>
            <a:spLocks noGrp="1"/>
          </p:cNvSpPr>
          <p:nvPr>
            <p:ph type="body" sz="quarter" idx="10" hasCustomPrompt="1"/>
          </p:nvPr>
        </p:nvSpPr>
        <p:spPr>
          <a:xfrm>
            <a:off x="621450" y="548962"/>
            <a:ext cx="10949099" cy="5760075"/>
          </a:xfrm>
          <a:noFill/>
        </p:spPr>
        <p:txBody>
          <a:bodyPr anchor="ctr"/>
          <a:lstStyle>
            <a:lvl1pPr algn="ctr">
              <a:defRPr baseline="0">
                <a:solidFill>
                  <a:srgbClr val="F8F6DB"/>
                </a:solidFill>
                <a:latin typeface="Gotham Book" panose="02000603040000090004" pitchFamily="2" charset="77"/>
                <a:cs typeface="Arial" panose="020B0604020202020204" pitchFamily="34" charset="0"/>
              </a:defRPr>
            </a:lvl1pPr>
            <a:lvl2pPr algn="l">
              <a:defRPr/>
            </a:lvl2pPr>
            <a:lvl3pPr algn="l">
              <a:defRPr/>
            </a:lvl3pPr>
            <a:lvl4pPr algn="l">
              <a:defRPr/>
            </a:lvl4pPr>
            <a:lvl5pPr algn="l">
              <a:defRPr/>
            </a:lvl5pPr>
          </a:lstStyle>
          <a:p>
            <a:pPr lvl="0"/>
            <a:r>
              <a:rPr lang="en-US" dirty="0"/>
              <a:t>Add Your Text Here</a:t>
            </a:r>
          </a:p>
        </p:txBody>
      </p:sp>
    </p:spTree>
    <p:extLst>
      <p:ext uri="{BB962C8B-B14F-4D97-AF65-F5344CB8AC3E}">
        <p14:creationId xmlns:p14="http://schemas.microsoft.com/office/powerpoint/2010/main" val="40633509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9/24/22</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
        <p:nvSpPr>
          <p:cNvPr id="7" name="Title Placeholder 6">
            <a:extLst>
              <a:ext uri="{FF2B5EF4-FFF2-40B4-BE49-F238E27FC236}">
                <a16:creationId xmlns:a16="http://schemas.microsoft.com/office/drawing/2014/main" id="{782E48ED-D884-9842-8445-333F3E1AD0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4" r:id="rId2"/>
    <p:sldLayoutId id="2147483651" r:id="rId3"/>
    <p:sldLayoutId id="2147483652" r:id="rId4"/>
    <p:sldLayoutId id="2147483650" r:id="rId5"/>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accent3">
              <a:lumMod val="20000"/>
              <a:lumOff val="80000"/>
            </a:schemeClr>
          </a:solidFill>
          <a:latin typeface="+mj-lt"/>
          <a:ea typeface="+mj-ea"/>
          <a:cs typeface="Adelle-Regular"/>
        </a:defRPr>
      </a:lvl1pPr>
    </p:titleStyle>
    <p:bodyStyle>
      <a:lvl1pPr marL="0" indent="0" algn="ctr" defTabSz="914400" rtl="0" eaLnBrk="1" latinLnBrk="0" hangingPunct="1">
        <a:spcBef>
          <a:spcPct val="20000"/>
        </a:spcBef>
        <a:buFont typeface="Arial"/>
        <a:buNone/>
        <a:defRPr sz="3000" kern="1200">
          <a:solidFill>
            <a:schemeClr val="accent3">
              <a:lumMod val="20000"/>
              <a:lumOff val="80000"/>
            </a:schemeClr>
          </a:solidFill>
          <a:latin typeface="+mn-lt"/>
          <a:ea typeface="+mn-ea"/>
          <a:cs typeface="Apple Chancery"/>
        </a:defRPr>
      </a:lvl1pPr>
      <a:lvl2pPr marL="914400" indent="-457200" algn="ctr" defTabSz="914400" rtl="0" eaLnBrk="1" latinLnBrk="0" hangingPunct="1">
        <a:spcBef>
          <a:spcPct val="20000"/>
        </a:spcBef>
        <a:buFont typeface="Arial"/>
        <a:buChar char="•"/>
        <a:defRPr sz="3000" kern="1200">
          <a:solidFill>
            <a:schemeClr val="accent3">
              <a:lumMod val="20000"/>
              <a:lumOff val="80000"/>
            </a:schemeClr>
          </a:solidFill>
          <a:latin typeface="+mn-lt"/>
          <a:ea typeface="+mn-ea"/>
          <a:cs typeface="Apple Chancery"/>
        </a:defRPr>
      </a:lvl2pPr>
      <a:lvl3pPr marL="914400" indent="0" algn="ctr" defTabSz="914400" rtl="0" eaLnBrk="1" latinLnBrk="0" hangingPunct="1">
        <a:spcBef>
          <a:spcPct val="20000"/>
        </a:spcBef>
        <a:buFont typeface="Arial" pitchFamily="34" charset="0"/>
        <a:buNone/>
        <a:defRPr sz="3000" kern="1200">
          <a:solidFill>
            <a:schemeClr val="accent3">
              <a:lumMod val="20000"/>
              <a:lumOff val="80000"/>
            </a:schemeClr>
          </a:solidFill>
          <a:latin typeface="+mn-lt"/>
          <a:ea typeface="+mn-ea"/>
          <a:cs typeface="Apple Chancery"/>
        </a:defRPr>
      </a:lvl3pPr>
      <a:lvl4pPr marL="1371600" indent="0" algn="ctr" defTabSz="914400" rtl="0" eaLnBrk="1" latinLnBrk="0" hangingPunct="1">
        <a:spcBef>
          <a:spcPct val="20000"/>
        </a:spcBef>
        <a:buFont typeface="Arial" pitchFamily="34" charset="0"/>
        <a:buNone/>
        <a:defRPr sz="3000" kern="1200">
          <a:solidFill>
            <a:schemeClr val="accent3">
              <a:lumMod val="20000"/>
              <a:lumOff val="80000"/>
            </a:schemeClr>
          </a:solidFill>
          <a:latin typeface="+mn-lt"/>
          <a:ea typeface="+mn-ea"/>
          <a:cs typeface="Apple Chancery"/>
        </a:defRPr>
      </a:lvl4pPr>
      <a:lvl5pPr marL="1828800" indent="0" algn="ctr" defTabSz="914400" rtl="0" eaLnBrk="1" latinLnBrk="0" hangingPunct="1">
        <a:spcBef>
          <a:spcPct val="20000"/>
        </a:spcBef>
        <a:buFont typeface="Arial" pitchFamily="34" charset="0"/>
        <a:buNone/>
        <a:defRPr sz="3000" kern="1200">
          <a:solidFill>
            <a:schemeClr val="accent3">
              <a:lumMod val="20000"/>
              <a:lumOff val="80000"/>
            </a:schemeClr>
          </a:solidFill>
          <a:latin typeface="+mn-lt"/>
          <a:ea typeface="+mn-ea"/>
          <a:cs typeface="Apple Chancery"/>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F80930-1B01-3F82-8B1C-6FE53081F214}"/>
              </a:ext>
            </a:extLst>
          </p:cNvPr>
          <p:cNvSpPr>
            <a:spLocks noGrp="1"/>
          </p:cNvSpPr>
          <p:nvPr>
            <p:ph type="body" sz="quarter" idx="10"/>
          </p:nvPr>
        </p:nvSpPr>
        <p:spPr/>
        <p:txBody>
          <a:bodyPr/>
          <a:lstStyle/>
          <a:p>
            <a:endParaRPr lang="en-US"/>
          </a:p>
        </p:txBody>
      </p:sp>
      <p:sp>
        <p:nvSpPr>
          <p:cNvPr id="3" name="Rectangle 2">
            <a:extLst>
              <a:ext uri="{FF2B5EF4-FFF2-40B4-BE49-F238E27FC236}">
                <a16:creationId xmlns:a16="http://schemas.microsoft.com/office/drawing/2014/main" id="{D50C7459-B024-79CF-34D5-7703E6C61B7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50025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485900" y="1703069"/>
            <a:ext cx="9601200" cy="4839047"/>
          </a:xfrm>
        </p:spPr>
        <p:txBody>
          <a:bodyPr anchor="t"/>
          <a:lstStyle/>
          <a:p>
            <a:pPr algn="l"/>
            <a:r>
              <a:rPr lang="en-US" sz="4000" b="1" dirty="0"/>
              <a:t>Meaning of “Revelation”</a:t>
            </a:r>
            <a:endParaRPr lang="en-US" sz="3200" b="1" dirty="0"/>
          </a:p>
          <a:p>
            <a:pPr marL="457200" indent="-457200" algn="l">
              <a:buFont typeface="Arial" panose="020B0604020202020204" pitchFamily="34" charset="0"/>
              <a:buChar char="•"/>
            </a:pPr>
            <a:r>
              <a:rPr lang="en-US" dirty="0"/>
              <a:t>“To uncover what has been veiled or covered up; to disclose, make bare…to make known, make manifest, disclose what before was unknown”</a:t>
            </a:r>
          </a:p>
          <a:p>
            <a:pPr marL="457200" indent="-457200" algn="l">
              <a:buFont typeface="Arial" panose="020B0604020202020204" pitchFamily="34" charset="0"/>
              <a:buChar char="•"/>
            </a:pPr>
            <a:r>
              <a:rPr lang="en-US" dirty="0"/>
              <a:t>If we cannot understand the revelation, then God’s Will has not been revealed!</a:t>
            </a:r>
          </a:p>
        </p:txBody>
      </p:sp>
    </p:spTree>
    <p:extLst>
      <p:ext uri="{BB962C8B-B14F-4D97-AF65-F5344CB8AC3E}">
        <p14:creationId xmlns:p14="http://schemas.microsoft.com/office/powerpoint/2010/main" val="18065506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705853" y="1516679"/>
            <a:ext cx="10358387" cy="5036868"/>
          </a:xfrm>
        </p:spPr>
        <p:txBody>
          <a:bodyPr anchor="t">
            <a:normAutofit fontScale="92500"/>
          </a:bodyPr>
          <a:lstStyle/>
          <a:p>
            <a:pPr algn="l"/>
            <a:r>
              <a:rPr lang="en-US" sz="3600" b="1" dirty="0"/>
              <a:t>Implications of God’s Word as a revelation</a:t>
            </a:r>
          </a:p>
          <a:p>
            <a:pPr marL="457200" indent="-457200" algn="l">
              <a:buFont typeface="Arial" panose="020B0604020202020204" pitchFamily="34" charset="0"/>
              <a:buChar char="•"/>
            </a:pPr>
            <a:r>
              <a:rPr lang="en-US" dirty="0"/>
              <a:t>God meant for it to be understood – Eph. 3:1-5</a:t>
            </a:r>
          </a:p>
          <a:p>
            <a:pPr marL="1371600" lvl="1">
              <a:buFont typeface="Arial" panose="020B0604020202020204" pitchFamily="34" charset="0"/>
              <a:buChar char="•"/>
            </a:pPr>
            <a:r>
              <a:rPr lang="en-US" dirty="0"/>
              <a:t>“For this reason I, Paul, a prisoner of Christ Jesus on behalf of you Gentiles— </a:t>
            </a:r>
            <a:r>
              <a:rPr lang="en-US" sz="2200" dirty="0"/>
              <a:t>2</a:t>
            </a:r>
            <a:r>
              <a:rPr lang="en-US" dirty="0"/>
              <a:t> assuming that you have heard of the stewardship of God's grace that was given to me for you, </a:t>
            </a:r>
            <a:r>
              <a:rPr lang="en-US" sz="2200" dirty="0"/>
              <a:t>3</a:t>
            </a:r>
            <a:r>
              <a:rPr lang="en-US" dirty="0"/>
              <a:t> how the mystery was made known to me by revelation, as I have written briefly. </a:t>
            </a:r>
            <a:r>
              <a:rPr lang="en-US" sz="2200" dirty="0"/>
              <a:t>4</a:t>
            </a:r>
            <a:r>
              <a:rPr lang="en-US" dirty="0"/>
              <a:t> When you read this, you can perceive my insight into the mystery of Christ, </a:t>
            </a:r>
            <a:r>
              <a:rPr lang="en-US" sz="2200" dirty="0"/>
              <a:t>5</a:t>
            </a:r>
            <a:r>
              <a:rPr lang="en-US" dirty="0"/>
              <a:t> which was not made known to the sons of men in other generations as it has now been revealed to his holy apostles and prophets by the Spirit.”</a:t>
            </a:r>
          </a:p>
        </p:txBody>
      </p:sp>
    </p:spTree>
    <p:extLst>
      <p:ext uri="{BB962C8B-B14F-4D97-AF65-F5344CB8AC3E}">
        <p14:creationId xmlns:p14="http://schemas.microsoft.com/office/powerpoint/2010/main" val="266116135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linds(horizontal)">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705853" y="1516679"/>
            <a:ext cx="10358387" cy="5036868"/>
          </a:xfrm>
        </p:spPr>
        <p:txBody>
          <a:bodyPr anchor="t">
            <a:normAutofit/>
          </a:bodyPr>
          <a:lstStyle/>
          <a:p>
            <a:pPr algn="l"/>
            <a:r>
              <a:rPr lang="en-US" sz="3600" b="1" dirty="0"/>
              <a:t>Implications of God’s Word as a revelation</a:t>
            </a:r>
          </a:p>
          <a:p>
            <a:pPr marL="457200" indent="-457200" algn="l">
              <a:buFont typeface="Arial" panose="020B0604020202020204" pitchFamily="34" charset="0"/>
              <a:buChar char="•"/>
            </a:pPr>
            <a:r>
              <a:rPr lang="en-US" dirty="0"/>
              <a:t>We are to read expecting to understand – Luke 1:3,4</a:t>
            </a:r>
          </a:p>
          <a:p>
            <a:pPr marL="1371600" lvl="1">
              <a:buFont typeface="Arial" panose="020B0604020202020204" pitchFamily="34" charset="0"/>
              <a:buChar char="•"/>
            </a:pPr>
            <a:r>
              <a:rPr lang="en-US" dirty="0"/>
              <a:t>“…it seemed good to me also, having followed all things closely for some time past, to write an orderly account for you, most excellent Theophilus, </a:t>
            </a:r>
            <a:r>
              <a:rPr lang="en-US" sz="2400" dirty="0"/>
              <a:t>4</a:t>
            </a:r>
            <a:r>
              <a:rPr lang="en-US" dirty="0"/>
              <a:t> that you may have certainty concerning the things you have been taught.</a:t>
            </a:r>
          </a:p>
        </p:txBody>
      </p:sp>
    </p:spTree>
    <p:extLst>
      <p:ext uri="{BB962C8B-B14F-4D97-AF65-F5344CB8AC3E}">
        <p14:creationId xmlns:p14="http://schemas.microsoft.com/office/powerpoint/2010/main" val="210686350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xEl>
                                              <p:charRg st="95" end="317"/>
                                            </p:txEl>
                                          </p:spTgt>
                                        </p:tgtEl>
                                        <p:attrNameLst>
                                          <p:attrName>style.visibility</p:attrName>
                                        </p:attrNameLst>
                                      </p:cBhvr>
                                      <p:to>
                                        <p:strVal val="visible"/>
                                      </p:to>
                                    </p:set>
                                    <p:animEffect transition="in" filter="blinds(horizontal)">
                                      <p:cBhvr>
                                        <p:cTn id="12" dur="500"/>
                                        <p:tgtEl>
                                          <p:spTgt spid="2">
                                            <p:txEl>
                                              <p:charRg st="95" end="3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705853" y="1516679"/>
            <a:ext cx="10358387" cy="5036868"/>
          </a:xfrm>
        </p:spPr>
        <p:txBody>
          <a:bodyPr anchor="t">
            <a:normAutofit/>
          </a:bodyPr>
          <a:lstStyle/>
          <a:p>
            <a:pPr algn="l"/>
            <a:r>
              <a:rPr lang="en-US" sz="3600" b="1" dirty="0"/>
              <a:t>Implications of God’s Word as a revelation</a:t>
            </a:r>
          </a:p>
          <a:p>
            <a:pPr marL="457200" indent="-457200" algn="l">
              <a:buFont typeface="Arial" panose="020B0604020202020204" pitchFamily="34" charset="0"/>
              <a:buChar char="•"/>
            </a:pPr>
            <a:r>
              <a:rPr lang="en-US" dirty="0"/>
              <a:t>People in the NT spoke about knowing and understanding the truth – Hebrews 10:26</a:t>
            </a:r>
          </a:p>
          <a:p>
            <a:pPr marL="1371600" lvl="1">
              <a:buFont typeface="Arial" panose="020B0604020202020204" pitchFamily="34" charset="0"/>
              <a:buChar char="•"/>
            </a:pPr>
            <a:r>
              <a:rPr lang="en-US" dirty="0"/>
              <a:t>“For if we go on sinning deliberately after receiving the knowledge of the truth, there no longer remains a sacrifice for sins, </a:t>
            </a:r>
            <a:r>
              <a:rPr lang="en-US" sz="2000" dirty="0"/>
              <a:t>27</a:t>
            </a:r>
            <a:r>
              <a:rPr lang="en-US" dirty="0"/>
              <a:t> but a fearful expectation of judgment…”</a:t>
            </a:r>
          </a:p>
        </p:txBody>
      </p:sp>
    </p:spTree>
    <p:extLst>
      <p:ext uri="{BB962C8B-B14F-4D97-AF65-F5344CB8AC3E}">
        <p14:creationId xmlns:p14="http://schemas.microsoft.com/office/powerpoint/2010/main" val="426072743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charRg st="124" end="295"/>
                                            </p:txEl>
                                          </p:spTgt>
                                        </p:tgtEl>
                                        <p:attrNameLst>
                                          <p:attrName>style.visibility</p:attrName>
                                        </p:attrNameLst>
                                      </p:cBhvr>
                                      <p:to>
                                        <p:strVal val="visible"/>
                                      </p:to>
                                    </p:set>
                                    <p:animEffect transition="in" filter="wipe(down)">
                                      <p:cBhvr>
                                        <p:cTn id="12" dur="500"/>
                                        <p:tgtEl>
                                          <p:spTgt spid="2">
                                            <p:txEl>
                                              <p:charRg st="124" end="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705853" y="1516679"/>
            <a:ext cx="10358387" cy="5036868"/>
          </a:xfrm>
        </p:spPr>
        <p:txBody>
          <a:bodyPr anchor="t">
            <a:normAutofit/>
          </a:bodyPr>
          <a:lstStyle/>
          <a:p>
            <a:pPr algn="l"/>
            <a:r>
              <a:rPr lang="en-US" sz="3600" b="1" dirty="0"/>
              <a:t>Everyone believing and teaching the same thing is enjoined in scripture – 1 Cor. 1:10; 4:17</a:t>
            </a:r>
          </a:p>
          <a:p>
            <a:pPr marL="457200" indent="-457200" algn="l">
              <a:buFont typeface="Arial" panose="020B0604020202020204" pitchFamily="34" charset="0"/>
              <a:buChar char="•"/>
            </a:pPr>
            <a:r>
              <a:rPr lang="en-US" dirty="0">
                <a:solidFill>
                  <a:schemeClr val="tx1"/>
                </a:solidFill>
                <a:latin typeface="+mn-lt"/>
              </a:rPr>
              <a:t>“I appeal to you, brothers, by the name of our Lord Jesus Christ, that all of you agree, and that there be no divisions among you, but that you be united in the same mind and the same judgment.”</a:t>
            </a:r>
          </a:p>
          <a:p>
            <a:pPr marL="457200" indent="-457200" algn="l">
              <a:buFont typeface="Arial" panose="020B0604020202020204" pitchFamily="34" charset="0"/>
              <a:buChar char="•"/>
            </a:pPr>
            <a:r>
              <a:rPr lang="en-US" dirty="0">
                <a:solidFill>
                  <a:schemeClr val="tx1"/>
                </a:solidFill>
                <a:latin typeface="+mn-lt"/>
              </a:rPr>
              <a:t>“That is why I sent you Timothy, my beloved and faithful child in the Lord, to remind you of my ways in Christ, as I teach them everywhere in every church.”</a:t>
            </a:r>
          </a:p>
        </p:txBody>
      </p:sp>
    </p:spTree>
    <p:extLst>
      <p:ext uri="{BB962C8B-B14F-4D97-AF65-F5344CB8AC3E}">
        <p14:creationId xmlns:p14="http://schemas.microsoft.com/office/powerpoint/2010/main" val="283554107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charRg st="92" end="287"/>
                                            </p:txEl>
                                          </p:spTgt>
                                        </p:tgtEl>
                                        <p:attrNameLst>
                                          <p:attrName>style.visibility</p:attrName>
                                        </p:attrNameLst>
                                      </p:cBhvr>
                                      <p:to>
                                        <p:strVal val="visible"/>
                                      </p:to>
                                    </p:set>
                                    <p:animEffect transition="in" filter="wipe(left)">
                                      <p:cBhvr>
                                        <p:cTn id="12" dur="500"/>
                                        <p:tgtEl>
                                          <p:spTgt spid="2">
                                            <p:txEl>
                                              <p:charRg st="92" end="28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charRg st="287" end="444"/>
                                            </p:txEl>
                                          </p:spTgt>
                                        </p:tgtEl>
                                        <p:attrNameLst>
                                          <p:attrName>style.visibility</p:attrName>
                                        </p:attrNameLst>
                                      </p:cBhvr>
                                      <p:to>
                                        <p:strVal val="visible"/>
                                      </p:to>
                                    </p:set>
                                    <p:animEffect transition="in" filter="wipe(left)">
                                      <p:cBhvr>
                                        <p:cTn id="17" dur="500"/>
                                        <p:tgtEl>
                                          <p:spTgt spid="2">
                                            <p:txEl>
                                              <p:charRg st="287" end="44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F80930-1B01-3F82-8B1C-6FE53081F214}"/>
              </a:ext>
            </a:extLst>
          </p:cNvPr>
          <p:cNvSpPr>
            <a:spLocks noGrp="1"/>
          </p:cNvSpPr>
          <p:nvPr>
            <p:ph type="body" sz="quarter" idx="10"/>
          </p:nvPr>
        </p:nvSpPr>
        <p:spPr/>
        <p:txBody>
          <a:bodyPr/>
          <a:lstStyle/>
          <a:p>
            <a:endParaRPr lang="en-US"/>
          </a:p>
        </p:txBody>
      </p:sp>
      <p:sp>
        <p:nvSpPr>
          <p:cNvPr id="3" name="Rectangle 2">
            <a:extLst>
              <a:ext uri="{FF2B5EF4-FFF2-40B4-BE49-F238E27FC236}">
                <a16:creationId xmlns:a16="http://schemas.microsoft.com/office/drawing/2014/main" id="{D50C7459-B024-79CF-34D5-7703E6C61B7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168667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6908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22432E-A64B-F98D-EA54-60B0B4E6F08A}"/>
              </a:ext>
            </a:extLst>
          </p:cNvPr>
          <p:cNvSpPr>
            <a:spLocks noGrp="1"/>
          </p:cNvSpPr>
          <p:nvPr>
            <p:ph type="body" sz="quarter" idx="14"/>
          </p:nvPr>
        </p:nvSpPr>
        <p:spPr>
          <a:xfrm>
            <a:off x="2496974" y="1758997"/>
            <a:ext cx="7198052" cy="2987079"/>
          </a:xfrm>
        </p:spPr>
        <p:txBody>
          <a:bodyPr/>
          <a:lstStyle/>
          <a:p>
            <a:r>
              <a:rPr lang="en-US" sz="5400" dirty="0"/>
              <a:t>Trusting Our Source and Record of Authority</a:t>
            </a:r>
          </a:p>
        </p:txBody>
      </p:sp>
    </p:spTree>
    <p:extLst>
      <p:ext uri="{BB962C8B-B14F-4D97-AF65-F5344CB8AC3E}">
        <p14:creationId xmlns:p14="http://schemas.microsoft.com/office/powerpoint/2010/main" val="16223472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215415" y="1516679"/>
            <a:ext cx="9848825" cy="5036868"/>
          </a:xfrm>
        </p:spPr>
        <p:txBody>
          <a:bodyPr anchor="t"/>
          <a:lstStyle/>
          <a:p>
            <a:pPr algn="l"/>
            <a:r>
              <a:rPr lang="en-US" sz="3600" b="1" dirty="0"/>
              <a:t>Basic Truth about Authority</a:t>
            </a:r>
          </a:p>
          <a:p>
            <a:pPr marL="457200" indent="-457200" algn="l">
              <a:buFont typeface="Arial" panose="020B0604020202020204" pitchFamily="34" charset="0"/>
              <a:buChar char="•"/>
            </a:pPr>
            <a:r>
              <a:rPr lang="en-US" dirty="0"/>
              <a:t>Possessed by one who has the right  and power to command obedience</a:t>
            </a:r>
          </a:p>
          <a:p>
            <a:pPr marL="457200" indent="-457200" algn="l">
              <a:buFont typeface="Arial" panose="020B0604020202020204" pitchFamily="34" charset="0"/>
              <a:buChar char="•"/>
            </a:pPr>
            <a:r>
              <a:rPr lang="en-US" dirty="0"/>
              <a:t>Authority must be expressed</a:t>
            </a:r>
          </a:p>
          <a:p>
            <a:pPr marL="457200" indent="-457200" algn="l">
              <a:buFont typeface="Arial" panose="020B0604020202020204" pitchFamily="34" charset="0"/>
              <a:buChar char="•"/>
            </a:pPr>
            <a:r>
              <a:rPr lang="en-US" dirty="0"/>
              <a:t>Authority must be recognized by those under it</a:t>
            </a:r>
          </a:p>
          <a:p>
            <a:pPr marL="457200" indent="-457200" algn="l">
              <a:buFont typeface="Arial" panose="020B0604020202020204" pitchFamily="34" charset="0"/>
              <a:buChar char="•"/>
            </a:pPr>
            <a:r>
              <a:rPr lang="en-US" dirty="0"/>
              <a:t>Authority must be obeyed to please the one with authority</a:t>
            </a:r>
          </a:p>
          <a:p>
            <a:pPr marL="457200" indent="-457200" algn="l">
              <a:buFont typeface="Arial" panose="020B0604020202020204" pitchFamily="34" charset="0"/>
              <a:buChar char="•"/>
            </a:pPr>
            <a:r>
              <a:rPr lang="en-US" dirty="0"/>
              <a:t>Failure to obey is practicing lawlessness</a:t>
            </a:r>
          </a:p>
        </p:txBody>
      </p:sp>
    </p:spTree>
    <p:extLst>
      <p:ext uri="{BB962C8B-B14F-4D97-AF65-F5344CB8AC3E}">
        <p14:creationId xmlns:p14="http://schemas.microsoft.com/office/powerpoint/2010/main" val="359644129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left)">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215415" y="1516679"/>
            <a:ext cx="9848825" cy="5036868"/>
          </a:xfrm>
        </p:spPr>
        <p:txBody>
          <a:bodyPr anchor="t"/>
          <a:lstStyle/>
          <a:p>
            <a:pPr algn="l"/>
            <a:r>
              <a:rPr lang="en-US" sz="3600" b="1" dirty="0"/>
              <a:t>How did God reveal His Will</a:t>
            </a:r>
          </a:p>
          <a:p>
            <a:pPr marL="457200" indent="-457200" algn="l">
              <a:buFont typeface="Arial" panose="020B0604020202020204" pitchFamily="34" charset="0"/>
              <a:buChar char="•"/>
            </a:pPr>
            <a:r>
              <a:rPr lang="en-US" dirty="0"/>
              <a:t>Principle of Divine Inspiration</a:t>
            </a:r>
          </a:p>
          <a:p>
            <a:pPr marL="1371600" lvl="1">
              <a:buFont typeface="Arial" panose="020B0604020202020204" pitchFamily="34" charset="0"/>
              <a:buChar char="•"/>
            </a:pPr>
            <a:r>
              <a:rPr lang="en-US" dirty="0"/>
              <a:t>2 Timothy 3:16,17 – “God breathed”</a:t>
            </a:r>
          </a:p>
          <a:p>
            <a:pPr marL="1371600" lvl="1">
              <a:buFont typeface="Arial" panose="020B0604020202020204" pitchFamily="34" charset="0"/>
              <a:buChar char="•"/>
            </a:pPr>
            <a:r>
              <a:rPr lang="en-US" dirty="0"/>
              <a:t>2 Peter 1:20,21 – “moved” or conveyed, borne along</a:t>
            </a:r>
          </a:p>
          <a:p>
            <a:pPr marL="1371600" lvl="1">
              <a:buFont typeface="Arial" panose="020B0604020202020204" pitchFamily="34" charset="0"/>
              <a:buChar char="•"/>
            </a:pPr>
            <a:r>
              <a:rPr lang="en-US" dirty="0"/>
              <a:t>John 10:30-38 – “cannot be broken” – undone, unloosed, deprived of its binding authority</a:t>
            </a:r>
          </a:p>
          <a:p>
            <a:pPr marL="1371600" lvl="1">
              <a:buFont typeface="Arial" panose="020B0604020202020204" pitchFamily="34" charset="0"/>
              <a:buChar char="•"/>
            </a:pPr>
            <a:r>
              <a:rPr lang="en-US" dirty="0"/>
              <a:t>Matthew 5:18 – “not one jot or tittle” – not the smallest letter, not one stroke of a letter”</a:t>
            </a:r>
          </a:p>
        </p:txBody>
      </p:sp>
    </p:spTree>
    <p:extLst>
      <p:ext uri="{BB962C8B-B14F-4D97-AF65-F5344CB8AC3E}">
        <p14:creationId xmlns:p14="http://schemas.microsoft.com/office/powerpoint/2010/main" val="18985996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left)">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left)">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left)">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left)">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left)">
                                      <p:cBhvr>
                                        <p:cTn id="2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215415" y="1516679"/>
            <a:ext cx="9848825" cy="5036868"/>
          </a:xfrm>
        </p:spPr>
        <p:txBody>
          <a:bodyPr anchor="t"/>
          <a:lstStyle/>
          <a:p>
            <a:pPr algn="l"/>
            <a:r>
              <a:rPr lang="en-US" sz="3600" b="1" dirty="0"/>
              <a:t>How did God reveal His Will</a:t>
            </a:r>
          </a:p>
          <a:p>
            <a:pPr marL="457200" indent="-457200" algn="l">
              <a:buFont typeface="Arial" panose="020B0604020202020204" pitchFamily="34" charset="0"/>
              <a:buChar char="•"/>
            </a:pPr>
            <a:r>
              <a:rPr lang="en-US" dirty="0"/>
              <a:t>Principle of Divine Inspiration</a:t>
            </a:r>
          </a:p>
          <a:p>
            <a:pPr marL="457200" indent="-457200" algn="l">
              <a:buFont typeface="Arial" panose="020B0604020202020204" pitchFamily="34" charset="0"/>
              <a:buChar char="•"/>
            </a:pPr>
            <a:r>
              <a:rPr lang="en-US" dirty="0"/>
              <a:t>Chain of Divine Revelation</a:t>
            </a:r>
          </a:p>
          <a:p>
            <a:pPr marL="1371600" lvl="1">
              <a:buFont typeface="Arial" panose="020B0604020202020204" pitchFamily="34" charset="0"/>
              <a:buChar char="•"/>
            </a:pPr>
            <a:r>
              <a:rPr lang="en-US" dirty="0"/>
              <a:t>God to Christ</a:t>
            </a:r>
          </a:p>
          <a:p>
            <a:pPr marL="1371600" lvl="1">
              <a:buFont typeface="Arial" panose="020B0604020202020204" pitchFamily="34" charset="0"/>
              <a:buChar char="•"/>
            </a:pPr>
            <a:r>
              <a:rPr lang="en-US" dirty="0"/>
              <a:t>Christ to apostles</a:t>
            </a:r>
          </a:p>
          <a:p>
            <a:pPr marL="1371600" lvl="2">
              <a:buFont typeface="Arial" panose="020B0604020202020204" pitchFamily="34" charset="0"/>
              <a:buChar char="•"/>
            </a:pPr>
            <a:r>
              <a:rPr lang="en-US" dirty="0"/>
              <a:t> Through the Holy Spirit</a:t>
            </a:r>
          </a:p>
          <a:p>
            <a:pPr marL="1371600" lvl="1">
              <a:buFont typeface="Arial" panose="020B0604020202020204" pitchFamily="34" charset="0"/>
              <a:buChar char="•"/>
            </a:pPr>
            <a:r>
              <a:rPr lang="en-US" dirty="0"/>
              <a:t>His Words Recorded</a:t>
            </a:r>
          </a:p>
        </p:txBody>
      </p:sp>
    </p:spTree>
    <p:extLst>
      <p:ext uri="{BB962C8B-B14F-4D97-AF65-F5344CB8AC3E}">
        <p14:creationId xmlns:p14="http://schemas.microsoft.com/office/powerpoint/2010/main" val="18939831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wipe(left)">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wipe(left)">
                                      <p:cBhvr>
                                        <p:cTn id="12" dur="500"/>
                                        <p:tgtEl>
                                          <p:spTgt spid="2">
                                            <p:txEl>
                                              <p:pRg st="4" end="4"/>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wipe(left)">
                                      <p:cBhvr>
                                        <p:cTn id="15" dur="500"/>
                                        <p:tgtEl>
                                          <p:spTgt spid="2">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
                                            <p:txEl>
                                              <p:pRg st="6" end="6"/>
                                            </p:txEl>
                                          </p:spTgt>
                                        </p:tgtEl>
                                        <p:attrNameLst>
                                          <p:attrName>style.visibility</p:attrName>
                                        </p:attrNameLst>
                                      </p:cBhvr>
                                      <p:to>
                                        <p:strVal val="visible"/>
                                      </p:to>
                                    </p:set>
                                    <p:animEffect transition="in" filter="wipe(left)">
                                      <p:cBhvr>
                                        <p:cTn id="2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215415" y="1516679"/>
            <a:ext cx="9848825" cy="5036868"/>
          </a:xfrm>
        </p:spPr>
        <p:txBody>
          <a:bodyPr anchor="t"/>
          <a:lstStyle/>
          <a:p>
            <a:pPr algn="l"/>
            <a:r>
              <a:rPr lang="en-US" sz="3600" b="1" dirty="0"/>
              <a:t>How did God reveal His Will</a:t>
            </a:r>
          </a:p>
          <a:p>
            <a:pPr marL="457200" indent="-457200" algn="l">
              <a:buFont typeface="Arial" panose="020B0604020202020204" pitchFamily="34" charset="0"/>
              <a:buChar char="•"/>
            </a:pPr>
            <a:r>
              <a:rPr lang="en-US" dirty="0"/>
              <a:t>Principle of Divine Inspiration</a:t>
            </a:r>
          </a:p>
          <a:p>
            <a:pPr marL="457200" indent="-457200" algn="l">
              <a:buFont typeface="Arial" panose="020B0604020202020204" pitchFamily="34" charset="0"/>
              <a:buChar char="•"/>
            </a:pPr>
            <a:r>
              <a:rPr lang="en-US" dirty="0"/>
              <a:t>Chain of Divine Revelation</a:t>
            </a:r>
          </a:p>
          <a:p>
            <a:pPr marL="457200" indent="-457200" algn="l">
              <a:buFont typeface="Arial" panose="020B0604020202020204" pitchFamily="34" charset="0"/>
              <a:buChar char="•"/>
            </a:pPr>
            <a:r>
              <a:rPr lang="en-US" dirty="0"/>
              <a:t>Confirmation of His Will</a:t>
            </a:r>
          </a:p>
          <a:p>
            <a:pPr marL="1371600" lvl="1">
              <a:buFont typeface="Arial" panose="020B0604020202020204" pitchFamily="34" charset="0"/>
              <a:buChar char="•"/>
            </a:pPr>
            <a:r>
              <a:rPr lang="en-US" dirty="0"/>
              <a:t>“By the signs that followed”</a:t>
            </a:r>
          </a:p>
          <a:p>
            <a:pPr marL="1371600" lvl="2">
              <a:buFont typeface="Arial" panose="020B0604020202020204" pitchFamily="34" charset="0"/>
              <a:buChar char="•"/>
            </a:pPr>
            <a:r>
              <a:rPr lang="en-US" dirty="0"/>
              <a:t> Mark 16:20; Heb. 1:1-4</a:t>
            </a:r>
          </a:p>
        </p:txBody>
      </p:sp>
    </p:spTree>
    <p:extLst>
      <p:ext uri="{BB962C8B-B14F-4D97-AF65-F5344CB8AC3E}">
        <p14:creationId xmlns:p14="http://schemas.microsoft.com/office/powerpoint/2010/main" val="321985553"/>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wipe(left)">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wipe(left)">
                                      <p:cBhvr>
                                        <p:cTn id="12" dur="500"/>
                                        <p:tgtEl>
                                          <p:spTgt spid="2">
                                            <p:txEl>
                                              <p:pRg st="4" end="4"/>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wipe(left)">
                                      <p:cBhvr>
                                        <p:cTn id="15"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CB5552-B117-B836-992D-AF805CC661A5}"/>
              </a:ext>
            </a:extLst>
          </p:cNvPr>
          <p:cNvSpPr>
            <a:spLocks noGrp="1"/>
          </p:cNvSpPr>
          <p:nvPr>
            <p:ph type="body" sz="quarter" idx="10"/>
          </p:nvPr>
        </p:nvSpPr>
        <p:spPr>
          <a:xfrm>
            <a:off x="1215415" y="1516679"/>
            <a:ext cx="9848825" cy="5036868"/>
          </a:xfrm>
        </p:spPr>
        <p:txBody>
          <a:bodyPr anchor="t">
            <a:normAutofit fontScale="92500" lnSpcReduction="10000"/>
          </a:bodyPr>
          <a:lstStyle/>
          <a:p>
            <a:pPr algn="l"/>
            <a:r>
              <a:rPr lang="en-US" sz="3600" b="1" dirty="0"/>
              <a:t>How did God reveal His Will</a:t>
            </a:r>
          </a:p>
          <a:p>
            <a:pPr marL="457200" indent="-457200" algn="l">
              <a:buFont typeface="Arial" panose="020B0604020202020204" pitchFamily="34" charset="0"/>
              <a:buChar char="•"/>
            </a:pPr>
            <a:r>
              <a:rPr lang="en-US" dirty="0"/>
              <a:t>Principle of Divine Inspiration</a:t>
            </a:r>
          </a:p>
          <a:p>
            <a:pPr marL="457200" indent="-457200" algn="l">
              <a:buFont typeface="Arial" panose="020B0604020202020204" pitchFamily="34" charset="0"/>
              <a:buChar char="•"/>
            </a:pPr>
            <a:r>
              <a:rPr lang="en-US" dirty="0"/>
              <a:t>Chain of Divine Revelation</a:t>
            </a:r>
          </a:p>
          <a:p>
            <a:pPr marL="457200" indent="-457200" algn="l">
              <a:buFont typeface="Arial" panose="020B0604020202020204" pitchFamily="34" charset="0"/>
              <a:buChar char="•"/>
            </a:pPr>
            <a:r>
              <a:rPr lang="en-US" dirty="0"/>
              <a:t>Confirmation of His Will</a:t>
            </a:r>
          </a:p>
          <a:p>
            <a:pPr marL="457200" indent="-457200" algn="l">
              <a:buFont typeface="Arial" panose="020B0604020202020204" pitchFamily="34" charset="0"/>
              <a:buChar char="•"/>
            </a:pPr>
            <a:r>
              <a:rPr lang="en-US" dirty="0"/>
              <a:t>Preservation of His Will</a:t>
            </a:r>
          </a:p>
          <a:p>
            <a:pPr marL="1371600" lvl="1">
              <a:buFont typeface="Arial" panose="020B0604020202020204" pitchFamily="34" charset="0"/>
              <a:buChar char="•"/>
            </a:pPr>
            <a:r>
              <a:rPr lang="en-US" dirty="0"/>
              <a:t>John Warwick Montgomery writes "to be skeptical of the resultant text of the NT books is to allow all of classical antiquity to slip into obscurity. For no documents of the ancient period are as well attested bibliographically as the NT." </a:t>
            </a:r>
            <a:r>
              <a:rPr lang="en-US" sz="2600" dirty="0"/>
              <a:t>(History and Christianity, by J. W. Montgomery, pg. 29).</a:t>
            </a:r>
            <a:endParaRPr lang="en-US" dirty="0"/>
          </a:p>
          <a:p>
            <a:pPr marL="1371600" lvl="1">
              <a:buFont typeface="Arial" panose="020B0604020202020204" pitchFamily="34" charset="0"/>
              <a:buChar char="•"/>
            </a:pPr>
            <a:endParaRPr lang="en-US" dirty="0"/>
          </a:p>
        </p:txBody>
      </p:sp>
    </p:spTree>
    <p:extLst>
      <p:ext uri="{BB962C8B-B14F-4D97-AF65-F5344CB8AC3E}">
        <p14:creationId xmlns:p14="http://schemas.microsoft.com/office/powerpoint/2010/main" val="20913793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wipe(left)">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wipe(left)">
                                      <p:cBhvr>
                                        <p:cTn id="1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22432E-A64B-F98D-EA54-60B0B4E6F08A}"/>
              </a:ext>
            </a:extLst>
          </p:cNvPr>
          <p:cNvSpPr>
            <a:spLocks noGrp="1"/>
          </p:cNvSpPr>
          <p:nvPr>
            <p:ph type="body" sz="quarter" idx="14"/>
          </p:nvPr>
        </p:nvSpPr>
        <p:spPr>
          <a:xfrm>
            <a:off x="2010486" y="1758997"/>
            <a:ext cx="8299363" cy="2987079"/>
          </a:xfrm>
        </p:spPr>
        <p:txBody>
          <a:bodyPr/>
          <a:lstStyle/>
          <a:p>
            <a:r>
              <a:rPr lang="en-US" sz="5400" dirty="0"/>
              <a:t>Can We Understand His Will?</a:t>
            </a:r>
          </a:p>
        </p:txBody>
      </p:sp>
    </p:spTree>
    <p:extLst>
      <p:ext uri="{BB962C8B-B14F-4D97-AF65-F5344CB8AC3E}">
        <p14:creationId xmlns:p14="http://schemas.microsoft.com/office/powerpoint/2010/main" val="15512214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Defaul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vic">
      <a:majorFont>
        <a:latin typeface="Georgia"/>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华文新魏"/>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Black .thmx</Template>
  <TotalTime>7072</TotalTime>
  <Words>658</Words>
  <Application>Microsoft Macintosh PowerPoint</Application>
  <PresentationFormat>Widescreen</PresentationFormat>
  <Paragraphs>49</Paragraphs>
  <Slides>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Avenir Book</vt:lpstr>
      <vt:lpstr>Calibri</vt:lpstr>
      <vt:lpstr>Georgia</vt:lpstr>
      <vt:lpstr>Gotham Book</vt:lpstr>
      <vt:lpstr>Trajan Pro 3</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RT Creative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Chapman</dc:creator>
  <cp:lastModifiedBy>Steve Patton</cp:lastModifiedBy>
  <cp:revision>68</cp:revision>
  <cp:lastPrinted>2022-09-24T16:09:11Z</cp:lastPrinted>
  <dcterms:created xsi:type="dcterms:W3CDTF">2014-03-26T14:03:34Z</dcterms:created>
  <dcterms:modified xsi:type="dcterms:W3CDTF">2022-09-24T16:17:50Z</dcterms:modified>
</cp:coreProperties>
</file>