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67" r:id="rId3"/>
    <p:sldId id="265" r:id="rId4"/>
    <p:sldId id="268" r:id="rId5"/>
    <p:sldId id="266" r:id="rId6"/>
    <p:sldId id="259" r:id="rId7"/>
    <p:sldId id="271" r:id="rId8"/>
    <p:sldId id="273" r:id="rId9"/>
    <p:sldId id="269" r:id="rId10"/>
    <p:sldId id="272" r:id="rId11"/>
    <p:sldId id="270"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322C"/>
    <a:srgbClr val="F8F6DB"/>
    <a:srgbClr val="AB742F"/>
    <a:srgbClr val="F86413"/>
    <a:srgbClr val="E6D294"/>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5" autoAdjust="0"/>
    <p:restoredTop sz="94724"/>
  </p:normalViewPr>
  <p:slideViewPr>
    <p:cSldViewPr snapToGrid="0" snapToObjects="1">
      <p:cViewPr varScale="1">
        <p:scale>
          <a:sx n="58" d="100"/>
          <a:sy n="58" d="100"/>
        </p:scale>
        <p:origin x="224" y="17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9/21/22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4</a:t>
            </a:fld>
            <a:endParaRPr lang="en-US"/>
          </a:p>
        </p:txBody>
      </p:sp>
    </p:spTree>
    <p:extLst>
      <p:ext uri="{BB962C8B-B14F-4D97-AF65-F5344CB8AC3E}">
        <p14:creationId xmlns:p14="http://schemas.microsoft.com/office/powerpoint/2010/main" val="105069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5</a:t>
            </a:fld>
            <a:endParaRPr lang="en-US"/>
          </a:p>
        </p:txBody>
      </p:sp>
    </p:spTree>
    <p:extLst>
      <p:ext uri="{BB962C8B-B14F-4D97-AF65-F5344CB8AC3E}">
        <p14:creationId xmlns:p14="http://schemas.microsoft.com/office/powerpoint/2010/main" val="395445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9</a:t>
            </a:fld>
            <a:endParaRPr lang="en-US"/>
          </a:p>
        </p:txBody>
      </p:sp>
    </p:spTree>
    <p:extLst>
      <p:ext uri="{BB962C8B-B14F-4D97-AF65-F5344CB8AC3E}">
        <p14:creationId xmlns:p14="http://schemas.microsoft.com/office/powerpoint/2010/main" val="209541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11</a:t>
            </a:fld>
            <a:endParaRPr lang="en-US"/>
          </a:p>
        </p:txBody>
      </p:sp>
    </p:spTree>
    <p:extLst>
      <p:ext uri="{BB962C8B-B14F-4D97-AF65-F5344CB8AC3E}">
        <p14:creationId xmlns:p14="http://schemas.microsoft.com/office/powerpoint/2010/main" val="322589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13</a:t>
            </a:fld>
            <a:endParaRPr lang="en-US"/>
          </a:p>
        </p:txBody>
      </p:sp>
    </p:spTree>
    <p:extLst>
      <p:ext uri="{BB962C8B-B14F-4D97-AF65-F5344CB8AC3E}">
        <p14:creationId xmlns:p14="http://schemas.microsoft.com/office/powerpoint/2010/main" val="2649637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9/21/22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446617" y="1052117"/>
            <a:ext cx="9521781" cy="2650088"/>
          </a:xfrm>
        </p:spPr>
        <p:txBody>
          <a:bodyPr anchor="t">
            <a:noAutofit/>
          </a:bodyPr>
          <a:lstStyle/>
          <a:p>
            <a:pPr algn="l">
              <a:lnSpc>
                <a:spcPts val="3180"/>
              </a:lnSpc>
            </a:pPr>
            <a:r>
              <a:rPr lang="en-US" sz="3200" dirty="0">
                <a:latin typeface="Hoefler Text" panose="02030602050506020203" pitchFamily="18" charset="77"/>
              </a:rPr>
              <a:t>Galatians 1:8,9 - But even if we or an angel from heaven should preach to you a gospel contrary to the one we preached to you, let him be </a:t>
            </a:r>
            <a:r>
              <a:rPr lang="en-US" sz="3200" u="sng" dirty="0">
                <a:latin typeface="Hoefler Text" panose="02030602050506020203" pitchFamily="18" charset="77"/>
              </a:rPr>
              <a:t>accursed</a:t>
            </a:r>
            <a:r>
              <a:rPr lang="en-US" sz="3200" dirty="0">
                <a:latin typeface="Hoefler Text" panose="02030602050506020203" pitchFamily="18" charset="77"/>
              </a:rPr>
              <a:t>. 9 As we have said before, so now I say again: If anyone is preaching to you a gospel contrary to the one you received, let him be </a:t>
            </a:r>
            <a:r>
              <a:rPr lang="en-US" sz="3200" u="sng" dirty="0">
                <a:latin typeface="Hoefler Text" panose="02030602050506020203" pitchFamily="18" charset="77"/>
              </a:rPr>
              <a:t>accursed</a:t>
            </a:r>
            <a:r>
              <a:rPr lang="en-US" sz="3200" dirty="0">
                <a:latin typeface="Hoefler Text" panose="02030602050506020203" pitchFamily="18" charset="77"/>
              </a:rPr>
              <a:t>.</a:t>
            </a:r>
          </a:p>
        </p:txBody>
      </p:sp>
      <p:sp>
        <p:nvSpPr>
          <p:cNvPr id="4" name="Text Placeholder 2">
            <a:extLst>
              <a:ext uri="{FF2B5EF4-FFF2-40B4-BE49-F238E27FC236}">
                <a16:creationId xmlns:a16="http://schemas.microsoft.com/office/drawing/2014/main" id="{C8D79E41-954F-6FF8-6C77-742B040C93A2}"/>
              </a:ext>
            </a:extLst>
          </p:cNvPr>
          <p:cNvSpPr txBox="1">
            <a:spLocks/>
          </p:cNvSpPr>
          <p:nvPr/>
        </p:nvSpPr>
        <p:spPr>
          <a:xfrm>
            <a:off x="1446617" y="3759912"/>
            <a:ext cx="9521781" cy="2284048"/>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a:buNone/>
              <a:defRPr sz="3000" kern="1200" baseline="0">
                <a:solidFill>
                  <a:srgbClr val="E3C286"/>
                </a:solidFill>
                <a:latin typeface="Avenir Book" panose="02000503020000020003" pitchFamily="2" charset="0"/>
                <a:ea typeface="+mn-ea"/>
                <a:cs typeface="Arial" panose="020B0604020202020204" pitchFamily="34" charset="0"/>
              </a:defRPr>
            </a:lvl1pPr>
            <a:lvl2pPr marL="914400" indent="-457200" algn="l"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ts val="3180"/>
              </a:lnSpc>
            </a:pPr>
            <a:r>
              <a:rPr lang="en-US" sz="3200" dirty="0">
                <a:latin typeface="Hoefler Text" panose="02030602050506020203" pitchFamily="18" charset="77"/>
              </a:rPr>
              <a:t>Matthew 25.41 - Then he will say to those on his left, ‘Depart from me, you </a:t>
            </a:r>
            <a:r>
              <a:rPr lang="en-US" sz="3200" u="sng" dirty="0">
                <a:latin typeface="Hoefler Text" panose="02030602050506020203" pitchFamily="18" charset="77"/>
              </a:rPr>
              <a:t>cursed</a:t>
            </a:r>
            <a:r>
              <a:rPr lang="en-US" sz="3200" dirty="0">
                <a:latin typeface="Hoefler Text" panose="02030602050506020203" pitchFamily="18" charset="77"/>
              </a:rPr>
              <a:t>, into the eternal fire prepared for the devil and his angels.</a:t>
            </a:r>
          </a:p>
        </p:txBody>
      </p:sp>
    </p:spTree>
    <p:extLst>
      <p:ext uri="{BB962C8B-B14F-4D97-AF65-F5344CB8AC3E}">
        <p14:creationId xmlns:p14="http://schemas.microsoft.com/office/powerpoint/2010/main" val="556469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2741931"/>
          </a:xfrm>
        </p:spPr>
        <p:txBody>
          <a:bodyPr anchor="t"/>
          <a:lstStyle/>
          <a:p>
            <a:pPr algn="l"/>
            <a:r>
              <a:rPr lang="en-US" sz="4000" b="1" dirty="0"/>
              <a:t>Consequences of Lawlessness</a:t>
            </a:r>
            <a:endParaRPr lang="en-US" sz="3200" b="1" dirty="0"/>
          </a:p>
          <a:p>
            <a:pPr marL="457200" indent="-457200" algn="l">
              <a:buFont typeface="Arial" panose="020B0604020202020204" pitchFamily="34" charset="0"/>
              <a:buChar char="•"/>
            </a:pPr>
            <a:r>
              <a:rPr lang="en-US" dirty="0"/>
              <a:t>Slave to Sin</a:t>
            </a:r>
          </a:p>
          <a:p>
            <a:pPr marL="457200" indent="-457200" algn="l">
              <a:buFont typeface="Arial" panose="020B0604020202020204" pitchFamily="34" charset="0"/>
              <a:buChar char="•"/>
            </a:pPr>
            <a:r>
              <a:rPr lang="en-US" dirty="0"/>
              <a:t>Accursed by God</a:t>
            </a:r>
          </a:p>
          <a:p>
            <a:pPr marL="457200" indent="-457200" algn="l">
              <a:buFont typeface="Arial" panose="020B0604020202020204" pitchFamily="34" charset="0"/>
              <a:buChar char="•"/>
            </a:pPr>
            <a:r>
              <a:rPr lang="en-US" dirty="0"/>
              <a:t>Judged by God</a:t>
            </a:r>
          </a:p>
        </p:txBody>
      </p:sp>
    </p:spTree>
    <p:extLst>
      <p:ext uri="{BB962C8B-B14F-4D97-AF65-F5344CB8AC3E}">
        <p14:creationId xmlns:p14="http://schemas.microsoft.com/office/powerpoint/2010/main" val="40811030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3857626" y="690784"/>
            <a:ext cx="4476746" cy="789401"/>
          </a:xfrm>
        </p:spPr>
        <p:txBody>
          <a:bodyPr/>
          <a:lstStyle/>
          <a:p>
            <a:r>
              <a:rPr lang="en-US" sz="3600" dirty="0"/>
              <a:t>John 12:40-50</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759644" y="1718786"/>
            <a:ext cx="10672711" cy="3420428"/>
          </a:xfrm>
        </p:spPr>
        <p:txBody>
          <a:bodyPr anchor="t">
            <a:noAutofit/>
          </a:bodyPr>
          <a:lstStyle/>
          <a:p>
            <a:pPr algn="l">
              <a:lnSpc>
                <a:spcPts val="3180"/>
              </a:lnSpc>
            </a:pPr>
            <a:r>
              <a:rPr lang="en-US" sz="3200" u="sng" dirty="0">
                <a:latin typeface="Hoefler Text" panose="02030602050506020203" pitchFamily="18" charset="77"/>
              </a:rPr>
              <a:t>The one who rejects me</a:t>
            </a:r>
            <a:r>
              <a:rPr lang="en-US" sz="3200" dirty="0">
                <a:latin typeface="Hoefler Text" panose="02030602050506020203" pitchFamily="18" charset="77"/>
              </a:rPr>
              <a:t> and does not receive my words </a:t>
            </a:r>
            <a:r>
              <a:rPr lang="en-US" sz="3200" u="sng" dirty="0">
                <a:latin typeface="Hoefler Text" panose="02030602050506020203" pitchFamily="18" charset="77"/>
              </a:rPr>
              <a:t>has a judge</a:t>
            </a:r>
            <a:r>
              <a:rPr lang="en-US" sz="3200" dirty="0">
                <a:latin typeface="Hoefler Text" panose="02030602050506020203" pitchFamily="18" charset="77"/>
              </a:rPr>
              <a:t>; </a:t>
            </a:r>
            <a:r>
              <a:rPr lang="en-US" sz="3200" u="sng" dirty="0">
                <a:latin typeface="Hoefler Text" panose="02030602050506020203" pitchFamily="18" charset="77"/>
              </a:rPr>
              <a:t>the word that I have spoken will judge him </a:t>
            </a:r>
            <a:r>
              <a:rPr lang="en-US" sz="3200" dirty="0">
                <a:latin typeface="Hoefler Text" panose="02030602050506020203" pitchFamily="18" charset="77"/>
              </a:rPr>
              <a:t>on the last day. 49 </a:t>
            </a:r>
            <a:r>
              <a:rPr lang="en-US" sz="3200" u="sng" dirty="0">
                <a:latin typeface="Hoefler Text" panose="02030602050506020203" pitchFamily="18" charset="77"/>
              </a:rPr>
              <a:t>For I have not spoken on my own authority, but the Father who sent me has himself given me a commandment—what to say and what to speak</a:t>
            </a:r>
            <a:r>
              <a:rPr lang="en-US" sz="3200" dirty="0">
                <a:latin typeface="Hoefler Text" panose="02030602050506020203" pitchFamily="18" charset="77"/>
              </a:rPr>
              <a:t>. 50 And I know that his commandment is eternal life. What I say, therefore, I say as the Father has told me.”</a:t>
            </a:r>
          </a:p>
        </p:txBody>
      </p:sp>
    </p:spTree>
    <p:extLst>
      <p:ext uri="{BB962C8B-B14F-4D97-AF65-F5344CB8AC3E}">
        <p14:creationId xmlns:p14="http://schemas.microsoft.com/office/powerpoint/2010/main" val="3492682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2741931"/>
          </a:xfrm>
        </p:spPr>
        <p:txBody>
          <a:bodyPr anchor="t"/>
          <a:lstStyle/>
          <a:p>
            <a:pPr algn="l"/>
            <a:r>
              <a:rPr lang="en-US" sz="4000" b="1" dirty="0"/>
              <a:t>Consequences of Lawlessness</a:t>
            </a:r>
            <a:endParaRPr lang="en-US" sz="3200" b="1" dirty="0"/>
          </a:p>
          <a:p>
            <a:pPr marL="457200" indent="-457200" algn="l">
              <a:buFont typeface="Arial" panose="020B0604020202020204" pitchFamily="34" charset="0"/>
              <a:buChar char="•"/>
            </a:pPr>
            <a:r>
              <a:rPr lang="en-US" dirty="0"/>
              <a:t>Slave to Sin</a:t>
            </a:r>
          </a:p>
          <a:p>
            <a:pPr marL="457200" indent="-457200" algn="l">
              <a:buFont typeface="Arial" panose="020B0604020202020204" pitchFamily="34" charset="0"/>
              <a:buChar char="•"/>
            </a:pPr>
            <a:r>
              <a:rPr lang="en-US" dirty="0"/>
              <a:t>Accursed by God</a:t>
            </a:r>
          </a:p>
          <a:p>
            <a:pPr marL="457200" indent="-457200" algn="l">
              <a:buFont typeface="Arial" panose="020B0604020202020204" pitchFamily="34" charset="0"/>
              <a:buChar char="•"/>
            </a:pPr>
            <a:r>
              <a:rPr lang="en-US" dirty="0"/>
              <a:t>Judged by God</a:t>
            </a:r>
          </a:p>
        </p:txBody>
      </p:sp>
      <p:sp>
        <p:nvSpPr>
          <p:cNvPr id="3" name="TextBox 2">
            <a:extLst>
              <a:ext uri="{FF2B5EF4-FFF2-40B4-BE49-F238E27FC236}">
                <a16:creationId xmlns:a16="http://schemas.microsoft.com/office/drawing/2014/main" id="{73CF0AF8-893F-0498-4F2C-104C8B74F92B}"/>
              </a:ext>
            </a:extLst>
          </p:cNvPr>
          <p:cNvSpPr txBox="1"/>
          <p:nvPr/>
        </p:nvSpPr>
        <p:spPr>
          <a:xfrm>
            <a:off x="838224" y="4236401"/>
            <a:ext cx="10572750" cy="851452"/>
          </a:xfrm>
          <a:prstGeom prst="rect">
            <a:avLst/>
          </a:prstGeom>
          <a:noFill/>
        </p:spPr>
        <p:txBody>
          <a:bodyPr wrap="square" rtlCol="0">
            <a:spAutoFit/>
          </a:bodyPr>
          <a:lstStyle/>
          <a:p>
            <a:pPr algn="ctr">
              <a:lnSpc>
                <a:spcPct val="150000"/>
              </a:lnSpc>
            </a:pPr>
            <a:r>
              <a:rPr lang="en-US" sz="3600" dirty="0">
                <a:latin typeface="Avenir Book" panose="02000503020000020003" pitchFamily="2" charset="0"/>
              </a:rPr>
              <a:t>Lawlessness breaks our relationship with God</a:t>
            </a:r>
          </a:p>
        </p:txBody>
      </p:sp>
    </p:spTree>
    <p:extLst>
      <p:ext uri="{BB962C8B-B14F-4D97-AF65-F5344CB8AC3E}">
        <p14:creationId xmlns:p14="http://schemas.microsoft.com/office/powerpoint/2010/main" val="11658380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15415" y="1516679"/>
            <a:ext cx="9848825" cy="5036868"/>
          </a:xfrm>
        </p:spPr>
        <p:txBody>
          <a:bodyPr anchor="t"/>
          <a:lstStyle/>
          <a:p>
            <a:pPr algn="l"/>
            <a:r>
              <a:rPr lang="en-US" sz="3600" b="1" dirty="0"/>
              <a:t>Basic Truth about Authority</a:t>
            </a:r>
          </a:p>
          <a:p>
            <a:pPr marL="457200" indent="-457200" algn="l">
              <a:buFont typeface="Arial" panose="020B0604020202020204" pitchFamily="34" charset="0"/>
              <a:buChar char="•"/>
            </a:pPr>
            <a:r>
              <a:rPr lang="en-US" dirty="0"/>
              <a:t>Possessed by one who has the right  and power to command obedience</a:t>
            </a:r>
          </a:p>
          <a:p>
            <a:pPr marL="457200" indent="-457200" algn="l">
              <a:buFont typeface="Arial" panose="020B0604020202020204" pitchFamily="34" charset="0"/>
              <a:buChar char="•"/>
            </a:pPr>
            <a:r>
              <a:rPr lang="en-US" dirty="0"/>
              <a:t>Authority must be expressed</a:t>
            </a:r>
          </a:p>
          <a:p>
            <a:pPr marL="457200" indent="-457200" algn="l">
              <a:buFont typeface="Arial" panose="020B0604020202020204" pitchFamily="34" charset="0"/>
              <a:buChar char="•"/>
            </a:pPr>
            <a:r>
              <a:rPr lang="en-US" dirty="0"/>
              <a:t>Authority must be recognized by those under it</a:t>
            </a:r>
          </a:p>
          <a:p>
            <a:pPr marL="457200" indent="-457200" algn="l">
              <a:buFont typeface="Arial" panose="020B0604020202020204" pitchFamily="34" charset="0"/>
              <a:buChar char="•"/>
            </a:pPr>
            <a:r>
              <a:rPr lang="en-US" dirty="0"/>
              <a:t>Authority must be obeyed to please the one with authority</a:t>
            </a:r>
          </a:p>
          <a:p>
            <a:pPr marL="457200" indent="-457200" algn="l">
              <a:buFont typeface="Arial" panose="020B0604020202020204" pitchFamily="34" charset="0"/>
              <a:buChar char="•"/>
            </a:pPr>
            <a:r>
              <a:rPr lang="en-US" dirty="0"/>
              <a:t>Failure to obey is practicing lawlessness</a:t>
            </a:r>
          </a:p>
        </p:txBody>
      </p:sp>
    </p:spTree>
    <p:extLst>
      <p:ext uri="{BB962C8B-B14F-4D97-AF65-F5344CB8AC3E}">
        <p14:creationId xmlns:p14="http://schemas.microsoft.com/office/powerpoint/2010/main" val="1898599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4839047"/>
          </a:xfrm>
        </p:spPr>
        <p:txBody>
          <a:bodyPr anchor="t"/>
          <a:lstStyle/>
          <a:p>
            <a:pPr algn="l"/>
            <a:r>
              <a:rPr lang="en-US" sz="4000" b="1" dirty="0"/>
              <a:t>Lawlessness is Sin </a:t>
            </a:r>
            <a:r>
              <a:rPr lang="en-US" sz="3200" b="1" dirty="0"/>
              <a:t>(1 John 3:4)</a:t>
            </a:r>
          </a:p>
          <a:p>
            <a:pPr marL="457200" indent="-457200" algn="l">
              <a:buFont typeface="Arial" panose="020B0604020202020204" pitchFamily="34" charset="0"/>
              <a:buChar char="•"/>
            </a:pPr>
            <a:r>
              <a:rPr lang="en-US" dirty="0"/>
              <a:t>Obedience vs. Disobedience</a:t>
            </a:r>
          </a:p>
          <a:p>
            <a:pPr marL="457200" indent="-457200" algn="l">
              <a:buFont typeface="Arial" panose="020B0604020202020204" pitchFamily="34" charset="0"/>
              <a:buChar char="•"/>
            </a:pPr>
            <a:r>
              <a:rPr lang="en-US" dirty="0"/>
              <a:t>Abiding In vs. Not Abiding In</a:t>
            </a:r>
          </a:p>
          <a:p>
            <a:pPr marL="457200" indent="-457200" algn="l">
              <a:buFont typeface="Arial" panose="020B0604020202020204" pitchFamily="34" charset="0"/>
              <a:buChar char="•"/>
            </a:pPr>
            <a:r>
              <a:rPr lang="en-US" dirty="0"/>
              <a:t>Walking in Light vs. Walking in Darkness</a:t>
            </a:r>
          </a:p>
        </p:txBody>
      </p:sp>
    </p:spTree>
    <p:extLst>
      <p:ext uri="{BB962C8B-B14F-4D97-AF65-F5344CB8AC3E}">
        <p14:creationId xmlns:p14="http://schemas.microsoft.com/office/powerpoint/2010/main" val="3125528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1725931"/>
          </a:xfrm>
        </p:spPr>
        <p:txBody>
          <a:bodyPr anchor="t"/>
          <a:lstStyle/>
          <a:p>
            <a:pPr algn="l"/>
            <a:r>
              <a:rPr lang="en-US" sz="4000" b="1" dirty="0"/>
              <a:t>Consequences of Lawlessness</a:t>
            </a:r>
            <a:endParaRPr lang="en-US" sz="3200" b="1" dirty="0"/>
          </a:p>
          <a:p>
            <a:pPr marL="457200" indent="-457200" algn="l">
              <a:buFont typeface="Arial" panose="020B0604020202020204" pitchFamily="34" charset="0"/>
              <a:buChar char="•"/>
            </a:pPr>
            <a:r>
              <a:rPr lang="en-US" dirty="0"/>
              <a:t>Slave to Sin</a:t>
            </a:r>
          </a:p>
        </p:txBody>
      </p:sp>
    </p:spTree>
    <p:extLst>
      <p:ext uri="{BB962C8B-B14F-4D97-AF65-F5344CB8AC3E}">
        <p14:creationId xmlns:p14="http://schemas.microsoft.com/office/powerpoint/2010/main" val="858086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3857626" y="205009"/>
            <a:ext cx="4476746" cy="789401"/>
          </a:xfrm>
        </p:spPr>
        <p:txBody>
          <a:bodyPr/>
          <a:lstStyle/>
          <a:p>
            <a:r>
              <a:rPr lang="en-US" sz="3600" dirty="0"/>
              <a:t>Romans 6:16-18</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759643" y="994410"/>
            <a:ext cx="10672711" cy="5547707"/>
          </a:xfrm>
        </p:spPr>
        <p:txBody>
          <a:bodyPr anchor="t">
            <a:noAutofit/>
          </a:bodyPr>
          <a:lstStyle/>
          <a:p>
            <a:pPr algn="l">
              <a:lnSpc>
                <a:spcPts val="3180"/>
              </a:lnSpc>
            </a:pPr>
            <a:r>
              <a:rPr lang="en-US" sz="3200" dirty="0">
                <a:latin typeface="Hoefler Text" panose="02030602050506020203" pitchFamily="18" charset="77"/>
              </a:rPr>
              <a:t>Do you not know that if you present yourselves to anyone as obedient slaves, you are slaves of the one whom you obey, either of sin, which leads to death, or of obedience, which leads to righteousness? 17 But thanks be to God, that you who were once slaves of sin have become obedient from the heart to the standard of teaching to which you were committed, 18 and, having been set free from sin, have become slaves of righteousness. 19 I am speaking in human terms, because of your natural limitations. For just as you once presented your members as slaves to impurity and to lawlessness leading to more lawlessness, so now present your members as slaves to righteousness leading to sanctification.</a:t>
            </a:r>
          </a:p>
        </p:txBody>
      </p:sp>
    </p:spTree>
    <p:extLst>
      <p:ext uri="{BB962C8B-B14F-4D97-AF65-F5344CB8AC3E}">
        <p14:creationId xmlns:p14="http://schemas.microsoft.com/office/powerpoint/2010/main" val="3286563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3857626" y="205009"/>
            <a:ext cx="4476746" cy="789401"/>
          </a:xfrm>
        </p:spPr>
        <p:txBody>
          <a:bodyPr/>
          <a:lstStyle/>
          <a:p>
            <a:r>
              <a:rPr lang="en-US" sz="3600" dirty="0"/>
              <a:t>Romans 6:16-18</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759643" y="994410"/>
            <a:ext cx="10672711" cy="5547707"/>
          </a:xfrm>
        </p:spPr>
        <p:txBody>
          <a:bodyPr anchor="t">
            <a:noAutofit/>
          </a:bodyPr>
          <a:lstStyle/>
          <a:p>
            <a:pPr algn="l">
              <a:lnSpc>
                <a:spcPts val="3180"/>
              </a:lnSpc>
            </a:pPr>
            <a:r>
              <a:rPr lang="en-US" sz="3200" dirty="0">
                <a:latin typeface="Hoefler Text" panose="02030602050506020203" pitchFamily="18" charset="77"/>
              </a:rPr>
              <a:t>Do you not know that if you present yourselves to anyone as obedient slaves, </a:t>
            </a:r>
            <a:r>
              <a:rPr lang="en-US" sz="3200" u="sng" dirty="0">
                <a:latin typeface="Hoefler Text" panose="02030602050506020203" pitchFamily="18" charset="77"/>
              </a:rPr>
              <a:t>you are slaves of the one whom you obey</a:t>
            </a:r>
            <a:r>
              <a:rPr lang="en-US" sz="3200" dirty="0">
                <a:latin typeface="Hoefler Text" panose="02030602050506020203" pitchFamily="18" charset="77"/>
              </a:rPr>
              <a:t>, either of sin, which leads to death, or of obedience, which leads to righteousness? 17 But thanks be to God, that you who were once slaves of sin have become obedient from the heart to the standard of teaching to which you were committed, 18 and, having been set free from sin, have become </a:t>
            </a:r>
            <a:r>
              <a:rPr lang="en-US" sz="3200" u="sng" dirty="0">
                <a:latin typeface="Hoefler Text" panose="02030602050506020203" pitchFamily="18" charset="77"/>
              </a:rPr>
              <a:t>slaves of righteousness</a:t>
            </a:r>
            <a:r>
              <a:rPr lang="en-US" sz="3200" dirty="0">
                <a:latin typeface="Hoefler Text" panose="02030602050506020203" pitchFamily="18" charset="77"/>
              </a:rPr>
              <a:t>. 19 I am speaking in human terms, because of your natural limitations. For just as you once presented your members as </a:t>
            </a:r>
            <a:r>
              <a:rPr lang="en-US" sz="3200" u="sng" dirty="0">
                <a:latin typeface="Hoefler Text" panose="02030602050506020203" pitchFamily="18" charset="77"/>
              </a:rPr>
              <a:t>slaves to impurity</a:t>
            </a:r>
            <a:r>
              <a:rPr lang="en-US" sz="3200" dirty="0">
                <a:latin typeface="Hoefler Text" panose="02030602050506020203" pitchFamily="18" charset="77"/>
              </a:rPr>
              <a:t> and to lawlessness leading to more lawlessness, so now present your members as slaves to righteousness leading to sanctification.</a:t>
            </a:r>
          </a:p>
        </p:txBody>
      </p:sp>
    </p:spTree>
    <p:extLst>
      <p:ext uri="{BB962C8B-B14F-4D97-AF65-F5344CB8AC3E}">
        <p14:creationId xmlns:p14="http://schemas.microsoft.com/office/powerpoint/2010/main" val="29482485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3857626" y="205009"/>
            <a:ext cx="4476746" cy="789401"/>
          </a:xfrm>
        </p:spPr>
        <p:txBody>
          <a:bodyPr/>
          <a:lstStyle/>
          <a:p>
            <a:r>
              <a:rPr lang="en-US" sz="3600" dirty="0"/>
              <a:t>Romans 7:15-20,24,25</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759644" y="1159936"/>
            <a:ext cx="10672711" cy="5078717"/>
          </a:xfrm>
        </p:spPr>
        <p:txBody>
          <a:bodyPr anchor="t">
            <a:noAutofit/>
          </a:bodyPr>
          <a:lstStyle/>
          <a:p>
            <a:pPr algn="l">
              <a:lnSpc>
                <a:spcPts val="3180"/>
              </a:lnSpc>
            </a:pPr>
            <a:r>
              <a:rPr lang="en-US" sz="3200" u="sng" dirty="0">
                <a:latin typeface="Hoefler Text" panose="02030602050506020203" pitchFamily="18" charset="77"/>
              </a:rPr>
              <a:t>For I do not do what I want</a:t>
            </a:r>
            <a:r>
              <a:rPr lang="en-US" sz="3200" dirty="0">
                <a:latin typeface="Hoefler Text" panose="02030602050506020203" pitchFamily="18" charset="77"/>
              </a:rPr>
              <a:t>, but I do the very thing I hate. 16 Now if I do what I do not want, I agree with the law, that it is good. 17 </a:t>
            </a:r>
            <a:r>
              <a:rPr lang="en-US" sz="3200" u="sng" dirty="0">
                <a:latin typeface="Hoefler Text" panose="02030602050506020203" pitchFamily="18" charset="77"/>
              </a:rPr>
              <a:t>So now it is no longer I who do it, but sin that dwells within me</a:t>
            </a:r>
            <a:r>
              <a:rPr lang="en-US" sz="3200" dirty="0">
                <a:latin typeface="Hoefler Text" panose="02030602050506020203" pitchFamily="18" charset="77"/>
              </a:rPr>
              <a:t>. 18 For I know that nothing good dwells in me, that is, in my flesh. </a:t>
            </a:r>
            <a:r>
              <a:rPr lang="en-US" sz="3200" u="sng" dirty="0">
                <a:latin typeface="Hoefler Text" panose="02030602050506020203" pitchFamily="18" charset="77"/>
              </a:rPr>
              <a:t>For I have the desire to do what is right, but not the ability to carry it out</a:t>
            </a:r>
            <a:r>
              <a:rPr lang="en-US" sz="3200" dirty="0">
                <a:latin typeface="Hoefler Text" panose="02030602050506020203" pitchFamily="18" charset="77"/>
              </a:rPr>
              <a:t>. 19 </a:t>
            </a:r>
            <a:r>
              <a:rPr lang="en-US" sz="3200" u="sng" dirty="0">
                <a:latin typeface="Hoefler Text" panose="02030602050506020203" pitchFamily="18" charset="77"/>
              </a:rPr>
              <a:t>For I do not do the good I want, but the evil I do not want is what I keep on doing</a:t>
            </a:r>
            <a:r>
              <a:rPr lang="en-US" sz="3200" dirty="0">
                <a:latin typeface="Hoefler Text" panose="02030602050506020203" pitchFamily="18" charset="77"/>
              </a:rPr>
              <a:t>. 20 Now if I do what I do not want, it is no longer I who do it, but sin that dwells within me…</a:t>
            </a:r>
          </a:p>
          <a:p>
            <a:pPr algn="l">
              <a:lnSpc>
                <a:spcPts val="3180"/>
              </a:lnSpc>
            </a:pPr>
            <a:r>
              <a:rPr lang="en-US" sz="3200" u="sng" dirty="0">
                <a:latin typeface="Hoefler Text" panose="02030602050506020203" pitchFamily="18" charset="77"/>
              </a:rPr>
              <a:t>Wretched man that I am! Who will deliver me from this body of death</a:t>
            </a:r>
            <a:r>
              <a:rPr lang="en-US" sz="3200" dirty="0">
                <a:latin typeface="Hoefler Text" panose="02030602050506020203" pitchFamily="18" charset="77"/>
              </a:rPr>
              <a:t>? 25 Thanks be to God through Jesus Christ our Lord!</a:t>
            </a:r>
          </a:p>
          <a:p>
            <a:pPr algn="l">
              <a:lnSpc>
                <a:spcPts val="3180"/>
              </a:lnSpc>
            </a:pPr>
            <a:endParaRPr lang="en-US" sz="3200" dirty="0">
              <a:latin typeface="Hoefler Text" panose="02030602050506020203" pitchFamily="18" charset="77"/>
            </a:endParaRPr>
          </a:p>
        </p:txBody>
      </p:sp>
    </p:spTree>
    <p:extLst>
      <p:ext uri="{BB962C8B-B14F-4D97-AF65-F5344CB8AC3E}">
        <p14:creationId xmlns:p14="http://schemas.microsoft.com/office/powerpoint/2010/main" val="805110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2741931"/>
          </a:xfrm>
        </p:spPr>
        <p:txBody>
          <a:bodyPr anchor="t"/>
          <a:lstStyle/>
          <a:p>
            <a:pPr algn="l"/>
            <a:r>
              <a:rPr lang="en-US" sz="4000" b="1" dirty="0"/>
              <a:t>Consequences of Lawlessness</a:t>
            </a:r>
            <a:endParaRPr lang="en-US" sz="3200" b="1" dirty="0"/>
          </a:p>
          <a:p>
            <a:pPr marL="457200" indent="-457200" algn="l">
              <a:buFont typeface="Arial" panose="020B0604020202020204" pitchFamily="34" charset="0"/>
              <a:buChar char="•"/>
            </a:pPr>
            <a:r>
              <a:rPr lang="en-US" dirty="0"/>
              <a:t>Slave to Sin</a:t>
            </a:r>
          </a:p>
          <a:p>
            <a:pPr marL="457200" indent="-457200" algn="l">
              <a:buFont typeface="Arial" panose="020B0604020202020204" pitchFamily="34" charset="0"/>
              <a:buChar char="•"/>
            </a:pPr>
            <a:r>
              <a:rPr lang="en-US" dirty="0"/>
              <a:t>Accursed by God</a:t>
            </a:r>
          </a:p>
        </p:txBody>
      </p:sp>
    </p:spTree>
    <p:extLst>
      <p:ext uri="{BB962C8B-B14F-4D97-AF65-F5344CB8AC3E}">
        <p14:creationId xmlns:p14="http://schemas.microsoft.com/office/powerpoint/2010/main" val="33155731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6976</TotalTime>
  <Words>766</Words>
  <Application>Microsoft Macintosh PowerPoint</Application>
  <PresentationFormat>Widescreen</PresentationFormat>
  <Paragraphs>40</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Avenir Book</vt:lpstr>
      <vt:lpstr>Calibri</vt:lpstr>
      <vt:lpstr>Georgia</vt:lpstr>
      <vt:lpstr>Gotham Book</vt:lpstr>
      <vt:lpstr>Hoefler Text</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64</cp:revision>
  <cp:lastPrinted>2022-09-21T19:43:10Z</cp:lastPrinted>
  <dcterms:created xsi:type="dcterms:W3CDTF">2014-03-26T14:03:34Z</dcterms:created>
  <dcterms:modified xsi:type="dcterms:W3CDTF">2022-09-21T19:43:37Z</dcterms:modified>
</cp:coreProperties>
</file>