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sldIdLst>
    <p:sldId id="256" r:id="rId2"/>
    <p:sldId id="283" r:id="rId3"/>
    <p:sldId id="288" r:id="rId4"/>
    <p:sldId id="289" r:id="rId5"/>
    <p:sldId id="287" r:id="rId6"/>
    <p:sldId id="265" r:id="rId7"/>
    <p:sldId id="262" r:id="rId8"/>
    <p:sldId id="285" r:id="rId9"/>
    <p:sldId id="286" r:id="rId10"/>
    <p:sldId id="284" r:id="rId11"/>
  </p:sldIdLst>
  <p:sldSz cx="12192000" cy="6858000"/>
  <p:notesSz cx="6858000" cy="9144000"/>
  <p:embeddedFontLst>
    <p:embeddedFont>
      <p:font typeface="Avenir Black" panose="02000503020000020003" pitchFamily="2" charset="0"/>
      <p:bold r:id="rId12"/>
      <p:italic r:id="rId13"/>
      <p:boldItalic r:id="rId14"/>
    </p:embeddedFont>
    <p:embeddedFont>
      <p:font typeface="Avenir Next" panose="020B0503020202020204" pitchFamily="34" charset="0"/>
      <p:regular r:id="rId15"/>
      <p:bold r:id="rId16"/>
      <p:italic r:id="rId17"/>
      <p:boldItalic r:id="rId18"/>
    </p:embeddedFon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6D2B"/>
    <a:srgbClr val="FF8AD8"/>
    <a:srgbClr val="73F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615336-72AC-404E-81C1-0FD9CAC9B0BC}" type="datetimeFigureOut">
              <a:rPr lang="en-US" smtClean="0"/>
              <a:t>9/25/22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B2E909-E20B-F54F-8F29-534B407AFD77}" type="slidenum">
              <a:rPr lang="en-US" smtClean="0"/>
              <a:t>‹#›</a:t>
            </a:fld>
            <a:endParaRPr lang="en-US"/>
          </a:p>
        </p:txBody>
      </p:sp>
    </p:spTree>
    <p:extLst>
      <p:ext uri="{BB962C8B-B14F-4D97-AF65-F5344CB8AC3E}">
        <p14:creationId xmlns:p14="http://schemas.microsoft.com/office/powerpoint/2010/main" val="474667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615336-72AC-404E-81C1-0FD9CAC9B0BC}" type="datetimeFigureOut">
              <a:rPr lang="en-US" smtClean="0"/>
              <a:t>9/25/22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B2E909-E20B-F54F-8F29-534B407AFD77}" type="slidenum">
              <a:rPr lang="en-US" smtClean="0"/>
              <a:t>‹#›</a:t>
            </a:fld>
            <a:endParaRPr lang="en-US"/>
          </a:p>
        </p:txBody>
      </p:sp>
    </p:spTree>
    <p:extLst>
      <p:ext uri="{BB962C8B-B14F-4D97-AF65-F5344CB8AC3E}">
        <p14:creationId xmlns:p14="http://schemas.microsoft.com/office/powerpoint/2010/main" val="2729310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615336-72AC-404E-81C1-0FD9CAC9B0BC}" type="datetimeFigureOut">
              <a:rPr lang="en-US" smtClean="0"/>
              <a:t>9/25/22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B2E909-E20B-F54F-8F29-534B407AFD77}" type="slidenum">
              <a:rPr lang="en-US" smtClean="0"/>
              <a:t>‹#›</a:t>
            </a:fld>
            <a:endParaRPr lang="en-US"/>
          </a:p>
        </p:txBody>
      </p:sp>
    </p:spTree>
    <p:extLst>
      <p:ext uri="{BB962C8B-B14F-4D97-AF65-F5344CB8AC3E}">
        <p14:creationId xmlns:p14="http://schemas.microsoft.com/office/powerpoint/2010/main" val="1490087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615336-72AC-404E-81C1-0FD9CAC9B0BC}" type="datetimeFigureOut">
              <a:rPr lang="en-US" smtClean="0"/>
              <a:t>9/25/22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B2E909-E20B-F54F-8F29-534B407AFD77}" type="slidenum">
              <a:rPr lang="en-US" smtClean="0"/>
              <a:t>‹#›</a:t>
            </a:fld>
            <a:endParaRPr lang="en-US"/>
          </a:p>
        </p:txBody>
      </p:sp>
    </p:spTree>
    <p:extLst>
      <p:ext uri="{BB962C8B-B14F-4D97-AF65-F5344CB8AC3E}">
        <p14:creationId xmlns:p14="http://schemas.microsoft.com/office/powerpoint/2010/main" val="2991634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615336-72AC-404E-81C1-0FD9CAC9B0BC}" type="datetimeFigureOut">
              <a:rPr lang="en-US" smtClean="0"/>
              <a:t>9/25/22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B2E909-E20B-F54F-8F29-534B407AFD77}" type="slidenum">
              <a:rPr lang="en-US" smtClean="0"/>
              <a:t>‹#›</a:t>
            </a:fld>
            <a:endParaRPr lang="en-US"/>
          </a:p>
        </p:txBody>
      </p:sp>
    </p:spTree>
    <p:extLst>
      <p:ext uri="{BB962C8B-B14F-4D97-AF65-F5344CB8AC3E}">
        <p14:creationId xmlns:p14="http://schemas.microsoft.com/office/powerpoint/2010/main" val="80143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615336-72AC-404E-81C1-0FD9CAC9B0BC}" type="datetimeFigureOut">
              <a:rPr lang="en-US" smtClean="0"/>
              <a:t>9/25/22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B2E909-E20B-F54F-8F29-534B407AFD77}" type="slidenum">
              <a:rPr lang="en-US" smtClean="0"/>
              <a:t>‹#›</a:t>
            </a:fld>
            <a:endParaRPr lang="en-US"/>
          </a:p>
        </p:txBody>
      </p:sp>
    </p:spTree>
    <p:extLst>
      <p:ext uri="{BB962C8B-B14F-4D97-AF65-F5344CB8AC3E}">
        <p14:creationId xmlns:p14="http://schemas.microsoft.com/office/powerpoint/2010/main" val="2544490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615336-72AC-404E-81C1-0FD9CAC9B0BC}" type="datetimeFigureOut">
              <a:rPr lang="en-US" smtClean="0"/>
              <a:t>9/25/22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B2E909-E20B-F54F-8F29-534B407AFD77}" type="slidenum">
              <a:rPr lang="en-US" smtClean="0"/>
              <a:t>‹#›</a:t>
            </a:fld>
            <a:endParaRPr lang="en-US"/>
          </a:p>
        </p:txBody>
      </p:sp>
    </p:spTree>
    <p:extLst>
      <p:ext uri="{BB962C8B-B14F-4D97-AF65-F5344CB8AC3E}">
        <p14:creationId xmlns:p14="http://schemas.microsoft.com/office/powerpoint/2010/main" val="3523196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615336-72AC-404E-81C1-0FD9CAC9B0BC}" type="datetimeFigureOut">
              <a:rPr lang="en-US" smtClean="0"/>
              <a:t>9/25/22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B2E909-E20B-F54F-8F29-534B407AFD77}" type="slidenum">
              <a:rPr lang="en-US" smtClean="0"/>
              <a:t>‹#›</a:t>
            </a:fld>
            <a:endParaRPr lang="en-US"/>
          </a:p>
        </p:txBody>
      </p:sp>
    </p:spTree>
    <p:extLst>
      <p:ext uri="{BB962C8B-B14F-4D97-AF65-F5344CB8AC3E}">
        <p14:creationId xmlns:p14="http://schemas.microsoft.com/office/powerpoint/2010/main" val="2159924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615336-72AC-404E-81C1-0FD9CAC9B0BC}" type="datetimeFigureOut">
              <a:rPr lang="en-US" smtClean="0"/>
              <a:t>9/25/22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B2E909-E20B-F54F-8F29-534B407AFD77}" type="slidenum">
              <a:rPr lang="en-US" smtClean="0"/>
              <a:t>‹#›</a:t>
            </a:fld>
            <a:endParaRPr lang="en-US"/>
          </a:p>
        </p:txBody>
      </p:sp>
    </p:spTree>
    <p:extLst>
      <p:ext uri="{BB962C8B-B14F-4D97-AF65-F5344CB8AC3E}">
        <p14:creationId xmlns:p14="http://schemas.microsoft.com/office/powerpoint/2010/main" val="2249522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615336-72AC-404E-81C1-0FD9CAC9B0BC}" type="datetimeFigureOut">
              <a:rPr lang="en-US" smtClean="0"/>
              <a:t>9/25/22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B2E909-E20B-F54F-8F29-534B407AFD77}" type="slidenum">
              <a:rPr lang="en-US" smtClean="0"/>
              <a:t>‹#›</a:t>
            </a:fld>
            <a:endParaRPr lang="en-US"/>
          </a:p>
        </p:txBody>
      </p:sp>
    </p:spTree>
    <p:extLst>
      <p:ext uri="{BB962C8B-B14F-4D97-AF65-F5344CB8AC3E}">
        <p14:creationId xmlns:p14="http://schemas.microsoft.com/office/powerpoint/2010/main" val="1115423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615336-72AC-404E-81C1-0FD9CAC9B0BC}" type="datetimeFigureOut">
              <a:rPr lang="en-US" smtClean="0"/>
              <a:t>9/25/22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B2E909-E20B-F54F-8F29-534B407AFD77}" type="slidenum">
              <a:rPr lang="en-US" smtClean="0"/>
              <a:t>‹#›</a:t>
            </a:fld>
            <a:endParaRPr lang="en-US"/>
          </a:p>
        </p:txBody>
      </p:sp>
    </p:spTree>
    <p:extLst>
      <p:ext uri="{BB962C8B-B14F-4D97-AF65-F5344CB8AC3E}">
        <p14:creationId xmlns:p14="http://schemas.microsoft.com/office/powerpoint/2010/main" val="2242463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615336-72AC-404E-81C1-0FD9CAC9B0BC}" type="datetimeFigureOut">
              <a:rPr lang="en-US" smtClean="0"/>
              <a:t>9/25/22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B2E909-E20B-F54F-8F29-534B407AFD77}" type="slidenum">
              <a:rPr lang="en-US" smtClean="0"/>
              <a:t>‹#›</a:t>
            </a:fld>
            <a:endParaRPr lang="en-US"/>
          </a:p>
        </p:txBody>
      </p:sp>
    </p:spTree>
    <p:extLst>
      <p:ext uri="{BB962C8B-B14F-4D97-AF65-F5344CB8AC3E}">
        <p14:creationId xmlns:p14="http://schemas.microsoft.com/office/powerpoint/2010/main" val="151301759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8875745"/>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770086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069796-33E0-AFA1-8477-A14FF7BCEFC3}"/>
              </a:ext>
            </a:extLst>
          </p:cNvPr>
          <p:cNvPicPr>
            <a:picLocks noChangeAspect="1"/>
          </p:cNvPicPr>
          <p:nvPr/>
        </p:nvPicPr>
        <p:blipFill>
          <a:blip r:embed="rId2"/>
          <a:stretch>
            <a:fillRect/>
          </a:stretch>
        </p:blipFill>
        <p:spPr>
          <a:xfrm>
            <a:off x="1302352" y="1473192"/>
            <a:ext cx="9587295" cy="3911616"/>
          </a:xfrm>
          <a:prstGeom prst="rect">
            <a:avLst/>
          </a:prstGeom>
        </p:spPr>
      </p:pic>
    </p:spTree>
    <p:extLst>
      <p:ext uri="{BB962C8B-B14F-4D97-AF65-F5344CB8AC3E}">
        <p14:creationId xmlns:p14="http://schemas.microsoft.com/office/powerpoint/2010/main" val="4115623348"/>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2A1F08-37B2-C05C-B80C-B60C4773EC18}"/>
              </a:ext>
            </a:extLst>
          </p:cNvPr>
          <p:cNvSpPr txBox="1"/>
          <p:nvPr/>
        </p:nvSpPr>
        <p:spPr>
          <a:xfrm>
            <a:off x="0" y="2967335"/>
            <a:ext cx="12192000" cy="1200329"/>
          </a:xfrm>
          <a:prstGeom prst="rect">
            <a:avLst/>
          </a:prstGeom>
          <a:noFill/>
        </p:spPr>
        <p:txBody>
          <a:bodyPr wrap="square" rtlCol="0">
            <a:spAutoFit/>
          </a:bodyPr>
          <a:lstStyle/>
          <a:p>
            <a:pPr algn="ctr"/>
            <a:r>
              <a:rPr lang="en-US" sz="7200" b="1" dirty="0">
                <a:latin typeface="Avenir Black" panose="02000503020000020003" pitchFamily="2" charset="0"/>
              </a:rPr>
              <a:t>Search Your Feelings?</a:t>
            </a:r>
          </a:p>
        </p:txBody>
      </p:sp>
    </p:spTree>
    <p:extLst>
      <p:ext uri="{BB962C8B-B14F-4D97-AF65-F5344CB8AC3E}">
        <p14:creationId xmlns:p14="http://schemas.microsoft.com/office/powerpoint/2010/main" val="2233601289"/>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2A1F08-37B2-C05C-B80C-B60C4773EC18}"/>
              </a:ext>
            </a:extLst>
          </p:cNvPr>
          <p:cNvSpPr txBox="1"/>
          <p:nvPr/>
        </p:nvSpPr>
        <p:spPr>
          <a:xfrm>
            <a:off x="0" y="2967335"/>
            <a:ext cx="12192000" cy="1200329"/>
          </a:xfrm>
          <a:prstGeom prst="rect">
            <a:avLst/>
          </a:prstGeom>
          <a:noFill/>
        </p:spPr>
        <p:txBody>
          <a:bodyPr wrap="square" rtlCol="0">
            <a:spAutoFit/>
          </a:bodyPr>
          <a:lstStyle/>
          <a:p>
            <a:pPr algn="ctr"/>
            <a:r>
              <a:rPr lang="en-US" sz="7200" b="1">
                <a:latin typeface="Avenir Black" panose="02000503020000020003" pitchFamily="2" charset="0"/>
              </a:rPr>
              <a:t>Search For </a:t>
            </a:r>
            <a:r>
              <a:rPr lang="en-US" sz="7200" b="1" dirty="0">
                <a:latin typeface="Avenir Black" panose="02000503020000020003" pitchFamily="2" charset="0"/>
              </a:rPr>
              <a:t>Truth</a:t>
            </a:r>
          </a:p>
        </p:txBody>
      </p:sp>
    </p:spTree>
    <p:extLst>
      <p:ext uri="{BB962C8B-B14F-4D97-AF65-F5344CB8AC3E}">
        <p14:creationId xmlns:p14="http://schemas.microsoft.com/office/powerpoint/2010/main" val="3941543002"/>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3AD451-5A6A-4048-9C83-1493CCA62BBB}"/>
              </a:ext>
            </a:extLst>
          </p:cNvPr>
          <p:cNvPicPr>
            <a:picLocks noChangeAspect="1"/>
          </p:cNvPicPr>
          <p:nvPr/>
        </p:nvPicPr>
        <p:blipFill>
          <a:blip r:embed="rId2"/>
          <a:stretch>
            <a:fillRect/>
          </a:stretch>
        </p:blipFill>
        <p:spPr>
          <a:xfrm>
            <a:off x="-736" y="0"/>
            <a:ext cx="12192736" cy="6857585"/>
          </a:xfrm>
          <a:prstGeom prst="rect">
            <a:avLst/>
          </a:prstGeom>
        </p:spPr>
      </p:pic>
      <p:sp>
        <p:nvSpPr>
          <p:cNvPr id="5" name="TextBox 4">
            <a:extLst>
              <a:ext uri="{FF2B5EF4-FFF2-40B4-BE49-F238E27FC236}">
                <a16:creationId xmlns:a16="http://schemas.microsoft.com/office/drawing/2014/main" id="{803A50DE-7740-9023-8EA3-3172FAC58D34}"/>
              </a:ext>
            </a:extLst>
          </p:cNvPr>
          <p:cNvSpPr txBox="1"/>
          <p:nvPr/>
        </p:nvSpPr>
        <p:spPr>
          <a:xfrm>
            <a:off x="350547" y="1720632"/>
            <a:ext cx="11490170" cy="3416320"/>
          </a:xfrm>
          <a:prstGeom prst="rect">
            <a:avLst/>
          </a:prstGeom>
          <a:noFill/>
        </p:spPr>
        <p:txBody>
          <a:bodyPr wrap="square" rtlCol="0">
            <a:spAutoFit/>
          </a:bodyPr>
          <a:lstStyle/>
          <a:p>
            <a:r>
              <a:rPr lang="en-US" sz="3600" baseline="30000" dirty="0">
                <a:solidFill>
                  <a:schemeClr val="bg2">
                    <a:lumMod val="75000"/>
                  </a:schemeClr>
                </a:solidFill>
                <a:effectLst>
                  <a:outerShdw blurRad="50800" dist="38100" dir="2700000" algn="tl" rotWithShape="0">
                    <a:prstClr val="black">
                      <a:alpha val="40000"/>
                    </a:prstClr>
                  </a:outerShdw>
                </a:effectLst>
              </a:rPr>
              <a:t>16</a:t>
            </a:r>
            <a:r>
              <a:rPr lang="en-US" sz="3600" dirty="0">
                <a:solidFill>
                  <a:schemeClr val="bg2">
                    <a:lumMod val="75000"/>
                  </a:schemeClr>
                </a:solidFill>
                <a:effectLst>
                  <a:outerShdw blurRad="50800" dist="38100" dir="2700000" algn="tl" rotWithShape="0">
                    <a:prstClr val="black">
                      <a:alpha val="40000"/>
                    </a:prstClr>
                  </a:outerShdw>
                </a:effectLst>
              </a:rPr>
              <a:t> For I am not ashamed of the gospel, for it is the power of God for salvation to everyone who believes, to the Jew first and also to the Greek. </a:t>
            </a:r>
            <a:r>
              <a:rPr lang="en-US" sz="3600" baseline="30000" dirty="0">
                <a:solidFill>
                  <a:schemeClr val="bg2">
                    <a:lumMod val="75000"/>
                  </a:schemeClr>
                </a:solidFill>
                <a:effectLst>
                  <a:outerShdw blurRad="50800" dist="38100" dir="2700000" algn="tl" rotWithShape="0">
                    <a:prstClr val="black">
                      <a:alpha val="40000"/>
                    </a:prstClr>
                  </a:outerShdw>
                </a:effectLst>
              </a:rPr>
              <a:t>17</a:t>
            </a:r>
            <a:r>
              <a:rPr lang="en-US" sz="3600" dirty="0">
                <a:solidFill>
                  <a:schemeClr val="bg2">
                    <a:lumMod val="75000"/>
                  </a:schemeClr>
                </a:solidFill>
                <a:effectLst>
                  <a:outerShdw blurRad="50800" dist="38100" dir="2700000" algn="tl" rotWithShape="0">
                    <a:prstClr val="black">
                      <a:alpha val="40000"/>
                    </a:prstClr>
                  </a:outerShdw>
                </a:effectLst>
              </a:rPr>
              <a:t> For in it the righteousness of God is revealed from faith to faith; as it is written, “But the righteous man shall live by faith.” </a:t>
            </a:r>
          </a:p>
          <a:p>
            <a:pPr algn="r"/>
            <a:r>
              <a:rPr lang="en-US" sz="3600" dirty="0">
                <a:solidFill>
                  <a:schemeClr val="bg2">
                    <a:lumMod val="75000"/>
                  </a:schemeClr>
                </a:solidFill>
                <a:effectLst>
                  <a:outerShdw blurRad="50800" dist="38100" dir="2700000" algn="tl" rotWithShape="0">
                    <a:prstClr val="black">
                      <a:alpha val="40000"/>
                    </a:prstClr>
                  </a:outerShdw>
                </a:effectLst>
              </a:rPr>
              <a:t>(Romans 1:16–17 NASB95) </a:t>
            </a:r>
          </a:p>
        </p:txBody>
      </p:sp>
      <p:sp>
        <p:nvSpPr>
          <p:cNvPr id="2" name="TextBox 1">
            <a:extLst>
              <a:ext uri="{FF2B5EF4-FFF2-40B4-BE49-F238E27FC236}">
                <a16:creationId xmlns:a16="http://schemas.microsoft.com/office/drawing/2014/main" id="{CFEBBC86-3DA3-758D-502A-B94B5125BD54}"/>
              </a:ext>
            </a:extLst>
          </p:cNvPr>
          <p:cNvSpPr txBox="1"/>
          <p:nvPr/>
        </p:nvSpPr>
        <p:spPr>
          <a:xfrm>
            <a:off x="0" y="5914724"/>
            <a:ext cx="7515616" cy="769441"/>
          </a:xfrm>
          <a:prstGeom prst="rect">
            <a:avLst/>
          </a:prstGeom>
          <a:noFill/>
        </p:spPr>
        <p:txBody>
          <a:bodyPr wrap="square" rtlCol="0">
            <a:spAutoFit/>
          </a:bodyPr>
          <a:lstStyle/>
          <a:p>
            <a:pPr algn="ctr"/>
            <a:r>
              <a:rPr lang="en-US" sz="4400" b="1" dirty="0">
                <a:ln>
                  <a:solidFill>
                    <a:schemeClr val="bg1"/>
                  </a:solidFill>
                </a:ln>
                <a:effectLst>
                  <a:outerShdw blurRad="50800" dist="38100" dir="2700000" algn="tl" rotWithShape="0">
                    <a:prstClr val="black">
                      <a:alpha val="40000"/>
                    </a:prstClr>
                  </a:outerShdw>
                </a:effectLst>
                <a:latin typeface="Avenir Black" panose="02000503020000020003" pitchFamily="2" charset="0"/>
              </a:rPr>
              <a:t>Affirm Truth, Not Feelings</a:t>
            </a:r>
          </a:p>
        </p:txBody>
      </p:sp>
    </p:spTree>
    <p:extLst>
      <p:ext uri="{BB962C8B-B14F-4D97-AF65-F5344CB8AC3E}">
        <p14:creationId xmlns:p14="http://schemas.microsoft.com/office/powerpoint/2010/main" val="268722541"/>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rt road with trees on either side of it&#10;&#10;Description automatically generated with medium confidence">
            <a:extLst>
              <a:ext uri="{FF2B5EF4-FFF2-40B4-BE49-F238E27FC236}">
                <a16:creationId xmlns:a16="http://schemas.microsoft.com/office/drawing/2014/main" id="{026458A2-3C68-7532-52A2-AE78D54234C8}"/>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E41977E-2A7B-303A-AEEC-628EBD52D748}"/>
              </a:ext>
            </a:extLst>
          </p:cNvPr>
          <p:cNvSpPr txBox="1"/>
          <p:nvPr/>
        </p:nvSpPr>
        <p:spPr>
          <a:xfrm>
            <a:off x="436605" y="4992129"/>
            <a:ext cx="11318789" cy="1754326"/>
          </a:xfrm>
          <a:prstGeom prst="rect">
            <a:avLst/>
          </a:prstGeom>
          <a:noFill/>
        </p:spPr>
        <p:txBody>
          <a:bodyPr wrap="square" rtlCol="0">
            <a:spAutoFit/>
          </a:bodyPr>
          <a:lstStyle/>
          <a:p>
            <a:pPr algn="ctr"/>
            <a:r>
              <a:rPr lang="en-US" sz="3600" dirty="0">
                <a:effectLst>
                  <a:outerShdw blurRad="50800" dist="38100" dir="2700000" algn="tl" rotWithShape="0">
                    <a:prstClr val="black">
                      <a:alpha val="40000"/>
                    </a:prstClr>
                  </a:outerShdw>
                </a:effectLst>
                <a:latin typeface="Avenir Next" panose="020B0503020202020204" pitchFamily="34" charset="0"/>
              </a:rPr>
              <a:t>“Stand by the ways and see and ask for the ancient paths, Where the good way is, and walk in it; And you will find rest for your souls.” (Jeremiah 6.16)</a:t>
            </a:r>
          </a:p>
        </p:txBody>
      </p:sp>
    </p:spTree>
    <p:extLst>
      <p:ext uri="{BB962C8B-B14F-4D97-AF65-F5344CB8AC3E}">
        <p14:creationId xmlns:p14="http://schemas.microsoft.com/office/powerpoint/2010/main" val="1717270411"/>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3AD451-5A6A-4048-9C83-1493CCA62BBB}"/>
              </a:ext>
            </a:extLst>
          </p:cNvPr>
          <p:cNvPicPr>
            <a:picLocks noChangeAspect="1"/>
          </p:cNvPicPr>
          <p:nvPr/>
        </p:nvPicPr>
        <p:blipFill>
          <a:blip r:embed="rId2"/>
          <a:stretch>
            <a:fillRect/>
          </a:stretch>
        </p:blipFill>
        <p:spPr>
          <a:xfrm>
            <a:off x="-736" y="0"/>
            <a:ext cx="12192736" cy="6857585"/>
          </a:xfrm>
          <a:prstGeom prst="rect">
            <a:avLst/>
          </a:prstGeom>
        </p:spPr>
      </p:pic>
      <p:sp>
        <p:nvSpPr>
          <p:cNvPr id="4" name="TextBox 3">
            <a:extLst>
              <a:ext uri="{FF2B5EF4-FFF2-40B4-BE49-F238E27FC236}">
                <a16:creationId xmlns:a16="http://schemas.microsoft.com/office/drawing/2014/main" id="{C79CA644-FAE7-D533-B845-7566F5B28992}"/>
              </a:ext>
            </a:extLst>
          </p:cNvPr>
          <p:cNvSpPr txBox="1"/>
          <p:nvPr/>
        </p:nvSpPr>
        <p:spPr>
          <a:xfrm>
            <a:off x="-736" y="5055864"/>
            <a:ext cx="7515616" cy="1631216"/>
          </a:xfrm>
          <a:prstGeom prst="rect">
            <a:avLst/>
          </a:prstGeom>
          <a:noFill/>
        </p:spPr>
        <p:txBody>
          <a:bodyPr wrap="square" rtlCol="0">
            <a:spAutoFit/>
          </a:bodyPr>
          <a:lstStyle/>
          <a:p>
            <a:pPr algn="ctr"/>
            <a:r>
              <a:rPr lang="en-US" sz="5000" b="1" dirty="0">
                <a:ln>
                  <a:solidFill>
                    <a:schemeClr val="bg1"/>
                  </a:solidFill>
                </a:ln>
                <a:effectLst>
                  <a:outerShdw blurRad="50800" dist="38100" algn="l" rotWithShape="0">
                    <a:prstClr val="black">
                      <a:alpha val="40000"/>
                    </a:prstClr>
                  </a:outerShdw>
                </a:effectLst>
                <a:latin typeface="Avenir Black" panose="02000503020000020003" pitchFamily="2" charset="0"/>
              </a:rPr>
              <a:t>Where Our Feelings </a:t>
            </a:r>
            <a:br>
              <a:rPr lang="en-US" sz="5000" b="1" dirty="0">
                <a:ln>
                  <a:solidFill>
                    <a:schemeClr val="bg1"/>
                  </a:solidFill>
                </a:ln>
                <a:effectLst>
                  <a:outerShdw blurRad="50800" dist="38100" algn="l" rotWithShape="0">
                    <a:prstClr val="black">
                      <a:alpha val="40000"/>
                    </a:prstClr>
                  </a:outerShdw>
                </a:effectLst>
                <a:latin typeface="Avenir Black" panose="02000503020000020003" pitchFamily="2" charset="0"/>
              </a:rPr>
            </a:br>
            <a:r>
              <a:rPr lang="en-US" sz="5000" b="1" dirty="0">
                <a:ln>
                  <a:solidFill>
                    <a:schemeClr val="bg1"/>
                  </a:solidFill>
                </a:ln>
                <a:effectLst>
                  <a:outerShdw blurRad="50800" dist="38100" algn="l" rotWithShape="0">
                    <a:prstClr val="black">
                      <a:alpha val="40000"/>
                    </a:prstClr>
                  </a:outerShdw>
                </a:effectLst>
                <a:latin typeface="Avenir Black" panose="02000503020000020003" pitchFamily="2" charset="0"/>
              </a:rPr>
              <a:t>Have Gotten Us…</a:t>
            </a:r>
          </a:p>
        </p:txBody>
      </p:sp>
      <p:sp>
        <p:nvSpPr>
          <p:cNvPr id="5" name="TextBox 4">
            <a:extLst>
              <a:ext uri="{FF2B5EF4-FFF2-40B4-BE49-F238E27FC236}">
                <a16:creationId xmlns:a16="http://schemas.microsoft.com/office/drawing/2014/main" id="{803A50DE-7740-9023-8EA3-3172FAC58D34}"/>
              </a:ext>
            </a:extLst>
          </p:cNvPr>
          <p:cNvSpPr txBox="1"/>
          <p:nvPr/>
        </p:nvSpPr>
        <p:spPr>
          <a:xfrm>
            <a:off x="61381" y="654659"/>
            <a:ext cx="12068501" cy="4401205"/>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4000" dirty="0">
                <a:solidFill>
                  <a:schemeClr val="bg2">
                    <a:lumMod val="75000"/>
                  </a:schemeClr>
                </a:solidFill>
                <a:effectLst>
                  <a:outerShdw blurRad="50800" dist="38100" dir="2700000" algn="tl" rotWithShape="0">
                    <a:prstClr val="black">
                      <a:alpha val="40000"/>
                    </a:prstClr>
                  </a:outerShdw>
                </a:effectLst>
              </a:rPr>
              <a:t>Romans 1.19-20, the truth about God could be known</a:t>
            </a:r>
          </a:p>
          <a:p>
            <a:pPr marL="457200" indent="-457200">
              <a:spcAft>
                <a:spcPts val="1200"/>
              </a:spcAft>
              <a:buFont typeface="Arial" panose="020B0604020202020204" pitchFamily="34" charset="0"/>
              <a:buChar char="•"/>
            </a:pPr>
            <a:r>
              <a:rPr lang="en-US" sz="4000" dirty="0">
                <a:solidFill>
                  <a:schemeClr val="bg2">
                    <a:lumMod val="75000"/>
                  </a:schemeClr>
                </a:solidFill>
                <a:effectLst>
                  <a:outerShdw blurRad="50800" dist="38100" dir="2700000" algn="tl" rotWithShape="0">
                    <a:prstClr val="black">
                      <a:alpha val="40000"/>
                    </a:prstClr>
                  </a:outerShdw>
                </a:effectLst>
              </a:rPr>
              <a:t>Romans 1.18, truth was suppressed</a:t>
            </a:r>
          </a:p>
          <a:p>
            <a:pPr marL="457200" indent="-457200">
              <a:spcAft>
                <a:spcPts val="1200"/>
              </a:spcAft>
              <a:buFont typeface="Arial" panose="020B0604020202020204" pitchFamily="34" charset="0"/>
              <a:buChar char="•"/>
            </a:pPr>
            <a:r>
              <a:rPr lang="en-US" sz="4000" dirty="0">
                <a:solidFill>
                  <a:schemeClr val="bg2">
                    <a:lumMod val="75000"/>
                  </a:schemeClr>
                </a:solidFill>
                <a:effectLst>
                  <a:outerShdw blurRad="50800" dist="38100" dir="2700000" algn="tl" rotWithShape="0">
                    <a:prstClr val="black">
                      <a:alpha val="40000"/>
                    </a:prstClr>
                  </a:outerShdw>
                </a:effectLst>
              </a:rPr>
              <a:t>Romans 1.24,26,28, man relied on the lusts of his heart…</a:t>
            </a:r>
          </a:p>
          <a:p>
            <a:pPr marL="457200" indent="-457200">
              <a:spcAft>
                <a:spcPts val="1200"/>
              </a:spcAft>
              <a:buFont typeface="Arial" panose="020B0604020202020204" pitchFamily="34" charset="0"/>
              <a:buChar char="•"/>
            </a:pPr>
            <a:r>
              <a:rPr lang="en-US" sz="4000" dirty="0">
                <a:solidFill>
                  <a:schemeClr val="bg2">
                    <a:lumMod val="75000"/>
                  </a:schemeClr>
                </a:solidFill>
                <a:effectLst>
                  <a:outerShdw blurRad="50800" dist="38100" dir="2700000" algn="tl" rotWithShape="0">
                    <a:prstClr val="black">
                      <a:alpha val="40000"/>
                    </a:prstClr>
                  </a:outerShdw>
                </a:effectLst>
              </a:rPr>
              <a:t>Romans 1.25, man followed a lie instead of truth</a:t>
            </a:r>
          </a:p>
          <a:p>
            <a:pPr marL="457200" indent="-457200">
              <a:spcAft>
                <a:spcPts val="1200"/>
              </a:spcAft>
              <a:buFont typeface="Arial" panose="020B0604020202020204" pitchFamily="34" charset="0"/>
              <a:buChar char="•"/>
            </a:pPr>
            <a:r>
              <a:rPr lang="en-US" sz="4000" dirty="0">
                <a:solidFill>
                  <a:schemeClr val="bg2">
                    <a:lumMod val="75000"/>
                  </a:schemeClr>
                </a:solidFill>
                <a:effectLst>
                  <a:outerShdw blurRad="50800" dist="38100" dir="2700000" algn="tl" rotWithShape="0">
                    <a:prstClr val="black">
                      <a:alpha val="40000"/>
                    </a:prstClr>
                  </a:outerShdw>
                </a:effectLst>
              </a:rPr>
              <a:t>Romans 1.22, result was that man became a fool</a:t>
            </a:r>
          </a:p>
        </p:txBody>
      </p:sp>
    </p:spTree>
    <p:extLst>
      <p:ext uri="{BB962C8B-B14F-4D97-AF65-F5344CB8AC3E}">
        <p14:creationId xmlns:p14="http://schemas.microsoft.com/office/powerpoint/2010/main" val="40135576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3AD451-5A6A-4048-9C83-1493CCA62BBB}"/>
              </a:ext>
            </a:extLst>
          </p:cNvPr>
          <p:cNvPicPr>
            <a:picLocks noChangeAspect="1"/>
          </p:cNvPicPr>
          <p:nvPr/>
        </p:nvPicPr>
        <p:blipFill>
          <a:blip r:embed="rId2"/>
          <a:stretch>
            <a:fillRect/>
          </a:stretch>
        </p:blipFill>
        <p:spPr>
          <a:xfrm>
            <a:off x="-736" y="0"/>
            <a:ext cx="12192736" cy="6857585"/>
          </a:xfrm>
          <a:prstGeom prst="rect">
            <a:avLst/>
          </a:prstGeom>
        </p:spPr>
      </p:pic>
      <p:sp>
        <p:nvSpPr>
          <p:cNvPr id="4" name="TextBox 3">
            <a:extLst>
              <a:ext uri="{FF2B5EF4-FFF2-40B4-BE49-F238E27FC236}">
                <a16:creationId xmlns:a16="http://schemas.microsoft.com/office/drawing/2014/main" id="{C79CA644-FAE7-D533-B845-7566F5B28992}"/>
              </a:ext>
            </a:extLst>
          </p:cNvPr>
          <p:cNvSpPr txBox="1"/>
          <p:nvPr/>
        </p:nvSpPr>
        <p:spPr>
          <a:xfrm>
            <a:off x="0" y="5251067"/>
            <a:ext cx="7515616" cy="1446550"/>
          </a:xfrm>
          <a:prstGeom prst="rect">
            <a:avLst/>
          </a:prstGeom>
          <a:noFill/>
        </p:spPr>
        <p:txBody>
          <a:bodyPr wrap="square" rtlCol="0">
            <a:spAutoFit/>
          </a:bodyPr>
          <a:lstStyle/>
          <a:p>
            <a:pPr algn="ctr"/>
            <a:r>
              <a:rPr lang="en-US" sz="4400" b="1" dirty="0">
                <a:ln>
                  <a:solidFill>
                    <a:schemeClr val="bg1"/>
                  </a:solidFill>
                </a:ln>
                <a:effectLst>
                  <a:outerShdw blurRad="50800" dist="38100" dir="2700000" algn="tl" rotWithShape="0">
                    <a:prstClr val="black">
                      <a:alpha val="40000"/>
                    </a:prstClr>
                  </a:outerShdw>
                </a:effectLst>
                <a:latin typeface="Avenir Black" panose="02000503020000020003" pitchFamily="2" charset="0"/>
              </a:rPr>
              <a:t>Our Feelings Are Often Wrong, So Search For Truth</a:t>
            </a:r>
          </a:p>
        </p:txBody>
      </p:sp>
      <p:sp>
        <p:nvSpPr>
          <p:cNvPr id="5" name="TextBox 4">
            <a:extLst>
              <a:ext uri="{FF2B5EF4-FFF2-40B4-BE49-F238E27FC236}">
                <a16:creationId xmlns:a16="http://schemas.microsoft.com/office/drawing/2014/main" id="{803A50DE-7740-9023-8EA3-3172FAC58D34}"/>
              </a:ext>
            </a:extLst>
          </p:cNvPr>
          <p:cNvSpPr txBox="1"/>
          <p:nvPr/>
        </p:nvSpPr>
        <p:spPr>
          <a:xfrm>
            <a:off x="647911" y="1846246"/>
            <a:ext cx="10895442" cy="2862322"/>
          </a:xfrm>
          <a:prstGeom prst="rect">
            <a:avLst/>
          </a:prstGeom>
          <a:noFill/>
        </p:spPr>
        <p:txBody>
          <a:bodyPr wrap="square" rtlCol="0">
            <a:spAutoFit/>
          </a:bodyPr>
          <a:lstStyle/>
          <a:p>
            <a:r>
              <a:rPr lang="en-US" sz="3600" u="none" strike="noStrike" baseline="30000" dirty="0">
                <a:solidFill>
                  <a:schemeClr val="bg2">
                    <a:lumMod val="75000"/>
                  </a:schemeClr>
                </a:solidFill>
                <a:effectLst>
                  <a:outerShdw blurRad="50800" dist="38100" dir="2700000" algn="tl" rotWithShape="0">
                    <a:prstClr val="black">
                      <a:alpha val="40000"/>
                    </a:prstClr>
                  </a:outerShdw>
                </a:effectLst>
              </a:rPr>
              <a:t>31</a:t>
            </a:r>
            <a:r>
              <a:rPr lang="en-US" sz="3600" u="none" strike="noStrike" dirty="0">
                <a:solidFill>
                  <a:schemeClr val="bg2">
                    <a:lumMod val="75000"/>
                  </a:schemeClr>
                </a:solidFill>
                <a:effectLst>
                  <a:outerShdw blurRad="50800" dist="38100" dir="2700000" algn="tl" rotWithShape="0">
                    <a:prstClr val="black">
                      <a:alpha val="40000"/>
                    </a:prstClr>
                  </a:outerShdw>
                </a:effectLst>
              </a:rPr>
              <a:t> </a:t>
            </a:r>
            <a:r>
              <a:rPr lang="en-US" sz="3600" dirty="0">
                <a:solidFill>
                  <a:schemeClr val="bg2">
                    <a:lumMod val="75000"/>
                  </a:schemeClr>
                </a:solidFill>
                <a:effectLst>
                  <a:outerShdw blurRad="50800" dist="38100" dir="2700000" algn="tl" rotWithShape="0">
                    <a:prstClr val="black">
                      <a:alpha val="40000"/>
                    </a:prstClr>
                  </a:outerShdw>
                </a:effectLst>
              </a:rPr>
              <a:t>So Jesus was saying to those Jews who had believed Him, “If you continue in My word, then you are truly disciples of Mine; </a:t>
            </a:r>
            <a:r>
              <a:rPr lang="en-US" sz="3600" u="none" strike="noStrike" baseline="30000" dirty="0">
                <a:solidFill>
                  <a:schemeClr val="bg2">
                    <a:lumMod val="75000"/>
                  </a:schemeClr>
                </a:solidFill>
                <a:effectLst>
                  <a:outerShdw blurRad="50800" dist="38100" dir="2700000" algn="tl" rotWithShape="0">
                    <a:prstClr val="black">
                      <a:alpha val="40000"/>
                    </a:prstClr>
                  </a:outerShdw>
                </a:effectLst>
              </a:rPr>
              <a:t>32</a:t>
            </a:r>
            <a:r>
              <a:rPr lang="en-US" sz="3600" u="none" strike="noStrike" dirty="0">
                <a:solidFill>
                  <a:schemeClr val="bg2">
                    <a:lumMod val="75000"/>
                  </a:schemeClr>
                </a:solidFill>
                <a:effectLst>
                  <a:outerShdw blurRad="50800" dist="38100" dir="2700000" algn="tl" rotWithShape="0">
                    <a:prstClr val="black">
                      <a:alpha val="40000"/>
                    </a:prstClr>
                  </a:outerShdw>
                </a:effectLst>
              </a:rPr>
              <a:t> </a:t>
            </a:r>
            <a:r>
              <a:rPr lang="en-US" sz="3600" dirty="0">
                <a:solidFill>
                  <a:schemeClr val="bg2">
                    <a:lumMod val="75000"/>
                  </a:schemeClr>
                </a:solidFill>
                <a:effectLst>
                  <a:outerShdw blurRad="50800" dist="38100" dir="2700000" algn="tl" rotWithShape="0">
                    <a:prstClr val="black">
                      <a:alpha val="40000"/>
                    </a:prstClr>
                  </a:outerShdw>
                </a:effectLst>
              </a:rPr>
              <a:t>and you will know the truth, and the truth will make you free.”</a:t>
            </a:r>
          </a:p>
          <a:p>
            <a:pPr algn="r"/>
            <a:r>
              <a:rPr lang="en-US" sz="3600" dirty="0">
                <a:solidFill>
                  <a:schemeClr val="bg2">
                    <a:lumMod val="75000"/>
                  </a:schemeClr>
                </a:solidFill>
                <a:effectLst>
                  <a:outerShdw blurRad="50800" dist="38100" dir="2700000" algn="tl" rotWithShape="0">
                    <a:prstClr val="black">
                      <a:alpha val="40000"/>
                    </a:prstClr>
                  </a:outerShdw>
                </a:effectLst>
              </a:rPr>
              <a:t>(John 8:31–32 NASB95)  </a:t>
            </a:r>
          </a:p>
        </p:txBody>
      </p:sp>
    </p:spTree>
    <p:extLst>
      <p:ext uri="{BB962C8B-B14F-4D97-AF65-F5344CB8AC3E}">
        <p14:creationId xmlns:p14="http://schemas.microsoft.com/office/powerpoint/2010/main" val="2580449704"/>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3AD451-5A6A-4048-9C83-1493CCA62BBB}"/>
              </a:ext>
            </a:extLst>
          </p:cNvPr>
          <p:cNvPicPr>
            <a:picLocks noChangeAspect="1"/>
          </p:cNvPicPr>
          <p:nvPr/>
        </p:nvPicPr>
        <p:blipFill>
          <a:blip r:embed="rId2"/>
          <a:stretch>
            <a:fillRect/>
          </a:stretch>
        </p:blipFill>
        <p:spPr>
          <a:xfrm>
            <a:off x="-736" y="0"/>
            <a:ext cx="12192736" cy="6857585"/>
          </a:xfrm>
          <a:prstGeom prst="rect">
            <a:avLst/>
          </a:prstGeom>
        </p:spPr>
      </p:pic>
      <p:sp>
        <p:nvSpPr>
          <p:cNvPr id="4" name="TextBox 3">
            <a:extLst>
              <a:ext uri="{FF2B5EF4-FFF2-40B4-BE49-F238E27FC236}">
                <a16:creationId xmlns:a16="http://schemas.microsoft.com/office/drawing/2014/main" id="{C79CA644-FAE7-D533-B845-7566F5B28992}"/>
              </a:ext>
            </a:extLst>
          </p:cNvPr>
          <p:cNvSpPr txBox="1"/>
          <p:nvPr/>
        </p:nvSpPr>
        <p:spPr>
          <a:xfrm>
            <a:off x="0" y="5914724"/>
            <a:ext cx="7515616" cy="769441"/>
          </a:xfrm>
          <a:prstGeom prst="rect">
            <a:avLst/>
          </a:prstGeom>
          <a:noFill/>
        </p:spPr>
        <p:txBody>
          <a:bodyPr wrap="square" rtlCol="0">
            <a:spAutoFit/>
          </a:bodyPr>
          <a:lstStyle/>
          <a:p>
            <a:pPr algn="ctr"/>
            <a:r>
              <a:rPr lang="en-US" sz="4400" b="1" dirty="0">
                <a:ln>
                  <a:solidFill>
                    <a:schemeClr val="bg1"/>
                  </a:solidFill>
                </a:ln>
                <a:effectLst>
                  <a:outerShdw blurRad="50800" dist="38100" dir="2700000" algn="tl" rotWithShape="0">
                    <a:prstClr val="black">
                      <a:alpha val="40000"/>
                    </a:prstClr>
                  </a:outerShdw>
                </a:effectLst>
                <a:latin typeface="Avenir Black" panose="02000503020000020003" pitchFamily="2" charset="0"/>
              </a:rPr>
              <a:t>Affirm Truth, Not Feelings</a:t>
            </a:r>
          </a:p>
        </p:txBody>
      </p:sp>
      <p:sp>
        <p:nvSpPr>
          <p:cNvPr id="5" name="TextBox 4">
            <a:extLst>
              <a:ext uri="{FF2B5EF4-FFF2-40B4-BE49-F238E27FC236}">
                <a16:creationId xmlns:a16="http://schemas.microsoft.com/office/drawing/2014/main" id="{803A50DE-7740-9023-8EA3-3172FAC58D34}"/>
              </a:ext>
            </a:extLst>
          </p:cNvPr>
          <p:cNvSpPr txBox="1"/>
          <p:nvPr/>
        </p:nvSpPr>
        <p:spPr>
          <a:xfrm>
            <a:off x="590761" y="1837490"/>
            <a:ext cx="11009742" cy="2862322"/>
          </a:xfrm>
          <a:prstGeom prst="rect">
            <a:avLst/>
          </a:prstGeom>
          <a:noFill/>
        </p:spPr>
        <p:txBody>
          <a:bodyPr wrap="square" rtlCol="0">
            <a:spAutoFit/>
          </a:bodyPr>
          <a:lstStyle/>
          <a:p>
            <a:r>
              <a:rPr lang="en-US" sz="3600" dirty="0">
                <a:solidFill>
                  <a:schemeClr val="bg2">
                    <a:lumMod val="75000"/>
                  </a:schemeClr>
                </a:solidFill>
                <a:effectLst>
                  <a:outerShdw blurRad="50800" dist="38100" dir="2700000" algn="tl" rotWithShape="0">
                    <a:prstClr val="black">
                      <a:alpha val="40000"/>
                    </a:prstClr>
                  </a:outerShdw>
                </a:effectLst>
              </a:rPr>
              <a:t>“and although they know the ordinance of God, that those who practice such things are worthy of death, they not only do the same, but also give hearty approval to those who practice them.” </a:t>
            </a:r>
          </a:p>
          <a:p>
            <a:pPr algn="r"/>
            <a:r>
              <a:rPr lang="en-US" sz="3600" dirty="0">
                <a:solidFill>
                  <a:schemeClr val="bg2">
                    <a:lumMod val="75000"/>
                  </a:schemeClr>
                </a:solidFill>
                <a:effectLst>
                  <a:outerShdw blurRad="50800" dist="38100" dir="2700000" algn="tl" rotWithShape="0">
                    <a:prstClr val="black">
                      <a:alpha val="40000"/>
                    </a:prstClr>
                  </a:outerShdw>
                </a:effectLst>
              </a:rPr>
              <a:t>(Romans 1:32 NASB95) </a:t>
            </a:r>
          </a:p>
        </p:txBody>
      </p:sp>
    </p:spTree>
    <p:extLst>
      <p:ext uri="{BB962C8B-B14F-4D97-AF65-F5344CB8AC3E}">
        <p14:creationId xmlns:p14="http://schemas.microsoft.com/office/powerpoint/2010/main" val="13761537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152</TotalTime>
  <Words>284</Words>
  <Application>Microsoft Macintosh PowerPoint</Application>
  <PresentationFormat>Widescreen</PresentationFormat>
  <Paragraphs>18</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Avenir Black</vt:lpstr>
      <vt:lpstr>Calibri Light</vt:lpstr>
      <vt:lpstr>Avenir Next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Steve Patton</cp:lastModifiedBy>
  <cp:revision>12</cp:revision>
  <dcterms:created xsi:type="dcterms:W3CDTF">2022-09-02T18:11:02Z</dcterms:created>
  <dcterms:modified xsi:type="dcterms:W3CDTF">2022-09-25T12:53:44Z</dcterms:modified>
</cp:coreProperties>
</file>