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7" r:id="rId3"/>
    <p:sldId id="293" r:id="rId4"/>
    <p:sldId id="318" r:id="rId5"/>
    <p:sldId id="319" r:id="rId6"/>
    <p:sldId id="320" r:id="rId7"/>
    <p:sldId id="321" r:id="rId8"/>
    <p:sldId id="322" r:id="rId9"/>
    <p:sldId id="323" r:id="rId10"/>
    <p:sldId id="325" r:id="rId11"/>
    <p:sldId id="324" r:id="rId12"/>
    <p:sldId id="326"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06" autoAdjust="0"/>
    <p:restoredTop sz="94694"/>
  </p:normalViewPr>
  <p:slideViewPr>
    <p:cSldViewPr snapToGrid="0" snapToObjects="1">
      <p:cViewPr varScale="1">
        <p:scale>
          <a:sx n="61" d="100"/>
          <a:sy n="61" d="100"/>
        </p:scale>
        <p:origin x="224" y="14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927968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10/12/22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“All things are lawful but not all things are expedient.”</a:t>
            </a:r>
          </a:p>
          <a:p>
            <a:pPr algn="r"/>
            <a:r>
              <a:rPr lang="en-US" sz="3200" dirty="0"/>
              <a:t>- 1 Corinthians 6:12;10:23</a:t>
            </a:r>
          </a:p>
        </p:txBody>
      </p:sp>
    </p:spTree>
    <p:extLst>
      <p:ext uri="{BB962C8B-B14F-4D97-AF65-F5344CB8AC3E}">
        <p14:creationId xmlns:p14="http://schemas.microsoft.com/office/powerpoint/2010/main" val="752992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3600" dirty="0"/>
              <a:t>Making Judgment Calls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035348"/>
            <a:ext cx="11391797" cy="5416251"/>
          </a:xfrm>
        </p:spPr>
        <p:txBody>
          <a:bodyPr anchor="t">
            <a:normAutofit/>
          </a:bodyPr>
          <a:lstStyle/>
          <a:p>
            <a:pPr algn="l"/>
            <a:r>
              <a:rPr lang="en-US" sz="3200" dirty="0"/>
              <a:t>Expediency</a:t>
            </a:r>
          </a:p>
          <a:p>
            <a:pPr marL="1371600" lvl="1">
              <a:buFont typeface="Arial" panose="020B0604020202020204" pitchFamily="34" charset="0"/>
              <a:buChar char="•"/>
            </a:pPr>
            <a:r>
              <a:rPr lang="en-US" dirty="0"/>
              <a:t>Gk. </a:t>
            </a:r>
            <a:r>
              <a:rPr lang="en-US" i="1" dirty="0" err="1"/>
              <a:t>sumphero</a:t>
            </a:r>
            <a:r>
              <a:rPr lang="en-US" i="1" dirty="0"/>
              <a:t> – </a:t>
            </a:r>
            <a:r>
              <a:rPr lang="en-US" dirty="0"/>
              <a:t>KJV “expedient” 7 times</a:t>
            </a:r>
          </a:p>
          <a:p>
            <a:pPr marL="1371600" lvl="2">
              <a:buFont typeface="Arial" panose="020B0604020202020204" pitchFamily="34" charset="0"/>
              <a:buChar char="•"/>
            </a:pPr>
            <a:r>
              <a:rPr lang="en-US" dirty="0"/>
              <a:t> ESV - expedient </a:t>
            </a:r>
            <a:r>
              <a:rPr lang="en-US" sz="2800" dirty="0"/>
              <a:t>(John 18:14)</a:t>
            </a:r>
            <a:r>
              <a:rPr lang="en-US" dirty="0"/>
              <a:t> better </a:t>
            </a:r>
            <a:r>
              <a:rPr lang="en-US" sz="2800" dirty="0"/>
              <a:t>(John 11:50)</a:t>
            </a:r>
            <a:r>
              <a:rPr lang="en-US" dirty="0"/>
              <a:t>, to your advantage </a:t>
            </a:r>
            <a:r>
              <a:rPr lang="en-US" sz="2800" dirty="0"/>
              <a:t>(John 16:7)</a:t>
            </a:r>
            <a:r>
              <a:rPr lang="en-US" dirty="0"/>
              <a:t>, helpful </a:t>
            </a:r>
            <a:r>
              <a:rPr lang="en-US" sz="2800" dirty="0"/>
              <a:t>(1 Cor. 6:12; 10:23), </a:t>
            </a:r>
            <a:r>
              <a:rPr lang="en-US" dirty="0"/>
              <a:t>benefits </a:t>
            </a:r>
            <a:r>
              <a:rPr lang="en-US" sz="2800" dirty="0"/>
              <a:t>(2 Cor. 8:10),</a:t>
            </a:r>
            <a:r>
              <a:rPr lang="en-US" dirty="0"/>
              <a:t> to be gained </a:t>
            </a:r>
            <a:r>
              <a:rPr lang="en-US" sz="2800" dirty="0"/>
              <a:t>(2 Cor. 12:1)</a:t>
            </a:r>
            <a:r>
              <a:rPr lang="en-US" dirty="0"/>
              <a:t>.</a:t>
            </a:r>
          </a:p>
          <a:p>
            <a:pPr marL="1371600" lvl="1">
              <a:buFont typeface="Arial" panose="020B0604020202020204" pitchFamily="34" charset="0"/>
              <a:buChar char="•"/>
            </a:pPr>
            <a:r>
              <a:rPr lang="en-US" dirty="0"/>
              <a:t>Noun – </a:t>
            </a:r>
            <a:r>
              <a:rPr lang="en-US" i="1" dirty="0" err="1"/>
              <a:t>sumphero</a:t>
            </a:r>
            <a:r>
              <a:rPr lang="en-US" dirty="0"/>
              <a:t> – benefit (1 Cor. 7:35); advantage (10:33).</a:t>
            </a:r>
          </a:p>
          <a:p>
            <a:pPr marL="1371600" lvl="1">
              <a:buFont typeface="Arial" panose="020B0604020202020204" pitchFamily="34" charset="0"/>
              <a:buChar char="•"/>
            </a:pPr>
            <a:r>
              <a:rPr lang="en-US" dirty="0"/>
              <a:t>Does not give us </a:t>
            </a:r>
            <a:r>
              <a:rPr lang="en-US" i="1" dirty="0"/>
              <a:t> carte blanche</a:t>
            </a:r>
            <a:r>
              <a:rPr lang="en-US" dirty="0"/>
              <a:t> to do whatever we want.</a:t>
            </a:r>
          </a:p>
          <a:p>
            <a:pPr marL="1371600" lvl="1">
              <a:buFont typeface="Arial" panose="020B0604020202020204" pitchFamily="34" charset="0"/>
              <a:buChar char="•"/>
            </a:pPr>
            <a:r>
              <a:rPr lang="en-US" dirty="0"/>
              <a:t>“What would be the most helpful and beneficial means of reaching this necessary end?”</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38941692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000" dirty="0"/>
              <a:t>Expedients</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380931"/>
            <a:ext cx="11391797" cy="5070668"/>
          </a:xfrm>
        </p:spPr>
        <p:txBody>
          <a:bodyPr anchor="t">
            <a:normAutofit/>
          </a:bodyPr>
          <a:lstStyle/>
          <a:p>
            <a:pPr algn="l"/>
            <a:r>
              <a:rPr lang="en-US" sz="3200" dirty="0"/>
              <a:t>Helpful Questions to Ask</a:t>
            </a:r>
          </a:p>
          <a:p>
            <a:pPr marL="1371600" lvl="1">
              <a:buFont typeface="Arial" panose="020B0604020202020204" pitchFamily="34" charset="0"/>
              <a:buChar char="•"/>
            </a:pPr>
            <a:r>
              <a:rPr lang="en-US" dirty="0"/>
              <a:t>Is it lawful?</a:t>
            </a:r>
          </a:p>
          <a:p>
            <a:pPr marL="1371600" lvl="1">
              <a:buFont typeface="Arial" panose="020B0604020202020204" pitchFamily="34" charset="0"/>
              <a:buChar char="•"/>
            </a:pPr>
            <a:r>
              <a:rPr lang="en-US" dirty="0"/>
              <a:t>Has God been specific?</a:t>
            </a:r>
          </a:p>
          <a:p>
            <a:pPr marL="1371600" lvl="1">
              <a:buFont typeface="Arial" panose="020B0604020202020204" pitchFamily="34" charset="0"/>
              <a:buChar char="•"/>
            </a:pPr>
            <a:r>
              <a:rPr lang="en-US" dirty="0"/>
              <a:t>Is it helpful? (1</a:t>
            </a:r>
            <a:r>
              <a:rPr lang="en-US" baseline="30000" dirty="0"/>
              <a:t>st</a:t>
            </a:r>
            <a:r>
              <a:rPr lang="en-US" dirty="0"/>
              <a:t> Cor. 10:32,33)</a:t>
            </a:r>
          </a:p>
          <a:p>
            <a:pPr marL="1371600" lvl="2">
              <a:buFont typeface="Arial" panose="020B0604020202020204" pitchFamily="34" charset="0"/>
              <a:buChar char="•"/>
            </a:pPr>
            <a:r>
              <a:rPr lang="en-US" dirty="0"/>
              <a:t>  Noun – </a:t>
            </a:r>
            <a:r>
              <a:rPr lang="en-US" i="1" dirty="0" err="1"/>
              <a:t>sumphero</a:t>
            </a:r>
            <a:r>
              <a:rPr lang="en-US" dirty="0"/>
              <a:t> – benefit (1 Cor. 7:35); advantage (10:33).</a:t>
            </a:r>
          </a:p>
          <a:p>
            <a:pPr marL="1371600" lvl="1">
              <a:buFont typeface="Arial" panose="020B0604020202020204" pitchFamily="34" charset="0"/>
              <a:buChar char="•"/>
            </a:pPr>
            <a:r>
              <a:rPr lang="en-US" dirty="0"/>
              <a:t>Might this cause my brother to stumble?</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40376789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The Lord’s Supper </a:t>
            </a:r>
            <a:endParaRPr lang="en-US" dirty="0"/>
          </a:p>
          <a:p>
            <a:pPr lvl="1"/>
            <a:r>
              <a:rPr lang="en-US" dirty="0"/>
              <a:t>Commanded to be observed – Mt. 26:26-29, etc.</a:t>
            </a:r>
          </a:p>
          <a:p>
            <a:pPr lvl="1"/>
            <a:r>
              <a:rPr lang="en-US" dirty="0"/>
              <a:t>Elements: – Unleavened bread, juice of the grape (Passover elements)</a:t>
            </a:r>
          </a:p>
          <a:p>
            <a:pPr lvl="1"/>
            <a:r>
              <a:rPr lang="en-US" dirty="0"/>
              <a:t>Frequency: 1 Cor. 11:26 - “as often as…” (a recurring act. A memorial)</a:t>
            </a:r>
          </a:p>
          <a:p>
            <a:pPr lvl="1"/>
            <a:r>
              <a:rPr lang="en-US" dirty="0"/>
              <a:t>When: “On the first day of the week” Acts 20:7-11</a:t>
            </a:r>
          </a:p>
        </p:txBody>
      </p:sp>
    </p:spTree>
    <p:extLst>
      <p:ext uri="{BB962C8B-B14F-4D97-AF65-F5344CB8AC3E}">
        <p14:creationId xmlns:p14="http://schemas.microsoft.com/office/powerpoint/2010/main" val="120557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321693" y="205009"/>
            <a:ext cx="5460543" cy="970251"/>
          </a:xfrm>
        </p:spPr>
        <p:txBody>
          <a:bodyPr/>
          <a:lstStyle/>
          <a:p>
            <a:r>
              <a:rPr lang="en-US" sz="3600" dirty="0"/>
              <a:t>Common Sense Guidelines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p:txBody>
          <a:bodyPr anchor="t"/>
          <a:lstStyle/>
          <a:p>
            <a:pPr marL="457200" indent="-457200" algn="l">
              <a:buFont typeface="Arial" panose="020B0604020202020204" pitchFamily="34" charset="0"/>
              <a:buChar char="•"/>
            </a:pPr>
            <a:r>
              <a:rPr lang="en-US" sz="3600" dirty="0"/>
              <a:t>Bible examples</a:t>
            </a:r>
          </a:p>
          <a:p>
            <a:pPr marL="1371600" lvl="1">
              <a:buFont typeface="Arial" panose="020B0604020202020204" pitchFamily="34" charset="0"/>
              <a:buChar char="•"/>
            </a:pPr>
            <a:r>
              <a:rPr lang="en-US" dirty="0"/>
              <a:t>Learn all you can on subject</a:t>
            </a:r>
          </a:p>
          <a:p>
            <a:pPr marL="1371600" lvl="1">
              <a:buFont typeface="Arial" panose="020B0604020202020204" pitchFamily="34" charset="0"/>
              <a:buChar char="•"/>
            </a:pPr>
            <a:r>
              <a:rPr lang="en-US" dirty="0"/>
              <a:t>Study the context</a:t>
            </a:r>
          </a:p>
          <a:p>
            <a:pPr marL="1371600" lvl="1">
              <a:buFont typeface="Arial" panose="020B0604020202020204" pitchFamily="34" charset="0"/>
              <a:buChar char="•"/>
            </a:pPr>
            <a:r>
              <a:rPr lang="en-US" dirty="0"/>
              <a:t>Determine if the example has limited application</a:t>
            </a:r>
          </a:p>
          <a:p>
            <a:pPr marL="1371600" lvl="1">
              <a:buFont typeface="Arial" panose="020B0604020202020204" pitchFamily="34" charset="0"/>
              <a:buChar char="•"/>
            </a:pPr>
            <a:r>
              <a:rPr lang="en-US" dirty="0"/>
              <a:t>Determine the universal application of the principle</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12720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3600" dirty="0"/>
              <a:t>Common Sense Guidelines</a:t>
            </a:r>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035348"/>
            <a:ext cx="11391797" cy="5416251"/>
          </a:xfrm>
        </p:spPr>
        <p:txBody>
          <a:bodyPr anchor="t"/>
          <a:lstStyle/>
          <a:p>
            <a:pPr marL="457200" indent="-457200" algn="l">
              <a:buFont typeface="Arial" panose="020B0604020202020204" pitchFamily="34" charset="0"/>
              <a:buChar char="•"/>
            </a:pPr>
            <a:r>
              <a:rPr lang="en-US" sz="3200" dirty="0"/>
              <a:t>Necessary Inference</a:t>
            </a:r>
          </a:p>
          <a:p>
            <a:pPr marL="1371600" lvl="1">
              <a:buFont typeface="Arial" panose="020B0604020202020204" pitchFamily="34" charset="0"/>
              <a:buChar char="•"/>
            </a:pPr>
            <a:r>
              <a:rPr lang="en-US" dirty="0"/>
              <a:t>One that is clearly implied. It is not an opinion about what </a:t>
            </a:r>
            <a:r>
              <a:rPr lang="en-US" i="1" dirty="0"/>
              <a:t>might</a:t>
            </a:r>
            <a:r>
              <a:rPr lang="en-US" dirty="0"/>
              <a:t> be implied.</a:t>
            </a:r>
          </a:p>
          <a:p>
            <a:pPr marL="1371600" lvl="1">
              <a:buFont typeface="Arial" panose="020B0604020202020204" pitchFamily="34" charset="0"/>
              <a:buChar char="•"/>
            </a:pPr>
            <a:r>
              <a:rPr lang="en-US" dirty="0"/>
              <a:t>What if someone doesn’t “see” it?</a:t>
            </a:r>
          </a:p>
          <a:p>
            <a:pPr marL="1371600" lvl="2">
              <a:buFont typeface="Arial" panose="020B0604020202020204" pitchFamily="34" charset="0"/>
              <a:buChar char="•"/>
            </a:pPr>
            <a:r>
              <a:rPr lang="en-US" dirty="0"/>
              <a:t> It is still there whether one sees it or not. Further study can lead to better understanding.</a:t>
            </a:r>
          </a:p>
          <a:p>
            <a:pPr marL="1371600" lvl="1">
              <a:buFont typeface="Arial" panose="020B0604020202020204" pitchFamily="34" charset="0"/>
              <a:buChar char="•"/>
            </a:pPr>
            <a:r>
              <a:rPr lang="en-US" dirty="0"/>
              <a:t>Common sense guidelines</a:t>
            </a:r>
          </a:p>
          <a:p>
            <a:pPr marL="1371600" lvl="2">
              <a:buFont typeface="Arial" panose="020B0604020202020204" pitchFamily="34" charset="0"/>
              <a:buChar char="•"/>
            </a:pPr>
            <a:r>
              <a:rPr lang="en-US" dirty="0"/>
              <a:t> Is the conclusion a </a:t>
            </a:r>
            <a:r>
              <a:rPr lang="en-US" i="1" dirty="0"/>
              <a:t>necessary</a:t>
            </a:r>
            <a:r>
              <a:rPr lang="en-US" dirty="0"/>
              <a:t> one? Clearly there?</a:t>
            </a:r>
          </a:p>
          <a:p>
            <a:pPr marL="1371600" lvl="2">
              <a:buFont typeface="Arial" panose="020B0604020202020204" pitchFamily="34" charset="0"/>
              <a:buChar char="•"/>
            </a:pPr>
            <a:r>
              <a:rPr lang="en-US" dirty="0"/>
              <a:t> Does the inference contradict other biblical doctrine</a:t>
            </a:r>
          </a:p>
          <a:p>
            <a:pPr marL="1371600" lvl="2">
              <a:buFont typeface="Arial" panose="020B0604020202020204" pitchFamily="34" charset="0"/>
              <a:buChar char="•"/>
            </a:pPr>
            <a:r>
              <a:rPr lang="en-US" dirty="0"/>
              <a:t> Can it be universally applied?</a:t>
            </a:r>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8195754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4BBE4-96CB-47F5-6950-5C4547685A94}"/>
              </a:ext>
            </a:extLst>
          </p:cNvPr>
          <p:cNvSpPr>
            <a:spLocks noGrp="1"/>
          </p:cNvSpPr>
          <p:nvPr>
            <p:ph type="body" sz="quarter" idx="14"/>
          </p:nvPr>
        </p:nvSpPr>
        <p:spPr>
          <a:xfrm>
            <a:off x="400101" y="205009"/>
            <a:ext cx="11188519" cy="970251"/>
          </a:xfrm>
        </p:spPr>
        <p:txBody>
          <a:bodyPr/>
          <a:lstStyle/>
          <a:p>
            <a:r>
              <a:rPr lang="en-US" sz="3600" dirty="0"/>
              <a:t>When did we start using Command, Example, Inference?</a:t>
            </a:r>
          </a:p>
        </p:txBody>
      </p:sp>
      <p:sp>
        <p:nvSpPr>
          <p:cNvPr id="3" name="Text Placeholder 2">
            <a:extLst>
              <a:ext uri="{FF2B5EF4-FFF2-40B4-BE49-F238E27FC236}">
                <a16:creationId xmlns:a16="http://schemas.microsoft.com/office/drawing/2014/main" id="{E200C1B9-84E6-DF5D-7F47-8E04F3E7C9D5}"/>
              </a:ext>
            </a:extLst>
          </p:cNvPr>
          <p:cNvSpPr>
            <a:spLocks noGrp="1"/>
          </p:cNvSpPr>
          <p:nvPr>
            <p:ph type="body" sz="quarter" idx="10"/>
          </p:nvPr>
        </p:nvSpPr>
        <p:spPr/>
        <p:txBody>
          <a:bodyPr anchor="t"/>
          <a:lstStyle/>
          <a:p>
            <a:pPr algn="l"/>
            <a:r>
              <a:rPr lang="en-US" dirty="0"/>
              <a:t>Charge – It began with Thomas and Alexander Campbell in the early Restoration Movement in the late 18</a:t>
            </a:r>
            <a:r>
              <a:rPr lang="en-US" baseline="30000" dirty="0"/>
              <a:t>th</a:t>
            </a:r>
            <a:r>
              <a:rPr lang="en-US" dirty="0"/>
              <a:t> century.</a:t>
            </a:r>
          </a:p>
          <a:p>
            <a:pPr marL="457200" indent="-457200" algn="l">
              <a:buFont typeface="Arial" panose="020B0604020202020204" pitchFamily="34" charset="0"/>
              <a:buChar char="•"/>
            </a:pPr>
            <a:r>
              <a:rPr lang="en-US" sz="2800" dirty="0">
                <a:solidFill>
                  <a:schemeClr val="tx1"/>
                </a:solidFill>
                <a:latin typeface="Hoefler Text" panose="02030602050506020203" pitchFamily="18" charset="77"/>
              </a:rPr>
              <a:t> </a:t>
            </a:r>
            <a:r>
              <a:rPr lang="en-US" sz="2800" dirty="0">
                <a:solidFill>
                  <a:schemeClr val="tx1"/>
                </a:solidFill>
                <a:effectLst/>
                <a:latin typeface="Hoefler Text" panose="02030602050506020203" pitchFamily="18" charset="77"/>
              </a:rPr>
              <a:t>“Like most 17th century Protestants the London Calvinistic Baptists (1689-1727) believed the NT contained a clear model for the church which it was incumbent on true believers to duplicate” </a:t>
            </a:r>
            <a:r>
              <a:rPr lang="en-US" sz="2400" dirty="0">
                <a:solidFill>
                  <a:schemeClr val="tx1"/>
                </a:solidFill>
                <a:effectLst/>
                <a:latin typeface="Hoefler Text" panose="02030602050506020203" pitchFamily="18" charset="77"/>
              </a:rPr>
              <a:t>(Doctoral dissertation of Dr. M. D. MacDonald, Oxford Univ. 1982.)</a:t>
            </a:r>
          </a:p>
          <a:p>
            <a:pPr marL="457200" indent="-457200" algn="l">
              <a:buFont typeface="Arial" panose="020B0604020202020204" pitchFamily="34" charset="0"/>
              <a:buChar char="•"/>
            </a:pPr>
            <a:r>
              <a:rPr lang="en-US" sz="2800" dirty="0">
                <a:solidFill>
                  <a:schemeClr val="tx1"/>
                </a:solidFill>
                <a:latin typeface="Hoefler Text" panose="02030602050506020203" pitchFamily="18" charset="77"/>
              </a:rPr>
              <a:t> In Islam a long-standing debate on the use of the narrative in the Koran</a:t>
            </a:r>
            <a:endParaRPr lang="en-US" sz="2800" dirty="0">
              <a:solidFill>
                <a:schemeClr val="tx1"/>
              </a:solidFill>
              <a:effectLst/>
              <a:latin typeface="Hoefler Text" panose="02030602050506020203" pitchFamily="18" charset="77"/>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366421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D23CB-6ECA-1878-1A39-DD91D2585D94}"/>
              </a:ext>
            </a:extLst>
          </p:cNvPr>
          <p:cNvSpPr>
            <a:spLocks noGrp="1"/>
          </p:cNvSpPr>
          <p:nvPr>
            <p:ph type="body" sz="quarter" idx="10"/>
          </p:nvPr>
        </p:nvSpPr>
        <p:spPr>
          <a:xfrm>
            <a:off x="863599" y="548962"/>
            <a:ext cx="10515601" cy="5760075"/>
          </a:xfrm>
        </p:spPr>
        <p:txBody>
          <a:bodyPr/>
          <a:lstStyle/>
          <a:p>
            <a:pPr algn="l"/>
            <a:r>
              <a:rPr lang="en-US" dirty="0">
                <a:solidFill>
                  <a:schemeClr val="tx1"/>
                </a:solidFill>
                <a:latin typeface="Helvetica Neue" panose="02000503000000020004" pitchFamily="2" charset="0"/>
              </a:rPr>
              <a:t>“</a:t>
            </a:r>
            <a:r>
              <a:rPr lang="en-US" dirty="0">
                <a:solidFill>
                  <a:schemeClr val="tx1"/>
                </a:solidFill>
                <a:effectLst/>
                <a:latin typeface="Helvetica Neue" panose="02000503000000020004" pitchFamily="2" charset="0"/>
              </a:rPr>
              <a:t>The whole series of the divine scriptures is interpreted in a fourfold way. In all holy books one should ascertain what everlasting truths are therein intimated, what deeds are narrated, what future events are foretold, and what commands or counsels are there contained.” </a:t>
            </a:r>
          </a:p>
          <a:p>
            <a:pPr algn="l"/>
            <a:r>
              <a:rPr lang="en-US" dirty="0">
                <a:solidFill>
                  <a:schemeClr val="tx1"/>
                </a:solidFill>
                <a:latin typeface="Helvetica Neue" panose="02000503000000020004" pitchFamily="2" charset="0"/>
              </a:rPr>
              <a:t>				</a:t>
            </a:r>
            <a:r>
              <a:rPr lang="en-US" dirty="0">
                <a:solidFill>
                  <a:schemeClr val="tx1"/>
                </a:solidFill>
                <a:effectLst/>
                <a:latin typeface="Helvetica Neue" panose="02000503000000020004" pitchFamily="2" charset="0"/>
              </a:rPr>
              <a:t>- The Venerable Bede (672-735)</a:t>
            </a:r>
          </a:p>
        </p:txBody>
      </p:sp>
    </p:spTree>
    <p:extLst>
      <p:ext uri="{BB962C8B-B14F-4D97-AF65-F5344CB8AC3E}">
        <p14:creationId xmlns:p14="http://schemas.microsoft.com/office/powerpoint/2010/main" val="1869308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Making Judgment Calls</a:t>
            </a:r>
          </a:p>
        </p:txBody>
      </p:sp>
    </p:spTree>
    <p:extLst>
      <p:ext uri="{BB962C8B-B14F-4D97-AF65-F5344CB8AC3E}">
        <p14:creationId xmlns:p14="http://schemas.microsoft.com/office/powerpoint/2010/main" val="428113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15528</TotalTime>
  <Words>500</Words>
  <Application>Microsoft Macintosh PowerPoint</Application>
  <PresentationFormat>Widescreen</PresentationFormat>
  <Paragraphs>45</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Avenir Book</vt:lpstr>
      <vt:lpstr>Calibri</vt:lpstr>
      <vt:lpstr>Georgia</vt:lpstr>
      <vt:lpstr>Gotham Book</vt:lpstr>
      <vt:lpstr>Helvetica Neue</vt:lpstr>
      <vt:lpstr>Hoefler Text</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82</cp:revision>
  <cp:lastPrinted>2022-10-15T15:23:21Z</cp:lastPrinted>
  <dcterms:created xsi:type="dcterms:W3CDTF">2014-03-26T14:03:34Z</dcterms:created>
  <dcterms:modified xsi:type="dcterms:W3CDTF">2022-10-15T15:32:13Z</dcterms:modified>
</cp:coreProperties>
</file>