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1" r:id="rId2"/>
    <p:sldId id="256" r:id="rId3"/>
    <p:sldId id="263" r:id="rId4"/>
    <p:sldId id="319" r:id="rId5"/>
    <p:sldId id="321" r:id="rId6"/>
    <p:sldId id="322" r:id="rId7"/>
    <p:sldId id="323" r:id="rId8"/>
    <p:sldId id="279" r:id="rId9"/>
    <p:sldId id="285" r:id="rId10"/>
    <p:sldId id="291" r:id="rId11"/>
    <p:sldId id="324" r:id="rId12"/>
    <p:sldId id="325" r:id="rId13"/>
    <p:sldId id="326" r:id="rId14"/>
    <p:sldId id="306" r:id="rId15"/>
    <p:sldId id="327" r:id="rId16"/>
    <p:sldId id="307" r:id="rId17"/>
    <p:sldId id="308" r:id="rId18"/>
    <p:sldId id="311" r:id="rId19"/>
    <p:sldId id="328" r:id="rId20"/>
    <p:sldId id="309"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08080"/>
    <a:srgbClr val="FFCC99"/>
    <a:srgbClr val="2F322C"/>
    <a:srgbClr val="F8F6DB"/>
    <a:srgbClr val="AB742F"/>
    <a:srgbClr val="F86413"/>
    <a:srgbClr val="E6D294"/>
    <a:srgbClr val="6D3122"/>
    <a:srgbClr val="6028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94069-1E3F-425C-BD6D-25F97906F6B3}" v="196" dt="2022-10-21T00:19:48.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94674"/>
  </p:normalViewPr>
  <p:slideViewPr>
    <p:cSldViewPr snapToGrid="0" snapToObjects="1">
      <p:cViewPr varScale="1">
        <p:scale>
          <a:sx n="62" d="100"/>
          <a:sy n="62" d="100"/>
        </p:scale>
        <p:origin x="864" y="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39C04-BB7D-406B-967C-DE18ECC00C2F}" type="datetimeFigureOut">
              <a:rPr lang="en-US" smtClean="0"/>
              <a:t>10/23/2022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BD124-764E-4988-82E7-A9B1521EF552}" type="slidenum">
              <a:rPr lang="en-US" smtClean="0"/>
              <a:t>‹#›</a:t>
            </a:fld>
            <a:endParaRPr lang="en-US" dirty="0"/>
          </a:p>
        </p:txBody>
      </p:sp>
    </p:spTree>
    <p:extLst>
      <p:ext uri="{BB962C8B-B14F-4D97-AF65-F5344CB8AC3E}">
        <p14:creationId xmlns:p14="http://schemas.microsoft.com/office/powerpoint/2010/main" val="187410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9</a:t>
            </a:fld>
            <a:endParaRPr lang="en-US" dirty="0"/>
          </a:p>
        </p:txBody>
      </p:sp>
    </p:spTree>
    <p:extLst>
      <p:ext uri="{BB962C8B-B14F-4D97-AF65-F5344CB8AC3E}">
        <p14:creationId xmlns:p14="http://schemas.microsoft.com/office/powerpoint/2010/main" val="2075912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19</a:t>
            </a:fld>
            <a:endParaRPr lang="en-US" dirty="0"/>
          </a:p>
        </p:txBody>
      </p:sp>
    </p:spTree>
    <p:extLst>
      <p:ext uri="{BB962C8B-B14F-4D97-AF65-F5344CB8AC3E}">
        <p14:creationId xmlns:p14="http://schemas.microsoft.com/office/powerpoint/2010/main" val="1304492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20</a:t>
            </a:fld>
            <a:endParaRPr lang="en-US" dirty="0"/>
          </a:p>
        </p:txBody>
      </p:sp>
    </p:spTree>
    <p:extLst>
      <p:ext uri="{BB962C8B-B14F-4D97-AF65-F5344CB8AC3E}">
        <p14:creationId xmlns:p14="http://schemas.microsoft.com/office/powerpoint/2010/main" val="402589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10</a:t>
            </a:fld>
            <a:endParaRPr lang="en-US" dirty="0"/>
          </a:p>
        </p:txBody>
      </p:sp>
    </p:spTree>
    <p:extLst>
      <p:ext uri="{BB962C8B-B14F-4D97-AF65-F5344CB8AC3E}">
        <p14:creationId xmlns:p14="http://schemas.microsoft.com/office/powerpoint/2010/main" val="344814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11</a:t>
            </a:fld>
            <a:endParaRPr lang="en-US" dirty="0"/>
          </a:p>
        </p:txBody>
      </p:sp>
    </p:spTree>
    <p:extLst>
      <p:ext uri="{BB962C8B-B14F-4D97-AF65-F5344CB8AC3E}">
        <p14:creationId xmlns:p14="http://schemas.microsoft.com/office/powerpoint/2010/main" val="381968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12</a:t>
            </a:fld>
            <a:endParaRPr lang="en-US" dirty="0"/>
          </a:p>
        </p:txBody>
      </p:sp>
    </p:spTree>
    <p:extLst>
      <p:ext uri="{BB962C8B-B14F-4D97-AF65-F5344CB8AC3E}">
        <p14:creationId xmlns:p14="http://schemas.microsoft.com/office/powerpoint/2010/main" val="142502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14</a:t>
            </a:fld>
            <a:endParaRPr lang="en-US" dirty="0"/>
          </a:p>
        </p:txBody>
      </p:sp>
    </p:spTree>
    <p:extLst>
      <p:ext uri="{BB962C8B-B14F-4D97-AF65-F5344CB8AC3E}">
        <p14:creationId xmlns:p14="http://schemas.microsoft.com/office/powerpoint/2010/main" val="215121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15</a:t>
            </a:fld>
            <a:endParaRPr lang="en-US" dirty="0"/>
          </a:p>
        </p:txBody>
      </p:sp>
    </p:spTree>
    <p:extLst>
      <p:ext uri="{BB962C8B-B14F-4D97-AF65-F5344CB8AC3E}">
        <p14:creationId xmlns:p14="http://schemas.microsoft.com/office/powerpoint/2010/main" val="1508373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16</a:t>
            </a:fld>
            <a:endParaRPr lang="en-US" dirty="0"/>
          </a:p>
        </p:txBody>
      </p:sp>
    </p:spTree>
    <p:extLst>
      <p:ext uri="{BB962C8B-B14F-4D97-AF65-F5344CB8AC3E}">
        <p14:creationId xmlns:p14="http://schemas.microsoft.com/office/powerpoint/2010/main" val="3637595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17</a:t>
            </a:fld>
            <a:endParaRPr lang="en-US" dirty="0"/>
          </a:p>
        </p:txBody>
      </p:sp>
    </p:spTree>
    <p:extLst>
      <p:ext uri="{BB962C8B-B14F-4D97-AF65-F5344CB8AC3E}">
        <p14:creationId xmlns:p14="http://schemas.microsoft.com/office/powerpoint/2010/main" val="2190083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18</a:t>
            </a:fld>
            <a:endParaRPr lang="en-US" dirty="0"/>
          </a:p>
        </p:txBody>
      </p:sp>
    </p:spTree>
    <p:extLst>
      <p:ext uri="{BB962C8B-B14F-4D97-AF65-F5344CB8AC3E}">
        <p14:creationId xmlns:p14="http://schemas.microsoft.com/office/powerpoint/2010/main" val="2265705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10/23/2022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p:transition spd="slow">
    <p:wipe/>
  </p:transition>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42405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25357" y="233689"/>
            <a:ext cx="10541286" cy="6192796"/>
          </a:xfrm>
        </p:spPr>
        <p:txBody>
          <a:bodyPr>
            <a:normAutofit/>
          </a:bodyPr>
          <a:lstStyle/>
          <a:p>
            <a:pPr marL="571500" indent="-571500">
              <a:lnSpc>
                <a:spcPct val="115000"/>
              </a:lnSpc>
              <a:spcBef>
                <a:spcPts val="0"/>
              </a:spcBef>
              <a:buFont typeface="Arial" panose="020B0604020202020204" pitchFamily="34" charset="0"/>
              <a:buChar char="•"/>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There is the impropriety of granting permission void of divine authority.</a:t>
            </a:r>
          </a:p>
          <a:p>
            <a:pPr marL="571500" indent="-571500">
              <a:lnSpc>
                <a:spcPct val="115000"/>
              </a:lnSpc>
              <a:spcBef>
                <a:spcPts val="0"/>
              </a:spcBef>
              <a:buFont typeface="Arial" panose="020B0604020202020204" pitchFamily="34" charset="0"/>
              <a:buChar char="•"/>
            </a:pPr>
            <a:endPar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571500" indent="-571500">
              <a:lnSpc>
                <a:spcPct val="115000"/>
              </a:lnSpc>
              <a:spcBef>
                <a:spcPts val="0"/>
              </a:spcBef>
              <a:buFont typeface="Arial" panose="020B0604020202020204" pitchFamily="34" charset="0"/>
              <a:buChar char="•"/>
            </a:pPr>
            <a:endPar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571500" indent="-571500">
              <a:lnSpc>
                <a:spcPct val="115000"/>
              </a:lnSpc>
              <a:spcBef>
                <a:spcPts val="0"/>
              </a:spcBef>
              <a:buFont typeface="Arial" panose="020B0604020202020204" pitchFamily="34" charset="0"/>
              <a:buChar char="•"/>
            </a:pPr>
            <a:endPar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239643189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246580" y="219586"/>
            <a:ext cx="11578975" cy="6192796"/>
          </a:xfrm>
        </p:spPr>
        <p:txBody>
          <a:bodyPr>
            <a:normAutofit fontScale="92500" lnSpcReduction="20000"/>
          </a:bodyPr>
          <a:lstStyle/>
          <a:p>
            <a:pPr marL="0" marR="0">
              <a:lnSpc>
                <a:spcPct val="115000"/>
              </a:lnSpc>
              <a:spcBef>
                <a:spcPts val="0"/>
              </a:spcBef>
              <a:spcAft>
                <a:spcPts val="0"/>
              </a:spcAft>
            </a:pPr>
            <a:r>
              <a:rPr lang="en-US" sz="2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4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But in the same night the word of the Lord came to Nathan, saying, </a:t>
            </a:r>
            <a:r>
              <a:rPr lang="en-US" sz="2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5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“Go and say to My servant David, ‘Thus says the Lord, “Are you the one who should build Me a house to dwell in? </a:t>
            </a:r>
            <a:r>
              <a:rPr lang="en-US" sz="2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6</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For I have not dwelt in a house since the day I brought up the sons of Israel from Egypt, even to this day; but I have been moving about in a tent, even in a tabernacle. </a:t>
            </a:r>
            <a:r>
              <a:rPr lang="en-US" sz="2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7</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Wherever I have gone with all the sons of Israel, did I speak a word with one of the tribes of Israel, which I commanded to shepherd My people Israel, saying, ‘Why have you not built Me a house of cedar?’”’</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2 Samuel 7.4-7</a:t>
            </a:r>
            <a:endParaRPr lang="en-US" sz="3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704213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25357" y="233689"/>
            <a:ext cx="10541286" cy="6192796"/>
          </a:xfrm>
        </p:spPr>
        <p:txBody>
          <a:bodyPr>
            <a:normAutofit/>
          </a:bodyPr>
          <a:lstStyle/>
          <a:p>
            <a:pPr marL="571500" indent="-571500">
              <a:lnSpc>
                <a:spcPct val="115000"/>
              </a:lnSpc>
              <a:spcBef>
                <a:spcPts val="0"/>
              </a:spcBef>
              <a:buFont typeface="Arial" panose="020B0604020202020204" pitchFamily="34" charset="0"/>
              <a:buChar char="•"/>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There is the impropriety of granting permission void of divine authority.</a:t>
            </a:r>
          </a:p>
          <a:p>
            <a:pPr marL="571500" indent="-571500">
              <a:lnSpc>
                <a:spcPct val="115000"/>
              </a:lnSpc>
              <a:spcBef>
                <a:spcPts val="0"/>
              </a:spcBef>
              <a:buFont typeface="Arial" panose="020B0604020202020204" pitchFamily="34" charset="0"/>
              <a:buChar char="•"/>
            </a:pPr>
            <a:endPar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571500" indent="-571500">
              <a:lnSpc>
                <a:spcPct val="115000"/>
              </a:lnSpc>
              <a:spcBef>
                <a:spcPts val="0"/>
              </a:spcBef>
              <a:buFont typeface="Arial" panose="020B0604020202020204" pitchFamily="34" charset="0"/>
              <a:buChar char="•"/>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There is the deafening sound of prohibition in divine silence. </a:t>
            </a:r>
          </a:p>
        </p:txBody>
      </p:sp>
    </p:spTree>
    <p:extLst>
      <p:ext uri="{BB962C8B-B14F-4D97-AF65-F5344CB8AC3E}">
        <p14:creationId xmlns:p14="http://schemas.microsoft.com/office/powerpoint/2010/main" val="3760716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799672" y="1428108"/>
            <a:ext cx="10592655" cy="4613096"/>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“Whoever speaks, is to do so as one who is speaking the utterances of God” (1 Peter 4.11a). </a:t>
            </a:r>
          </a:p>
          <a:p>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does this mean?</a:t>
            </a:r>
          </a:p>
        </p:txBody>
      </p:sp>
    </p:spTree>
    <p:extLst>
      <p:ext uri="{BB962C8B-B14F-4D97-AF65-F5344CB8AC3E}">
        <p14:creationId xmlns:p14="http://schemas.microsoft.com/office/powerpoint/2010/main" val="219557404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Whoever speaks, is to do so as one who is speaking the utterances of God; whoever serves is to do so as one who is serving by the strength which God supplies; so that in all things God may be glorified through Jesus Christ, to whom belongs the glory and dominion forever and ever. Amen.</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1 Peter 4.11</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031461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684943" y="264511"/>
            <a:ext cx="10822113" cy="6192796"/>
          </a:xfrm>
        </p:spPr>
        <p:txBody>
          <a:bodyPr>
            <a:normAutofit lnSpcReduction="10000"/>
          </a:bodyPr>
          <a:lstStyle/>
          <a:p>
            <a:pPr marL="0" marR="0">
              <a:lnSpc>
                <a:spcPct val="115000"/>
              </a:lnSpc>
              <a:spcBef>
                <a:spcPts val="0"/>
              </a:spcBef>
              <a:spcAft>
                <a:spcPts val="0"/>
              </a:spcAft>
            </a:pPr>
            <a:r>
              <a:rPr lang="en-US" sz="2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6</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Now these things, brethren, I have figuratively applied to myself and Apollos for your sakes, so that in us you may learn not to exceed what is written, so that no one of you will become arrogant in behalf of one against the other. </a:t>
            </a:r>
            <a:r>
              <a:rPr lang="en-US" sz="2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7</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For who regards you as superior? What do you have that you did not receive? And if you did receive it, why do you boast as if you had not received it?</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1 Corinthians 4.6-7</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093383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silence of Scriptures - that is, the absence of mention - neither prohibits or permits in and of itself!</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342667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nSpc>
                <a:spcPct val="115000"/>
              </a:lnSpc>
              <a:spcBef>
                <a:spcPts val="0"/>
              </a:spcBef>
              <a:spcAft>
                <a:spcPts val="0"/>
              </a:spcAft>
            </a:pPr>
            <a:r>
              <a:rPr lang="en-US" sz="4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“Why have you not built Me a house of cedar?”</a:t>
            </a:r>
          </a:p>
        </p:txBody>
      </p:sp>
    </p:spTree>
    <p:extLst>
      <p:ext uri="{BB962C8B-B14F-4D97-AF65-F5344CB8AC3E}">
        <p14:creationId xmlns:p14="http://schemas.microsoft.com/office/powerpoint/2010/main" val="341332761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nSpc>
                <a:spcPct val="115000"/>
              </a:lnSpc>
              <a:spcBef>
                <a:spcPts val="0"/>
              </a:spcBef>
              <a:spcAft>
                <a:spcPts val="0"/>
              </a:spcAft>
            </a:pPr>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My soul waits in silence for God only;</a:t>
            </a:r>
          </a:p>
          <a:p>
            <a:pPr marL="0" marR="0">
              <a:lnSpc>
                <a:spcPct val="115000"/>
              </a:lnSpc>
              <a:spcBef>
                <a:spcPts val="0"/>
              </a:spcBef>
              <a:spcAft>
                <a:spcPts val="0"/>
              </a:spcAft>
            </a:pPr>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From Him is my salvation.</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Psalm 62.1</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708368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nSpc>
                <a:spcPct val="115000"/>
              </a:lnSpc>
              <a:spcBef>
                <a:spcPts val="0"/>
              </a:spcBef>
              <a:spcAft>
                <a:spcPts val="0"/>
              </a:spcAft>
            </a:pPr>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one who speaks on his own authority seeks his own glory; but the one who seeks the glory of Him who sent Him is true, and in Him there is no falsehood.</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John 7.18</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051021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nSpc>
                <a:spcPct val="115000"/>
              </a:lnSpc>
              <a:spcBef>
                <a:spcPts val="0"/>
              </a:spcBef>
              <a:spcAft>
                <a:spcPts val="0"/>
              </a:spcAft>
            </a:pPr>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Questions of Scriptural authority are not simply about developing rules, but about glorifying God.</a:t>
            </a:r>
          </a:p>
        </p:txBody>
      </p:sp>
    </p:spTree>
    <p:extLst>
      <p:ext uri="{BB962C8B-B14F-4D97-AF65-F5344CB8AC3E}">
        <p14:creationId xmlns:p14="http://schemas.microsoft.com/office/powerpoint/2010/main" val="399312847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4500250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965788" y="765510"/>
            <a:ext cx="82604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When God Hasn’t Said Anything About It</a:t>
            </a:r>
          </a:p>
        </p:txBody>
      </p:sp>
    </p:spTree>
    <p:extLst>
      <p:ext uri="{BB962C8B-B14F-4D97-AF65-F5344CB8AC3E}">
        <p14:creationId xmlns:p14="http://schemas.microsoft.com/office/powerpoint/2010/main" val="149058680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30494" y="178490"/>
            <a:ext cx="10531011" cy="6192796"/>
          </a:xfrm>
        </p:spPr>
        <p:txBody>
          <a:bodyPr>
            <a:normAutofit/>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Silence alone is not telling, because it is simply that - silence, nothing, the absence of information. </a:t>
            </a:r>
          </a:p>
          <a:p>
            <a:pPr marL="0" marR="0">
              <a:lnSpc>
                <a:spcPct val="115000"/>
              </a:lnSpc>
              <a:spcBef>
                <a:spcPts val="0"/>
              </a:spcBef>
              <a:spcAft>
                <a:spcPts val="0"/>
              </a:spcAft>
            </a:pPr>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Silence only becomes meaningful, when it is observed with other relevant Bible facts.</a:t>
            </a:r>
          </a:p>
        </p:txBody>
      </p:sp>
    </p:spTree>
    <p:extLst>
      <p:ext uri="{BB962C8B-B14F-4D97-AF65-F5344CB8AC3E}">
        <p14:creationId xmlns:p14="http://schemas.microsoft.com/office/powerpoint/2010/main" val="426429760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965788" y="765510"/>
            <a:ext cx="82604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Two Kinds of Silence</a:t>
            </a:r>
          </a:p>
        </p:txBody>
      </p:sp>
    </p:spTree>
    <p:extLst>
      <p:ext uri="{BB962C8B-B14F-4D97-AF65-F5344CB8AC3E}">
        <p14:creationId xmlns:p14="http://schemas.microsoft.com/office/powerpoint/2010/main" val="70913244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76036" y="359596"/>
            <a:ext cx="11239928" cy="6133671"/>
          </a:xfrm>
        </p:spPr>
        <p:txBody>
          <a:bodyPr>
            <a:normAutofit fontScale="85000" lnSpcReduction="10000"/>
          </a:bodyPr>
          <a:lstStyle/>
          <a:p>
            <a:pPr marL="742950" marR="0" indent="-742950" algn="l">
              <a:lnSpc>
                <a:spcPct val="115000"/>
              </a:lnSpc>
              <a:spcBef>
                <a:spcPts val="0"/>
              </a:spcBef>
              <a:spcAft>
                <a:spcPts val="0"/>
              </a:spcAft>
              <a:buFont typeface="+mj-lt"/>
              <a:buAutoNum type="arabicPeriod"/>
            </a:pPr>
            <a:r>
              <a:rPr lang="en-US" sz="4000" b="1" u="sng" dirty="0">
                <a:solidFill>
                  <a:schemeClr val="tx1"/>
                </a:solidFill>
                <a:effectLst>
                  <a:outerShdw blurRad="38100" dist="38100" dir="2700000" algn="tl">
                    <a:srgbClr val="000000">
                      <a:alpha val="43137"/>
                    </a:srgbClr>
                  </a:outerShdw>
                </a:effectLst>
                <a:latin typeface="Trebuchet MS" panose="020B0603020202020204" pitchFamily="34" charset="0"/>
              </a:rPr>
              <a:t>The most prevalent type of silence in Scripture is that created by categorical or generic reference</a:t>
            </a: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rPr>
              <a:t>. In this case, the Scriptures address a topic with broad, general language without enumerating every possible specific application. (2 </a:t>
            </a:r>
            <a:r>
              <a:rPr lang="en-US" sz="4000" b="1" dirty="0" err="1">
                <a:solidFill>
                  <a:schemeClr val="tx1"/>
                </a:solidFill>
                <a:effectLst>
                  <a:outerShdw blurRad="38100" dist="38100" dir="2700000" algn="tl">
                    <a:srgbClr val="000000">
                      <a:alpha val="43137"/>
                    </a:srgbClr>
                  </a:outerShdw>
                </a:effectLst>
                <a:latin typeface="Trebuchet MS" panose="020B0603020202020204" pitchFamily="34" charset="0"/>
              </a:rPr>
              <a:t>Thess</a:t>
            </a: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rPr>
              <a:t> 3.12)</a:t>
            </a:r>
          </a:p>
          <a:p>
            <a:pPr marL="742950" marR="0" indent="-742950" algn="l">
              <a:lnSpc>
                <a:spcPct val="115000"/>
              </a:lnSpc>
              <a:spcBef>
                <a:spcPts val="0"/>
              </a:spcBef>
              <a:spcAft>
                <a:spcPts val="0"/>
              </a:spcAft>
              <a:buFont typeface="+mj-lt"/>
              <a:buAutoNum type="arabicPeriod"/>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742950" marR="0" indent="-742950" algn="l">
              <a:lnSpc>
                <a:spcPct val="115000"/>
              </a:lnSpc>
              <a:spcBef>
                <a:spcPts val="0"/>
              </a:spcBef>
              <a:spcAft>
                <a:spcPts val="0"/>
              </a:spcAft>
              <a:buFont typeface="+mj-lt"/>
              <a:buAutoNum type="arabicPeriod"/>
            </a:pPr>
            <a:r>
              <a:rPr lang="en-US" sz="4000" b="1" u="sng" dirty="0">
                <a:solidFill>
                  <a:schemeClr val="tx1"/>
                </a:solidFill>
                <a:effectLst>
                  <a:outerShdw blurRad="38100" dist="38100" dir="2700000" algn="tl">
                    <a:srgbClr val="000000">
                      <a:alpha val="43137"/>
                    </a:srgbClr>
                  </a:outerShdw>
                </a:effectLst>
                <a:latin typeface="Trebuchet MS" panose="020B0603020202020204" pitchFamily="34" charset="0"/>
              </a:rPr>
              <a:t>The most debated form of silence is that created by positive specific directives</a:t>
            </a: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rPr>
              <a:t>. In this case, the Scriptures specify a certain option, but they do not specifically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rPr>
              <a:t>forbid</a:t>
            </a: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rPr>
              <a:t> every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rPr>
              <a:t>other</a:t>
            </a: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rPr>
              <a:t> alternative. (Eph 5.19; 1 Cor 16.1-2; 11.20-34; Acts 2.42) </a:t>
            </a:r>
            <a:endParaRPr lang="en-US" sz="3600" dirty="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20878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965788" y="765510"/>
            <a:ext cx="82604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When Did I Ever Say?</a:t>
            </a:r>
          </a:p>
        </p:txBody>
      </p:sp>
    </p:spTree>
    <p:extLst>
      <p:ext uri="{BB962C8B-B14F-4D97-AF65-F5344CB8AC3E}">
        <p14:creationId xmlns:p14="http://schemas.microsoft.com/office/powerpoint/2010/main" val="118243582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799672" y="1428108"/>
            <a:ext cx="10592655" cy="4613096"/>
          </a:xfrm>
        </p:spPr>
        <p:txBody>
          <a:bodyPr>
            <a:normAutofit fontScale="85000" lnSpcReduction="10000"/>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David’s heart was in the right place when he expressed a desire to provide a suitable habitation for the Ark of the Covenant (2 Samuel 7.1-3). </a:t>
            </a:r>
          </a:p>
          <a:p>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So, what was the issue that God addressed? </a:t>
            </a:r>
          </a:p>
          <a:p>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practical lessons are found for us today?</a:t>
            </a:r>
          </a:p>
        </p:txBody>
      </p:sp>
    </p:spTree>
    <p:extLst>
      <p:ext uri="{BB962C8B-B14F-4D97-AF65-F5344CB8AC3E}">
        <p14:creationId xmlns:p14="http://schemas.microsoft.com/office/powerpoint/2010/main" val="338503007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544530" y="219586"/>
            <a:ext cx="11075541" cy="6192796"/>
          </a:xfrm>
        </p:spPr>
        <p:txBody>
          <a:bodyPr>
            <a:normAutofit/>
          </a:bodyPr>
          <a:lstStyle/>
          <a:p>
            <a:pPr marL="0" marR="0">
              <a:lnSpc>
                <a:spcPct val="115000"/>
              </a:lnSpc>
              <a:spcBef>
                <a:spcPts val="0"/>
              </a:spcBef>
              <a:spcAft>
                <a:spcPts val="0"/>
              </a:spcAft>
            </a:pP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Now it came about when the king lived in his house, and the Lord had given him rest on every side from all his enemies, </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that the king said to Nathan the prophet, “See now, I dwell in a house of cedar, but the ark of God dwells within tent curtains.”</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3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Nathan said to the king, “Go, do all that is in your mind, for the Lord is with you.”</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2 Samuel 7.1-3</a:t>
            </a:r>
            <a:endParaRPr lang="en-US" sz="3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8178594"/>
      </p:ext>
    </p:extLst>
  </p:cSld>
  <p:clrMapOvr>
    <a:masterClrMapping/>
  </p:clrMapOvr>
  <p:transition spd="slow">
    <p:wipe/>
  </p:transition>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4797</TotalTime>
  <Words>753</Words>
  <Application>Microsoft Office PowerPoint</Application>
  <PresentationFormat>Widescreen</PresentationFormat>
  <Paragraphs>49</Paragraphs>
  <Slides>21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Avenir Book</vt:lpstr>
      <vt:lpstr>Calibri</vt:lpstr>
      <vt:lpstr>Georgia</vt:lpstr>
      <vt:lpstr>Gotham Book</vt:lpstr>
      <vt:lpstr>Trajan Pro 3</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Eric Sanders</cp:lastModifiedBy>
  <cp:revision>63</cp:revision>
  <dcterms:created xsi:type="dcterms:W3CDTF">2014-03-26T14:03:34Z</dcterms:created>
  <dcterms:modified xsi:type="dcterms:W3CDTF">2022-10-23T17:35:49Z</dcterms:modified>
</cp:coreProperties>
</file>