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67" r:id="rId3"/>
    <p:sldId id="293" r:id="rId4"/>
    <p:sldId id="297" r:id="rId5"/>
    <p:sldId id="304" r:id="rId6"/>
    <p:sldId id="307" r:id="rId7"/>
    <p:sldId id="310" r:id="rId8"/>
    <p:sldId id="311" r:id="rId9"/>
    <p:sldId id="313" r:id="rId10"/>
    <p:sldId id="312" r:id="rId11"/>
    <p:sldId id="296" r:id="rId12"/>
    <p:sldId id="314" r:id="rId13"/>
    <p:sldId id="315" r:id="rId14"/>
    <p:sldId id="320" r:id="rId15"/>
    <p:sldId id="321" r:id="rId16"/>
    <p:sldId id="318" r:id="rId17"/>
    <p:sldId id="319" r:id="rId18"/>
    <p:sldId id="322" r:id="rId19"/>
    <p:sldId id="323" r:id="rId20"/>
    <p:sldId id="31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504" autoAdjust="0"/>
    <p:restoredTop sz="94694"/>
  </p:normalViewPr>
  <p:slideViewPr>
    <p:cSldViewPr snapToGrid="0" snapToObjects="1">
      <p:cViewPr varScale="1">
        <p:scale>
          <a:sx n="80" d="100"/>
          <a:sy n="80" d="100"/>
        </p:scale>
        <p:origin x="192" y="10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10/5/22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4</a:t>
            </a:fld>
            <a:endParaRPr lang="en-US"/>
          </a:p>
        </p:txBody>
      </p:sp>
    </p:spTree>
    <p:extLst>
      <p:ext uri="{BB962C8B-B14F-4D97-AF65-F5344CB8AC3E}">
        <p14:creationId xmlns:p14="http://schemas.microsoft.com/office/powerpoint/2010/main" val="227890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18</a:t>
            </a:fld>
            <a:endParaRPr lang="en-US"/>
          </a:p>
        </p:txBody>
      </p:sp>
    </p:spTree>
    <p:extLst>
      <p:ext uri="{BB962C8B-B14F-4D97-AF65-F5344CB8AC3E}">
        <p14:creationId xmlns:p14="http://schemas.microsoft.com/office/powerpoint/2010/main" val="89488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19</a:t>
            </a:fld>
            <a:endParaRPr lang="en-US"/>
          </a:p>
        </p:txBody>
      </p:sp>
    </p:spTree>
    <p:extLst>
      <p:ext uri="{BB962C8B-B14F-4D97-AF65-F5344CB8AC3E}">
        <p14:creationId xmlns:p14="http://schemas.microsoft.com/office/powerpoint/2010/main" val="132980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20</a:t>
            </a:fld>
            <a:endParaRPr lang="en-US"/>
          </a:p>
        </p:txBody>
      </p:sp>
    </p:spTree>
    <p:extLst>
      <p:ext uri="{BB962C8B-B14F-4D97-AF65-F5344CB8AC3E}">
        <p14:creationId xmlns:p14="http://schemas.microsoft.com/office/powerpoint/2010/main" val="377386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5</a:t>
            </a:fld>
            <a:endParaRPr lang="en-US"/>
          </a:p>
        </p:txBody>
      </p:sp>
    </p:spTree>
    <p:extLst>
      <p:ext uri="{BB962C8B-B14F-4D97-AF65-F5344CB8AC3E}">
        <p14:creationId xmlns:p14="http://schemas.microsoft.com/office/powerpoint/2010/main" val="193969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6</a:t>
            </a:fld>
            <a:endParaRPr lang="en-US"/>
          </a:p>
        </p:txBody>
      </p:sp>
    </p:spTree>
    <p:extLst>
      <p:ext uri="{BB962C8B-B14F-4D97-AF65-F5344CB8AC3E}">
        <p14:creationId xmlns:p14="http://schemas.microsoft.com/office/powerpoint/2010/main" val="96254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7</a:t>
            </a:fld>
            <a:endParaRPr lang="en-US"/>
          </a:p>
        </p:txBody>
      </p:sp>
    </p:spTree>
    <p:extLst>
      <p:ext uri="{BB962C8B-B14F-4D97-AF65-F5344CB8AC3E}">
        <p14:creationId xmlns:p14="http://schemas.microsoft.com/office/powerpoint/2010/main" val="324422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10</a:t>
            </a:fld>
            <a:endParaRPr lang="en-US"/>
          </a:p>
        </p:txBody>
      </p:sp>
    </p:spTree>
    <p:extLst>
      <p:ext uri="{BB962C8B-B14F-4D97-AF65-F5344CB8AC3E}">
        <p14:creationId xmlns:p14="http://schemas.microsoft.com/office/powerpoint/2010/main" val="221220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12</a:t>
            </a:fld>
            <a:endParaRPr lang="en-US"/>
          </a:p>
        </p:txBody>
      </p:sp>
    </p:spTree>
    <p:extLst>
      <p:ext uri="{BB962C8B-B14F-4D97-AF65-F5344CB8AC3E}">
        <p14:creationId xmlns:p14="http://schemas.microsoft.com/office/powerpoint/2010/main" val="239040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13</a:t>
            </a:fld>
            <a:endParaRPr lang="en-US"/>
          </a:p>
        </p:txBody>
      </p:sp>
    </p:spTree>
    <p:extLst>
      <p:ext uri="{BB962C8B-B14F-4D97-AF65-F5344CB8AC3E}">
        <p14:creationId xmlns:p14="http://schemas.microsoft.com/office/powerpoint/2010/main" val="21611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14</a:t>
            </a:fld>
            <a:endParaRPr lang="en-US"/>
          </a:p>
        </p:txBody>
      </p:sp>
    </p:spTree>
    <p:extLst>
      <p:ext uri="{BB962C8B-B14F-4D97-AF65-F5344CB8AC3E}">
        <p14:creationId xmlns:p14="http://schemas.microsoft.com/office/powerpoint/2010/main" val="341670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16</a:t>
            </a:fld>
            <a:endParaRPr lang="en-US"/>
          </a:p>
        </p:txBody>
      </p:sp>
    </p:spTree>
    <p:extLst>
      <p:ext uri="{BB962C8B-B14F-4D97-AF65-F5344CB8AC3E}">
        <p14:creationId xmlns:p14="http://schemas.microsoft.com/office/powerpoint/2010/main" val="3860067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10/5/22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600" dirty="0"/>
              <a:t>God’s Word gives us information, instruction</a:t>
            </a:r>
          </a:p>
          <a:p>
            <a:pPr lvl="1"/>
            <a:r>
              <a:rPr lang="en-US" dirty="0"/>
              <a:t>We let it </a:t>
            </a:r>
            <a:r>
              <a:rPr lang="en-US" i="1" dirty="0"/>
              <a:t>tell</a:t>
            </a:r>
            <a:r>
              <a:rPr lang="en-US" dirty="0"/>
              <a:t> us truth, </a:t>
            </a:r>
            <a:r>
              <a:rPr lang="en-US" i="1" dirty="0"/>
              <a:t>show</a:t>
            </a:r>
            <a:r>
              <a:rPr lang="en-US" dirty="0"/>
              <a:t> us truth, </a:t>
            </a:r>
            <a:r>
              <a:rPr lang="en-US" i="1" dirty="0"/>
              <a:t>imply</a:t>
            </a:r>
            <a:r>
              <a:rPr lang="en-US" dirty="0"/>
              <a:t> to us truth.</a:t>
            </a:r>
          </a:p>
          <a:p>
            <a:pPr lvl="1"/>
            <a:r>
              <a:rPr lang="en-US" dirty="0"/>
              <a:t>We read, understand, comprehend, conclude, and act accordingly.</a:t>
            </a:r>
          </a:p>
        </p:txBody>
      </p:sp>
    </p:spTree>
    <p:extLst>
      <p:ext uri="{BB962C8B-B14F-4D97-AF65-F5344CB8AC3E}">
        <p14:creationId xmlns:p14="http://schemas.microsoft.com/office/powerpoint/2010/main" val="231272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Bible Authority</a:t>
            </a:r>
          </a:p>
          <a:p>
            <a:r>
              <a:rPr lang="en-US" sz="5400" dirty="0"/>
              <a:t>And</a:t>
            </a:r>
          </a:p>
          <a:p>
            <a:r>
              <a:rPr lang="en-US" sz="5400" dirty="0"/>
              <a:t>Everyday Life</a:t>
            </a:r>
          </a:p>
          <a:p>
            <a:endParaRPr lang="en-US" sz="5400" dirty="0"/>
          </a:p>
        </p:txBody>
      </p:sp>
    </p:spTree>
    <p:extLst>
      <p:ext uri="{BB962C8B-B14F-4D97-AF65-F5344CB8AC3E}">
        <p14:creationId xmlns:p14="http://schemas.microsoft.com/office/powerpoint/2010/main" val="2335992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600" dirty="0"/>
              <a:t>An everyday life example</a:t>
            </a:r>
          </a:p>
          <a:p>
            <a:pPr lvl="1"/>
            <a:r>
              <a:rPr lang="en-US" dirty="0"/>
              <a:t>“Go pick up a pizza”</a:t>
            </a:r>
          </a:p>
          <a:p>
            <a:pPr lvl="1"/>
            <a:r>
              <a:rPr lang="en-US" dirty="0"/>
              <a:t>Go pick up two Pizza Hut pizzas, 1 large pepperoni pizza, 1 medium sausage pizza, Breyers mint chocolate chip ice cream &amp; Oreos, 2-liter Coke Zero.</a:t>
            </a:r>
          </a:p>
          <a:p>
            <a:pPr lvl="1"/>
            <a:r>
              <a:rPr lang="en-US" dirty="0"/>
              <a:t>We read, understand, comprehend, conclude, and act accordingly.</a:t>
            </a:r>
          </a:p>
        </p:txBody>
      </p:sp>
    </p:spTree>
    <p:extLst>
      <p:ext uri="{BB962C8B-B14F-4D97-AF65-F5344CB8AC3E}">
        <p14:creationId xmlns:p14="http://schemas.microsoft.com/office/powerpoint/2010/main" val="2013231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600" dirty="0"/>
              <a:t>Specific &amp; Generic</a:t>
            </a:r>
          </a:p>
          <a:p>
            <a:pPr lvl="1"/>
            <a:r>
              <a:rPr lang="en-US" dirty="0"/>
              <a:t>Specific - What is specifically stated must be followed.</a:t>
            </a:r>
          </a:p>
          <a:p>
            <a:pPr lvl="1"/>
            <a:r>
              <a:rPr lang="en-US" dirty="0"/>
              <a:t>Generic – What is stated may allow for variation</a:t>
            </a:r>
          </a:p>
        </p:txBody>
      </p:sp>
    </p:spTree>
    <p:extLst>
      <p:ext uri="{BB962C8B-B14F-4D97-AF65-F5344CB8AC3E}">
        <p14:creationId xmlns:p14="http://schemas.microsoft.com/office/powerpoint/2010/main" val="17492983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4874714"/>
          </a:xfrm>
        </p:spPr>
        <p:txBody>
          <a:bodyPr anchor="t">
            <a:normAutofit/>
          </a:bodyPr>
          <a:lstStyle/>
          <a:p>
            <a:pPr algn="l"/>
            <a:r>
              <a:rPr lang="en-US" sz="3600" dirty="0"/>
              <a:t>God authorizes in the same way</a:t>
            </a:r>
            <a:r>
              <a:rPr lang="en-US" dirty="0"/>
              <a:t> </a:t>
            </a:r>
          </a:p>
          <a:p>
            <a:pPr lvl="1"/>
            <a:r>
              <a:rPr lang="en-US" b="1" dirty="0"/>
              <a:t>Generic</a:t>
            </a:r>
            <a:r>
              <a:rPr lang="en-US" dirty="0"/>
              <a:t>:</a:t>
            </a:r>
          </a:p>
          <a:p>
            <a:pPr marL="1371600" lvl="1"/>
            <a:r>
              <a:rPr lang="en-US" dirty="0"/>
              <a:t>Great commission</a:t>
            </a:r>
          </a:p>
        </p:txBody>
      </p:sp>
    </p:spTree>
    <p:extLst>
      <p:ext uri="{BB962C8B-B14F-4D97-AF65-F5344CB8AC3E}">
        <p14:creationId xmlns:p14="http://schemas.microsoft.com/office/powerpoint/2010/main" val="11892725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742790" y="577516"/>
            <a:ext cx="10481829" cy="2149642"/>
          </a:xfrm>
        </p:spPr>
        <p:txBody>
          <a:bodyPr anchor="t"/>
          <a:lstStyle/>
          <a:p>
            <a:pPr algn="l"/>
            <a:r>
              <a:rPr lang="en-US" sz="3200" dirty="0">
                <a:solidFill>
                  <a:schemeClr val="tx1">
                    <a:lumMod val="75000"/>
                  </a:schemeClr>
                </a:solidFill>
                <a:latin typeface="+mn-lt"/>
              </a:rPr>
              <a:t>Mark 16:15,16 - </a:t>
            </a:r>
            <a:r>
              <a:rPr lang="en-US" sz="3200" dirty="0">
                <a:latin typeface="+mn-lt"/>
              </a:rPr>
              <a:t>“And then he told them, “Go into all the world and preach the Good News to everyone. </a:t>
            </a:r>
            <a:r>
              <a:rPr lang="en-US" sz="3200" baseline="30000" dirty="0">
                <a:latin typeface="+mn-lt"/>
              </a:rPr>
              <a:t>16</a:t>
            </a:r>
            <a:r>
              <a:rPr lang="en-US" sz="3200" dirty="0">
                <a:latin typeface="+mn-lt"/>
              </a:rPr>
              <a:t> Anyone who believes and is baptized will be saved. But anyone who refuses to believe will be condemned.”</a:t>
            </a:r>
          </a:p>
        </p:txBody>
      </p:sp>
      <p:sp>
        <p:nvSpPr>
          <p:cNvPr id="3" name="TextBox 2">
            <a:extLst>
              <a:ext uri="{FF2B5EF4-FFF2-40B4-BE49-F238E27FC236}">
                <a16:creationId xmlns:a16="http://schemas.microsoft.com/office/drawing/2014/main" id="{28242CEE-BA01-11D1-DD7A-4168A0907DF6}"/>
              </a:ext>
            </a:extLst>
          </p:cNvPr>
          <p:cNvSpPr txBox="1"/>
          <p:nvPr/>
        </p:nvSpPr>
        <p:spPr>
          <a:xfrm>
            <a:off x="1090862" y="3346013"/>
            <a:ext cx="9785684" cy="1569660"/>
          </a:xfrm>
          <a:prstGeom prst="rect">
            <a:avLst/>
          </a:prstGeom>
          <a:noFill/>
        </p:spPr>
        <p:txBody>
          <a:bodyPr wrap="square" rtlCol="0">
            <a:spAutoFit/>
          </a:bodyPr>
          <a:lstStyle/>
          <a:p>
            <a:pPr marL="1371600" lvl="1"/>
            <a:r>
              <a:rPr lang="en-US" sz="3200" dirty="0"/>
              <a:t>How one goes is not specified</a:t>
            </a:r>
          </a:p>
          <a:p>
            <a:pPr marL="1371600" lvl="1"/>
            <a:r>
              <a:rPr lang="en-US" sz="3200" dirty="0"/>
              <a:t>Where (or who baptizes) is not specified</a:t>
            </a:r>
          </a:p>
          <a:p>
            <a:pPr marL="1371600" lvl="1"/>
            <a:r>
              <a:rPr lang="en-US" sz="3200" dirty="0"/>
              <a:t>Cannot violate other scriptural teaching</a:t>
            </a:r>
          </a:p>
        </p:txBody>
      </p:sp>
    </p:spTree>
    <p:extLst>
      <p:ext uri="{BB962C8B-B14F-4D97-AF65-F5344CB8AC3E}">
        <p14:creationId xmlns:p14="http://schemas.microsoft.com/office/powerpoint/2010/main" val="13506212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4874714"/>
          </a:xfrm>
        </p:spPr>
        <p:txBody>
          <a:bodyPr anchor="t">
            <a:normAutofit/>
          </a:bodyPr>
          <a:lstStyle/>
          <a:p>
            <a:pPr algn="l"/>
            <a:r>
              <a:rPr lang="en-US" sz="3600" dirty="0"/>
              <a:t>God authorizes in the same way</a:t>
            </a:r>
            <a:r>
              <a:rPr lang="en-US" dirty="0"/>
              <a:t> </a:t>
            </a:r>
          </a:p>
          <a:p>
            <a:pPr lvl="1"/>
            <a:r>
              <a:rPr lang="en-US" b="1" dirty="0"/>
              <a:t> Specific</a:t>
            </a:r>
            <a:r>
              <a:rPr lang="en-US" dirty="0"/>
              <a:t>:</a:t>
            </a:r>
          </a:p>
          <a:p>
            <a:pPr marL="1371600" lvl="2" indent="-457200">
              <a:buFont typeface="Arial" panose="020B0604020202020204" pitchFamily="34" charset="0"/>
              <a:buChar char="•"/>
            </a:pPr>
            <a:r>
              <a:rPr lang="en-US" dirty="0"/>
              <a:t>Noah and ark construction</a:t>
            </a:r>
          </a:p>
        </p:txBody>
      </p:sp>
    </p:spTree>
    <p:extLst>
      <p:ext uri="{BB962C8B-B14F-4D97-AF65-F5344CB8AC3E}">
        <p14:creationId xmlns:p14="http://schemas.microsoft.com/office/powerpoint/2010/main" val="26231276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1411704"/>
            <a:ext cx="10481829" cy="4813249"/>
          </a:xfrm>
        </p:spPr>
        <p:txBody>
          <a:bodyPr anchor="t"/>
          <a:lstStyle/>
          <a:p>
            <a:pPr algn="l"/>
            <a:r>
              <a:rPr lang="en-US" sz="3200" dirty="0">
                <a:solidFill>
                  <a:schemeClr val="tx1">
                    <a:lumMod val="75000"/>
                  </a:schemeClr>
                </a:solidFill>
                <a:latin typeface="+mn-lt"/>
              </a:rPr>
              <a:t>Genesis 6:14-16- </a:t>
            </a:r>
            <a:r>
              <a:rPr lang="en-US" sz="3200" dirty="0">
                <a:latin typeface="+mn-lt"/>
              </a:rPr>
              <a:t>“Build a large boat from cypress wood and waterproof it with tar, inside and out. Then construct decks and stalls throughout its interior. </a:t>
            </a:r>
            <a:r>
              <a:rPr lang="en-US" sz="3200" baseline="30000" dirty="0">
                <a:latin typeface="+mn-lt"/>
              </a:rPr>
              <a:t>15</a:t>
            </a:r>
            <a:r>
              <a:rPr lang="en-US" sz="3200" dirty="0">
                <a:latin typeface="+mn-lt"/>
              </a:rPr>
              <a:t> Make the boat 450 feet long, 75 feet wide, and 45 feet high. </a:t>
            </a:r>
            <a:r>
              <a:rPr lang="en-US" sz="3200" baseline="30000" dirty="0">
                <a:latin typeface="+mn-lt"/>
              </a:rPr>
              <a:t>16</a:t>
            </a:r>
            <a:r>
              <a:rPr lang="en-US" sz="3200" dirty="0">
                <a:latin typeface="+mn-lt"/>
              </a:rPr>
              <a:t> Leave an 18-inch opening below the roof all the way around the boat. Put the door on the side, and build three decks inside the boat—lower, middle, and upper.”</a:t>
            </a:r>
          </a:p>
        </p:txBody>
      </p:sp>
    </p:spTree>
    <p:extLst>
      <p:ext uri="{BB962C8B-B14F-4D97-AF65-F5344CB8AC3E}">
        <p14:creationId xmlns:p14="http://schemas.microsoft.com/office/powerpoint/2010/main" val="358401475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4874714"/>
          </a:xfrm>
        </p:spPr>
        <p:txBody>
          <a:bodyPr anchor="t">
            <a:normAutofit/>
          </a:bodyPr>
          <a:lstStyle/>
          <a:p>
            <a:pPr algn="l"/>
            <a:r>
              <a:rPr lang="en-US" sz="3600" dirty="0"/>
              <a:t>God authorizes in the same way</a:t>
            </a:r>
            <a:r>
              <a:rPr lang="en-US" dirty="0"/>
              <a:t> </a:t>
            </a:r>
          </a:p>
          <a:p>
            <a:pPr lvl="1"/>
            <a:r>
              <a:rPr lang="en-US" b="1" dirty="0"/>
              <a:t> Specific</a:t>
            </a:r>
            <a:r>
              <a:rPr lang="en-US" dirty="0"/>
              <a:t>:</a:t>
            </a:r>
          </a:p>
          <a:p>
            <a:pPr marL="1371600" lvl="2" indent="-457200">
              <a:buFont typeface="Arial" panose="020B0604020202020204" pitchFamily="34" charset="0"/>
              <a:buChar char="•"/>
            </a:pPr>
            <a:r>
              <a:rPr lang="en-US" dirty="0"/>
              <a:t>Noah and ark construction</a:t>
            </a:r>
          </a:p>
          <a:p>
            <a:pPr marL="1371600" lvl="2" indent="-457200">
              <a:buFont typeface="Arial" panose="020B0604020202020204" pitchFamily="34" charset="0"/>
              <a:buChar char="•"/>
            </a:pPr>
            <a:r>
              <a:rPr lang="en-US" dirty="0"/>
              <a:t>Passover sacrifice – Ex. 12</a:t>
            </a:r>
          </a:p>
          <a:p>
            <a:pPr marL="1828800" lvl="3" indent="-457200">
              <a:buFont typeface="Arial" panose="020B0604020202020204" pitchFamily="34" charset="0"/>
              <a:buChar char="•"/>
            </a:pPr>
            <a:r>
              <a:rPr lang="en-US" dirty="0"/>
              <a:t>Lamb, without blemish, 1 year old, male, offered on 14</a:t>
            </a:r>
            <a:r>
              <a:rPr lang="en-US" baseline="30000" dirty="0"/>
              <a:t>th</a:t>
            </a:r>
            <a:r>
              <a:rPr lang="en-US" dirty="0"/>
              <a:t> day of the 1</a:t>
            </a:r>
            <a:r>
              <a:rPr lang="en-US" baseline="30000" dirty="0"/>
              <a:t>st</a:t>
            </a:r>
            <a:r>
              <a:rPr lang="en-US" dirty="0"/>
              <a:t> month</a:t>
            </a:r>
          </a:p>
        </p:txBody>
      </p:sp>
    </p:spTree>
    <p:extLst>
      <p:ext uri="{BB962C8B-B14F-4D97-AF65-F5344CB8AC3E}">
        <p14:creationId xmlns:p14="http://schemas.microsoft.com/office/powerpoint/2010/main" val="16272262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1991404"/>
          </a:xfrm>
        </p:spPr>
        <p:txBody>
          <a:bodyPr anchor="t">
            <a:normAutofit/>
          </a:bodyPr>
          <a:lstStyle/>
          <a:p>
            <a:pPr algn="l"/>
            <a:r>
              <a:rPr lang="en-US" sz="3600" dirty="0"/>
              <a:t>Examples can function the same way</a:t>
            </a:r>
            <a:endParaRPr lang="en-US" dirty="0"/>
          </a:p>
          <a:p>
            <a:pPr lvl="1"/>
            <a:r>
              <a:rPr lang="en-US" b="1" dirty="0"/>
              <a:t>Lord’s Supper </a:t>
            </a:r>
            <a:r>
              <a:rPr lang="en-US" dirty="0"/>
              <a:t>– what does it involve?</a:t>
            </a:r>
          </a:p>
          <a:p>
            <a:pPr marL="1371600" lvl="2" indent="-457200">
              <a:buFont typeface="Arial" panose="020B0604020202020204" pitchFamily="34" charset="0"/>
              <a:buChar char="•"/>
            </a:pPr>
            <a:r>
              <a:rPr lang="en-US" dirty="0"/>
              <a:t>Biblical examples in the gospels, 1 Corinthians</a:t>
            </a:r>
          </a:p>
        </p:txBody>
      </p:sp>
      <p:sp>
        <p:nvSpPr>
          <p:cNvPr id="3" name="TextBox 2">
            <a:extLst>
              <a:ext uri="{FF2B5EF4-FFF2-40B4-BE49-F238E27FC236}">
                <a16:creationId xmlns:a16="http://schemas.microsoft.com/office/drawing/2014/main" id="{B9F5CBEF-57CF-9870-FAC7-13D61F29F6AF}"/>
              </a:ext>
            </a:extLst>
          </p:cNvPr>
          <p:cNvSpPr txBox="1"/>
          <p:nvPr/>
        </p:nvSpPr>
        <p:spPr>
          <a:xfrm>
            <a:off x="1299411" y="3994484"/>
            <a:ext cx="9448800" cy="2062103"/>
          </a:xfrm>
          <a:prstGeom prst="rect">
            <a:avLst/>
          </a:prstGeom>
          <a:noFill/>
        </p:spPr>
        <p:txBody>
          <a:bodyPr wrap="square" rtlCol="0">
            <a:spAutoFit/>
          </a:bodyPr>
          <a:lstStyle/>
          <a:p>
            <a:r>
              <a:rPr lang="en-US" sz="3200" dirty="0"/>
              <a:t>God instructs through scripture. He tells, shows and implies truth. We find some of it generic, some specific. We figure it out just like we do instructions from out school teacher, our boss, our parents.</a:t>
            </a:r>
          </a:p>
        </p:txBody>
      </p:sp>
    </p:spTree>
    <p:extLst>
      <p:ext uri="{BB962C8B-B14F-4D97-AF65-F5344CB8AC3E}">
        <p14:creationId xmlns:p14="http://schemas.microsoft.com/office/powerpoint/2010/main" val="9875364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437596"/>
            <a:ext cx="9982200" cy="4874714"/>
          </a:xfrm>
        </p:spPr>
        <p:txBody>
          <a:bodyPr anchor="t">
            <a:normAutofit/>
          </a:bodyPr>
          <a:lstStyle/>
          <a:p>
            <a:pPr algn="l"/>
            <a:r>
              <a:rPr lang="en-US" sz="3600" dirty="0"/>
              <a:t>How a local church raises funds</a:t>
            </a:r>
            <a:endParaRPr lang="en-US" dirty="0"/>
          </a:p>
          <a:p>
            <a:pPr lvl="1"/>
            <a:r>
              <a:rPr lang="en-US" dirty="0"/>
              <a:t>Acts 4:36-5:2; 2 Cor. 9:6,7; 1 Cor. 16:1,2</a:t>
            </a:r>
          </a:p>
          <a:p>
            <a:pPr lvl="1"/>
            <a:r>
              <a:rPr lang="en-US" dirty="0"/>
              <a:t>Through free will offering of its members</a:t>
            </a:r>
          </a:p>
          <a:p>
            <a:pPr lvl="1"/>
            <a:r>
              <a:rPr lang="en-US" dirty="0"/>
              <a:t>Generic – </a:t>
            </a:r>
            <a:r>
              <a:rPr lang="en-US" i="1" dirty="0"/>
              <a:t>How</a:t>
            </a:r>
            <a:r>
              <a:rPr lang="en-US" dirty="0"/>
              <a:t> is not specified: check, cash, </a:t>
            </a:r>
            <a:r>
              <a:rPr lang="en-US" dirty="0" err="1"/>
              <a:t>Paypal</a:t>
            </a:r>
            <a:r>
              <a:rPr lang="en-US" dirty="0"/>
              <a:t>, automatic withdrawal. </a:t>
            </a:r>
          </a:p>
          <a:p>
            <a:pPr lvl="1"/>
            <a:r>
              <a:rPr lang="en-US" dirty="0"/>
              <a:t>Specific – only free will offering. Not raffles, yard sales, soliciting funds from local businesses, etc.</a:t>
            </a:r>
          </a:p>
        </p:txBody>
      </p:sp>
    </p:spTree>
    <p:extLst>
      <p:ext uri="{BB962C8B-B14F-4D97-AF65-F5344CB8AC3E}">
        <p14:creationId xmlns:p14="http://schemas.microsoft.com/office/powerpoint/2010/main" val="3986840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Reasoning from the Scriptures</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gives us information, instruction</a:t>
            </a:r>
          </a:p>
          <a:p>
            <a:pPr lvl="1"/>
            <a:r>
              <a:rPr lang="en-US" dirty="0"/>
              <a:t>We let it </a:t>
            </a:r>
            <a:r>
              <a:rPr lang="en-US" i="1" dirty="0"/>
              <a:t>tell</a:t>
            </a:r>
            <a:r>
              <a:rPr lang="en-US" dirty="0"/>
              <a:t> us truth, </a:t>
            </a:r>
            <a:r>
              <a:rPr lang="en-US" i="1" dirty="0"/>
              <a:t>show</a:t>
            </a:r>
            <a:r>
              <a:rPr lang="en-US" dirty="0"/>
              <a:t> us truth, </a:t>
            </a:r>
            <a:r>
              <a:rPr lang="en-US" i="1" dirty="0"/>
              <a:t>imply</a:t>
            </a:r>
            <a:r>
              <a:rPr lang="en-US" dirty="0"/>
              <a:t> to us truth.</a:t>
            </a:r>
          </a:p>
          <a:p>
            <a:pPr lvl="1"/>
            <a:r>
              <a:rPr lang="en-US" dirty="0"/>
              <a:t>We read, understand, comprehend, conclude, and act accordingly.</a:t>
            </a:r>
          </a:p>
          <a:p>
            <a:pPr lvl="2"/>
            <a:endParaRPr lang="en-US" dirty="0"/>
          </a:p>
        </p:txBody>
      </p:sp>
    </p:spTree>
    <p:extLst>
      <p:ext uri="{BB962C8B-B14F-4D97-AF65-F5344CB8AC3E}">
        <p14:creationId xmlns:p14="http://schemas.microsoft.com/office/powerpoint/2010/main" val="2279155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showing us truth</a:t>
            </a:r>
          </a:p>
          <a:p>
            <a:pPr lvl="1"/>
            <a:r>
              <a:rPr lang="en-US" dirty="0"/>
              <a:t>Historical Narrative</a:t>
            </a:r>
          </a:p>
          <a:p>
            <a:pPr lvl="1"/>
            <a:r>
              <a:rPr lang="en-US" dirty="0"/>
              <a:t>We see God in the narrative. It illustrates His nature, His will, His eternal purpose</a:t>
            </a:r>
          </a:p>
          <a:p>
            <a:pPr lvl="1"/>
            <a:r>
              <a:rPr lang="en-US" dirty="0"/>
              <a:t>Examples (specific incidents) both positive and negative</a:t>
            </a:r>
          </a:p>
          <a:p>
            <a:pPr lvl="2"/>
            <a:endParaRPr lang="en-US" dirty="0"/>
          </a:p>
          <a:p>
            <a:pPr lvl="2"/>
            <a:endParaRPr lang="en-US" dirty="0"/>
          </a:p>
        </p:txBody>
      </p:sp>
    </p:spTree>
    <p:extLst>
      <p:ext uri="{BB962C8B-B14F-4D97-AF65-F5344CB8AC3E}">
        <p14:creationId xmlns:p14="http://schemas.microsoft.com/office/powerpoint/2010/main" val="15474831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telling truth</a:t>
            </a:r>
          </a:p>
          <a:p>
            <a:pPr lvl="1"/>
            <a:r>
              <a:rPr lang="en-US" dirty="0"/>
              <a:t>Statements or declarations of truth</a:t>
            </a:r>
          </a:p>
          <a:p>
            <a:pPr lvl="1"/>
            <a:r>
              <a:rPr lang="en-US" dirty="0"/>
              <a:t>Overarching principles</a:t>
            </a:r>
          </a:p>
          <a:p>
            <a:pPr lvl="1"/>
            <a:r>
              <a:rPr lang="en-US" dirty="0"/>
              <a:t>Commands both positive and negative</a:t>
            </a:r>
          </a:p>
          <a:p>
            <a:pPr lvl="2"/>
            <a:endParaRPr lang="en-US" dirty="0"/>
          </a:p>
          <a:p>
            <a:pPr lvl="2"/>
            <a:endParaRPr lang="en-US" dirty="0"/>
          </a:p>
        </p:txBody>
      </p:sp>
    </p:spTree>
    <p:extLst>
      <p:ext uri="{BB962C8B-B14F-4D97-AF65-F5344CB8AC3E}">
        <p14:creationId xmlns:p14="http://schemas.microsoft.com/office/powerpoint/2010/main" val="3535683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God’s Word authorizes by implying truth</a:t>
            </a:r>
          </a:p>
          <a:p>
            <a:pPr lvl="1"/>
            <a:r>
              <a:rPr lang="en-US" dirty="0"/>
              <a:t>Acts 8:35, 36 – “Then Philip opened his mouth, and beginning with this Scripture he told him the good news about Jesus. </a:t>
            </a:r>
            <a:r>
              <a:rPr lang="en-US" baseline="30000" dirty="0"/>
              <a:t>36</a:t>
            </a:r>
            <a:r>
              <a:rPr lang="en-US" dirty="0"/>
              <a:t> And as they were going along the road they came to some water, and the eunuch said, ‘See, here is water! What prevents me from being baptized?’”</a:t>
            </a:r>
          </a:p>
          <a:p>
            <a:pPr lvl="2"/>
            <a:endParaRPr lang="en-US" dirty="0"/>
          </a:p>
          <a:p>
            <a:pPr lvl="2"/>
            <a:endParaRPr lang="en-US" dirty="0"/>
          </a:p>
        </p:txBody>
      </p:sp>
    </p:spTree>
    <p:extLst>
      <p:ext uri="{BB962C8B-B14F-4D97-AF65-F5344CB8AC3E}">
        <p14:creationId xmlns:p14="http://schemas.microsoft.com/office/powerpoint/2010/main" val="14989443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602942"/>
            <a:ext cx="10481829" cy="5622012"/>
          </a:xfrm>
        </p:spPr>
        <p:txBody>
          <a:bodyPr anchor="t"/>
          <a:lstStyle/>
          <a:p>
            <a:pPr algn="l"/>
            <a:r>
              <a:rPr lang="en-US" sz="3200" dirty="0">
                <a:solidFill>
                  <a:schemeClr val="tx1">
                    <a:lumMod val="75000"/>
                  </a:schemeClr>
                </a:solidFill>
                <a:latin typeface="+mn-lt"/>
              </a:rPr>
              <a:t>Romans 10:11-14 - </a:t>
            </a:r>
            <a:r>
              <a:rPr lang="en-US" sz="3200" dirty="0">
                <a:latin typeface="+mn-lt"/>
              </a:rPr>
              <a:t>“For the Scripture says, “Everyone who believes in him will not be put to shame.” </a:t>
            </a:r>
            <a:r>
              <a:rPr lang="en-US" sz="3200" baseline="30000" dirty="0">
                <a:latin typeface="+mn-lt"/>
              </a:rPr>
              <a:t>12</a:t>
            </a:r>
            <a:r>
              <a:rPr lang="en-US" sz="3200" dirty="0">
                <a:latin typeface="+mn-lt"/>
              </a:rPr>
              <a:t> For there is no distinction between Jew and Greek; for the same Lord is Lord of all, bestowing his riches on all who call on him. </a:t>
            </a:r>
            <a:r>
              <a:rPr lang="en-US" sz="3200" baseline="30000" dirty="0">
                <a:latin typeface="+mn-lt"/>
              </a:rPr>
              <a:t>13</a:t>
            </a:r>
            <a:r>
              <a:rPr lang="en-US" sz="3200" dirty="0">
                <a:latin typeface="+mn-lt"/>
              </a:rPr>
              <a:t> For “everyone who calls on the name of the Lord will be saved.”</a:t>
            </a:r>
          </a:p>
          <a:p>
            <a:pPr algn="l"/>
            <a:r>
              <a:rPr lang="en-US" sz="3200" baseline="30000" dirty="0">
                <a:latin typeface="+mn-lt"/>
              </a:rPr>
              <a:t>14</a:t>
            </a:r>
            <a:r>
              <a:rPr lang="en-US" sz="3200" dirty="0">
                <a:latin typeface="+mn-lt"/>
              </a:rPr>
              <a:t> How then will they call on him in whom they have not believed? And how are they to believe in him of whom they have never heard? And how are they to hear without someone preaching?.”</a:t>
            </a:r>
          </a:p>
        </p:txBody>
      </p:sp>
    </p:spTree>
    <p:extLst>
      <p:ext uri="{BB962C8B-B14F-4D97-AF65-F5344CB8AC3E}">
        <p14:creationId xmlns:p14="http://schemas.microsoft.com/office/powerpoint/2010/main" val="234029704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1418094"/>
            <a:ext cx="10481829" cy="3417675"/>
          </a:xfrm>
        </p:spPr>
        <p:txBody>
          <a:bodyPr anchor="t"/>
          <a:lstStyle/>
          <a:p>
            <a:pPr algn="l"/>
            <a:r>
              <a:rPr lang="en-US" sz="3200" dirty="0">
                <a:solidFill>
                  <a:schemeClr val="tx1">
                    <a:lumMod val="75000"/>
                  </a:schemeClr>
                </a:solidFill>
                <a:latin typeface="+mn-lt"/>
              </a:rPr>
              <a:t>Mark 12:26,27 - </a:t>
            </a:r>
            <a:r>
              <a:rPr lang="en-US" sz="3200" dirty="0">
                <a:latin typeface="+mn-lt"/>
              </a:rPr>
              <a:t>“And as for the dead being raised, have you not read in the book of Moses, in the passage about the bush, how God spoke to him, saying, ‘I am the God of Abraham, and the God of Isaac, and the God of Jacob’? </a:t>
            </a:r>
            <a:r>
              <a:rPr lang="en-US" sz="3200" baseline="30000" dirty="0">
                <a:latin typeface="+mn-lt"/>
              </a:rPr>
              <a:t>27</a:t>
            </a:r>
            <a:r>
              <a:rPr lang="en-US" sz="3200" dirty="0">
                <a:latin typeface="+mn-lt"/>
              </a:rPr>
              <a:t> He is not God of the dead, but of the living. You are quite wrong.”</a:t>
            </a:r>
          </a:p>
        </p:txBody>
      </p:sp>
    </p:spTree>
    <p:extLst>
      <p:ext uri="{BB962C8B-B14F-4D97-AF65-F5344CB8AC3E}">
        <p14:creationId xmlns:p14="http://schemas.microsoft.com/office/powerpoint/2010/main" val="1737953470"/>
      </p:ext>
    </p:extLst>
  </p:cSld>
  <p:clrMapOvr>
    <a:masterClrMapping/>
  </p:clrMapOvr>
  <p:transition spd="slow">
    <p:wipe dir="r"/>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12597</TotalTime>
  <Words>810</Words>
  <Application>Microsoft Macintosh PowerPoint</Application>
  <PresentationFormat>Widescreen</PresentationFormat>
  <Paragraphs>67</Paragraphs>
  <Slides>21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Book</vt:lpstr>
      <vt:lpstr>Calibri</vt:lpstr>
      <vt:lpstr>Georgia</vt:lpstr>
      <vt:lpstr>Gotham Book</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78</cp:revision>
  <cp:lastPrinted>2022-10-08T16:04:29Z</cp:lastPrinted>
  <dcterms:created xsi:type="dcterms:W3CDTF">2014-03-26T14:03:34Z</dcterms:created>
  <dcterms:modified xsi:type="dcterms:W3CDTF">2022-10-09T11:37:41Z</dcterms:modified>
</cp:coreProperties>
</file>