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0" r:id="rId2"/>
    <p:sldId id="267" r:id="rId3"/>
    <p:sldId id="293" r:id="rId4"/>
    <p:sldId id="297" r:id="rId5"/>
    <p:sldId id="317" r:id="rId6"/>
    <p:sldId id="318" r:id="rId7"/>
    <p:sldId id="319" r:id="rId8"/>
    <p:sldId id="320" r:id="rId9"/>
    <p:sldId id="321" r:id="rId10"/>
    <p:sldId id="322" r:id="rId11"/>
    <p:sldId id="27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F322C"/>
    <a:srgbClr val="F8F6DB"/>
    <a:srgbClr val="AB742F"/>
    <a:srgbClr val="F86413"/>
    <a:srgbClr val="E6D294"/>
    <a:srgbClr val="6D3122"/>
    <a:srgbClr val="602819"/>
    <a:srgbClr val="CAAA79"/>
    <a:srgbClr val="B70011"/>
    <a:srgbClr val="BB001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135" autoAdjust="0"/>
    <p:restoredTop sz="94694"/>
  </p:normalViewPr>
  <p:slideViewPr>
    <p:cSldViewPr snapToGrid="0" snapToObjects="1">
      <p:cViewPr varScale="1">
        <p:scale>
          <a:sx n="69" d="100"/>
          <a:sy n="69" d="100"/>
        </p:scale>
        <p:origin x="224" y="131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88B79-7E92-624A-A5F9-33152BE85AFF}" type="datetimeFigureOut">
              <a:rPr lang="en-US" smtClean="0"/>
              <a:t>10/12/22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9C44BF-BCB1-6D49-A518-C19E0A9E7B8C}" type="slidenum">
              <a:rPr lang="en-US" smtClean="0"/>
              <a:t>‹#›</a:t>
            </a:fld>
            <a:endParaRPr lang="en-US"/>
          </a:p>
        </p:txBody>
      </p:sp>
    </p:spTree>
    <p:extLst>
      <p:ext uri="{BB962C8B-B14F-4D97-AF65-F5344CB8AC3E}">
        <p14:creationId xmlns:p14="http://schemas.microsoft.com/office/powerpoint/2010/main" val="3920748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9C44BF-BCB1-6D49-A518-C19E0A9E7B8C}" type="slidenum">
              <a:rPr lang="en-US" smtClean="0"/>
              <a:t>4</a:t>
            </a:fld>
            <a:endParaRPr lang="en-US"/>
          </a:p>
        </p:txBody>
      </p:sp>
    </p:spTree>
    <p:extLst>
      <p:ext uri="{BB962C8B-B14F-4D97-AF65-F5344CB8AC3E}">
        <p14:creationId xmlns:p14="http://schemas.microsoft.com/office/powerpoint/2010/main" val="2278908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9C44BF-BCB1-6D49-A518-C19E0A9E7B8C}" type="slidenum">
              <a:rPr lang="en-US" smtClean="0"/>
              <a:t>5</a:t>
            </a:fld>
            <a:endParaRPr lang="en-US"/>
          </a:p>
        </p:txBody>
      </p:sp>
    </p:spTree>
    <p:extLst>
      <p:ext uri="{BB962C8B-B14F-4D97-AF65-F5344CB8AC3E}">
        <p14:creationId xmlns:p14="http://schemas.microsoft.com/office/powerpoint/2010/main" val="3773860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9C44BF-BCB1-6D49-A518-C19E0A9E7B8C}" type="slidenum">
              <a:rPr lang="en-US" smtClean="0"/>
              <a:t>6</a:t>
            </a:fld>
            <a:endParaRPr lang="en-US"/>
          </a:p>
        </p:txBody>
      </p:sp>
    </p:spTree>
    <p:extLst>
      <p:ext uri="{BB962C8B-B14F-4D97-AF65-F5344CB8AC3E}">
        <p14:creationId xmlns:p14="http://schemas.microsoft.com/office/powerpoint/2010/main" val="9279682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56BD016B-AD89-8D7D-CE54-66156117530D}"/>
              </a:ext>
            </a:extLst>
          </p:cNvPr>
          <p:cNvSpPr>
            <a:spLocks noGrp="1"/>
          </p:cNvSpPr>
          <p:nvPr>
            <p:ph type="body" sz="quarter" idx="14" hasCustomPrompt="1"/>
          </p:nvPr>
        </p:nvSpPr>
        <p:spPr>
          <a:xfrm>
            <a:off x="855085" y="1935460"/>
            <a:ext cx="10481829" cy="2987079"/>
          </a:xfrm>
          <a:noFill/>
        </p:spPr>
        <p:txBody>
          <a:bodyPr anchor="ctr">
            <a:noAutofit/>
          </a:bodyPr>
          <a:lstStyle>
            <a:lvl1pPr>
              <a:defRPr sz="10000">
                <a:solidFill>
                  <a:srgbClr val="E3C286"/>
                </a:solidFill>
                <a:latin typeface="Trajan Pro 3" panose="02020502050503020301" pitchFamily="18" charset="0"/>
                <a:cs typeface="Arial" panose="020B0604020202020204" pitchFamily="34" charset="0"/>
              </a:defRPr>
            </a:lvl1pPr>
          </a:lstStyle>
          <a:p>
            <a:pPr lvl="0"/>
            <a:r>
              <a:rPr lang="en-US" dirty="0"/>
              <a:t>Add Your Title</a:t>
            </a:r>
          </a:p>
        </p:txBody>
      </p:sp>
    </p:spTree>
    <p:extLst>
      <p:ext uri="{BB962C8B-B14F-4D97-AF65-F5344CB8AC3E}">
        <p14:creationId xmlns:p14="http://schemas.microsoft.com/office/powerpoint/2010/main" val="10187879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6E2FB733-216C-AFD2-0A8E-DC213AAB4893}"/>
              </a:ext>
            </a:extLst>
          </p:cNvPr>
          <p:cNvSpPr>
            <a:spLocks noGrp="1"/>
          </p:cNvSpPr>
          <p:nvPr>
            <p:ph type="body" sz="quarter" idx="10" hasCustomPrompt="1"/>
          </p:nvPr>
        </p:nvSpPr>
        <p:spPr>
          <a:xfrm>
            <a:off x="400101" y="1505249"/>
            <a:ext cx="11391797" cy="5036868"/>
          </a:xfrm>
        </p:spPr>
        <p:txBody>
          <a:bodyPr anchor="ctr"/>
          <a:lstStyle>
            <a:lvl1pPr algn="ctr">
              <a:defRPr baseline="0">
                <a:solidFill>
                  <a:srgbClr val="E3C286"/>
                </a:solidFill>
                <a:latin typeface="Avenir Book" panose="02000503020000020003" pitchFamily="2" charset="0"/>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3662725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244B0A84-9F12-16EC-5155-31245C75F880}"/>
              </a:ext>
            </a:extLst>
          </p:cNvPr>
          <p:cNvSpPr>
            <a:spLocks noGrp="1"/>
          </p:cNvSpPr>
          <p:nvPr>
            <p:ph type="body" sz="quarter" idx="14" hasCustomPrompt="1"/>
          </p:nvPr>
        </p:nvSpPr>
        <p:spPr>
          <a:xfrm>
            <a:off x="3857626" y="205009"/>
            <a:ext cx="4476746" cy="970251"/>
          </a:xfrm>
          <a:noFill/>
        </p:spPr>
        <p:txBody>
          <a:bodyPr anchor="ctr">
            <a:noAutofit/>
          </a:bodyPr>
          <a:lstStyle>
            <a:lvl1pPr>
              <a:defRPr sz="3000">
                <a:solidFill>
                  <a:srgbClr val="E3C286"/>
                </a:solidFill>
                <a:latin typeface="Trajan Pro 3" panose="02020502050503020301" pitchFamily="18" charset="0"/>
                <a:cs typeface="Arial" panose="020B0604020202020204" pitchFamily="34" charset="0"/>
              </a:defRPr>
            </a:lvl1pPr>
          </a:lstStyle>
          <a:p>
            <a:pPr lvl="0"/>
            <a:r>
              <a:rPr lang="en-US" dirty="0"/>
              <a:t>Add Your Title</a:t>
            </a:r>
          </a:p>
        </p:txBody>
      </p:sp>
      <p:sp>
        <p:nvSpPr>
          <p:cNvPr id="4" name="Text Placeholder 6">
            <a:extLst>
              <a:ext uri="{FF2B5EF4-FFF2-40B4-BE49-F238E27FC236}">
                <a16:creationId xmlns:a16="http://schemas.microsoft.com/office/drawing/2014/main" id="{5375AA25-B5EC-1849-3FD5-0C24951F81D3}"/>
              </a:ext>
            </a:extLst>
          </p:cNvPr>
          <p:cNvSpPr>
            <a:spLocks noGrp="1"/>
          </p:cNvSpPr>
          <p:nvPr>
            <p:ph type="body" sz="quarter" idx="10" hasCustomPrompt="1"/>
          </p:nvPr>
        </p:nvSpPr>
        <p:spPr>
          <a:xfrm>
            <a:off x="400101" y="1505249"/>
            <a:ext cx="11391797" cy="5036868"/>
          </a:xfrm>
        </p:spPr>
        <p:txBody>
          <a:bodyPr anchor="ctr"/>
          <a:lstStyle>
            <a:lvl1pPr algn="ctr">
              <a:defRPr baseline="0">
                <a:solidFill>
                  <a:srgbClr val="E3C286"/>
                </a:solidFill>
                <a:latin typeface="Avenir Book" panose="02000503020000020003" pitchFamily="2" charset="0"/>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EF4A33F7-BFB1-C542-8A36-0F68E5805C51}"/>
              </a:ext>
            </a:extLst>
          </p:cNvPr>
          <p:cNvSpPr>
            <a:spLocks noGrp="1"/>
          </p:cNvSpPr>
          <p:nvPr>
            <p:ph type="body" sz="quarter" idx="10" hasCustomPrompt="1"/>
          </p:nvPr>
        </p:nvSpPr>
        <p:spPr>
          <a:xfrm>
            <a:off x="621450" y="548962"/>
            <a:ext cx="10949099" cy="5760075"/>
          </a:xfrm>
          <a:noFill/>
        </p:spPr>
        <p:txBody>
          <a:bodyPr anchor="ctr"/>
          <a:lstStyle>
            <a:lvl1pPr algn="ctr">
              <a:defRPr baseline="0">
                <a:solidFill>
                  <a:srgbClr val="F8F6DB"/>
                </a:solidFill>
                <a:latin typeface="Gotham Book" panose="02000603040000090004" pitchFamily="2" charset="77"/>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40633509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10/12/22</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
        <p:nvSpPr>
          <p:cNvPr id="7" name="Title Placeholder 6">
            <a:extLst>
              <a:ext uri="{FF2B5EF4-FFF2-40B4-BE49-F238E27FC236}">
                <a16:creationId xmlns:a16="http://schemas.microsoft.com/office/drawing/2014/main" id="{782E48ED-D884-9842-8445-333F3E1AD0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0" r:id="rId5"/>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accent3">
              <a:lumMod val="20000"/>
              <a:lumOff val="80000"/>
            </a:schemeClr>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accent3">
              <a:lumMod val="20000"/>
              <a:lumOff val="80000"/>
            </a:schemeClr>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accent3">
              <a:lumMod val="20000"/>
              <a:lumOff val="80000"/>
            </a:schemeClr>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F80930-1B01-3F82-8B1C-6FE53081F214}"/>
              </a:ext>
            </a:extLst>
          </p:cNvPr>
          <p:cNvSpPr>
            <a:spLocks noGrp="1"/>
          </p:cNvSpPr>
          <p:nvPr>
            <p:ph type="body" sz="quarter" idx="10"/>
          </p:nvPr>
        </p:nvSpPr>
        <p:spPr/>
        <p:txBody>
          <a:bodyPr/>
          <a:lstStyle/>
          <a:p>
            <a:endParaRPr lang="en-US"/>
          </a:p>
        </p:txBody>
      </p:sp>
      <p:sp>
        <p:nvSpPr>
          <p:cNvPr id="3" name="Rectangle 2">
            <a:extLst>
              <a:ext uri="{FF2B5EF4-FFF2-40B4-BE49-F238E27FC236}">
                <a16:creationId xmlns:a16="http://schemas.microsoft.com/office/drawing/2014/main" id="{D50C7459-B024-79CF-34D5-7703E6C61B7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50025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9D23CB-6ECA-1878-1A39-DD91D2585D94}"/>
              </a:ext>
            </a:extLst>
          </p:cNvPr>
          <p:cNvSpPr>
            <a:spLocks noGrp="1"/>
          </p:cNvSpPr>
          <p:nvPr>
            <p:ph type="body" sz="quarter" idx="10"/>
          </p:nvPr>
        </p:nvSpPr>
        <p:spPr>
          <a:xfrm>
            <a:off x="863599" y="548962"/>
            <a:ext cx="10515601" cy="5760075"/>
          </a:xfrm>
        </p:spPr>
        <p:txBody>
          <a:bodyPr/>
          <a:lstStyle/>
          <a:p>
            <a:pPr algn="l"/>
            <a:r>
              <a:rPr lang="en-US" dirty="0">
                <a:solidFill>
                  <a:schemeClr val="tx1"/>
                </a:solidFill>
                <a:latin typeface="Helvetica Neue" panose="02000503000000020004" pitchFamily="2" charset="0"/>
              </a:rPr>
              <a:t>“</a:t>
            </a:r>
            <a:r>
              <a:rPr lang="en-US" dirty="0">
                <a:solidFill>
                  <a:schemeClr val="tx1"/>
                </a:solidFill>
                <a:effectLst/>
                <a:latin typeface="Helvetica Neue" panose="02000503000000020004" pitchFamily="2" charset="0"/>
              </a:rPr>
              <a:t>The whole series of the divine scriptures is interpreted in a fourfold way. In all holy books one should ascertain what everlasting truths are therein intimated, what deeds are narrated, what future events are foretold, and what commands or counsels are there contained.” </a:t>
            </a:r>
          </a:p>
          <a:p>
            <a:pPr algn="l"/>
            <a:r>
              <a:rPr lang="en-US" dirty="0">
                <a:solidFill>
                  <a:schemeClr val="tx1"/>
                </a:solidFill>
                <a:latin typeface="Helvetica Neue" panose="02000503000000020004" pitchFamily="2" charset="0"/>
              </a:rPr>
              <a:t>				</a:t>
            </a:r>
            <a:r>
              <a:rPr lang="en-US" dirty="0">
                <a:solidFill>
                  <a:schemeClr val="tx1"/>
                </a:solidFill>
                <a:effectLst/>
                <a:latin typeface="Helvetica Neue" panose="02000503000000020004" pitchFamily="2" charset="0"/>
              </a:rPr>
              <a:t>- The Venerable Bede (672-735)</a:t>
            </a:r>
          </a:p>
        </p:txBody>
      </p:sp>
    </p:spTree>
    <p:extLst>
      <p:ext uri="{BB962C8B-B14F-4D97-AF65-F5344CB8AC3E}">
        <p14:creationId xmlns:p14="http://schemas.microsoft.com/office/powerpoint/2010/main" val="18693082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F80930-1B01-3F82-8B1C-6FE53081F214}"/>
              </a:ext>
            </a:extLst>
          </p:cNvPr>
          <p:cNvSpPr>
            <a:spLocks noGrp="1"/>
          </p:cNvSpPr>
          <p:nvPr>
            <p:ph type="body" sz="quarter" idx="10"/>
          </p:nvPr>
        </p:nvSpPr>
        <p:spPr/>
        <p:txBody>
          <a:bodyPr/>
          <a:lstStyle/>
          <a:p>
            <a:endParaRPr lang="en-US"/>
          </a:p>
        </p:txBody>
      </p:sp>
      <p:sp>
        <p:nvSpPr>
          <p:cNvPr id="3" name="Rectangle 2">
            <a:extLst>
              <a:ext uri="{FF2B5EF4-FFF2-40B4-BE49-F238E27FC236}">
                <a16:creationId xmlns:a16="http://schemas.microsoft.com/office/drawing/2014/main" id="{D50C7459-B024-79CF-34D5-7703E6C61B7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16866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908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22432E-A64B-F98D-EA54-60B0B4E6F08A}"/>
              </a:ext>
            </a:extLst>
          </p:cNvPr>
          <p:cNvSpPr>
            <a:spLocks noGrp="1"/>
          </p:cNvSpPr>
          <p:nvPr>
            <p:ph type="body" sz="quarter" idx="14"/>
          </p:nvPr>
        </p:nvSpPr>
        <p:spPr>
          <a:xfrm>
            <a:off x="2010486" y="1758997"/>
            <a:ext cx="8299363" cy="2987079"/>
          </a:xfrm>
        </p:spPr>
        <p:txBody>
          <a:bodyPr/>
          <a:lstStyle/>
          <a:p>
            <a:r>
              <a:rPr lang="en-US" sz="5400" dirty="0"/>
              <a:t>Reasoning from the Scriptures</a:t>
            </a:r>
          </a:p>
        </p:txBody>
      </p:sp>
    </p:spTree>
    <p:extLst>
      <p:ext uri="{BB962C8B-B14F-4D97-AF65-F5344CB8AC3E}">
        <p14:creationId xmlns:p14="http://schemas.microsoft.com/office/powerpoint/2010/main" val="39184847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104900" y="1703069"/>
            <a:ext cx="9982200" cy="4839047"/>
          </a:xfrm>
        </p:spPr>
        <p:txBody>
          <a:bodyPr anchor="t"/>
          <a:lstStyle/>
          <a:p>
            <a:pPr algn="l"/>
            <a:r>
              <a:rPr lang="en-US" sz="3200" dirty="0"/>
              <a:t>God’s Word gives us information, instruction</a:t>
            </a:r>
          </a:p>
          <a:p>
            <a:pPr lvl="1"/>
            <a:r>
              <a:rPr lang="en-US" dirty="0"/>
              <a:t>We let it </a:t>
            </a:r>
            <a:r>
              <a:rPr lang="en-US" i="1" dirty="0"/>
              <a:t>tell</a:t>
            </a:r>
            <a:r>
              <a:rPr lang="en-US" dirty="0"/>
              <a:t> us truth, </a:t>
            </a:r>
            <a:r>
              <a:rPr lang="en-US" i="1" dirty="0"/>
              <a:t>show</a:t>
            </a:r>
            <a:r>
              <a:rPr lang="en-US" dirty="0"/>
              <a:t> us truth, </a:t>
            </a:r>
            <a:r>
              <a:rPr lang="en-US" i="1" dirty="0"/>
              <a:t>imply</a:t>
            </a:r>
            <a:r>
              <a:rPr lang="en-US" dirty="0"/>
              <a:t> to us truth.</a:t>
            </a:r>
          </a:p>
          <a:p>
            <a:pPr lvl="1"/>
            <a:r>
              <a:rPr lang="en-US" dirty="0"/>
              <a:t>We read, understand, comprehend, conclude, and act accordingly.</a:t>
            </a:r>
          </a:p>
          <a:p>
            <a:pPr lvl="2"/>
            <a:endParaRPr lang="en-US" dirty="0"/>
          </a:p>
        </p:txBody>
      </p:sp>
    </p:spTree>
    <p:extLst>
      <p:ext uri="{BB962C8B-B14F-4D97-AF65-F5344CB8AC3E}">
        <p14:creationId xmlns:p14="http://schemas.microsoft.com/office/powerpoint/2010/main" val="22791557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104900" y="1437596"/>
            <a:ext cx="9982200" cy="4874714"/>
          </a:xfrm>
        </p:spPr>
        <p:txBody>
          <a:bodyPr anchor="t">
            <a:normAutofit/>
          </a:bodyPr>
          <a:lstStyle/>
          <a:p>
            <a:pPr algn="l"/>
            <a:r>
              <a:rPr lang="en-US" sz="3600" dirty="0"/>
              <a:t>How a local church raises funds</a:t>
            </a:r>
            <a:endParaRPr lang="en-US" dirty="0"/>
          </a:p>
          <a:p>
            <a:pPr lvl="1"/>
            <a:r>
              <a:rPr lang="en-US" dirty="0"/>
              <a:t>Acts 4:36-5:2; 2 Cor. 9:6,7; 1 Cor. 16:1,2</a:t>
            </a:r>
          </a:p>
          <a:p>
            <a:pPr lvl="1"/>
            <a:r>
              <a:rPr lang="en-US" dirty="0"/>
              <a:t>Through free will offering of its members</a:t>
            </a:r>
          </a:p>
          <a:p>
            <a:pPr lvl="1"/>
            <a:r>
              <a:rPr lang="en-US" dirty="0"/>
              <a:t>Generic – </a:t>
            </a:r>
            <a:r>
              <a:rPr lang="en-US" i="1" dirty="0"/>
              <a:t>How</a:t>
            </a:r>
            <a:r>
              <a:rPr lang="en-US" dirty="0"/>
              <a:t> is not specified: check, cash, </a:t>
            </a:r>
            <a:r>
              <a:rPr lang="en-US" dirty="0" err="1"/>
              <a:t>Paypal</a:t>
            </a:r>
            <a:r>
              <a:rPr lang="en-US" dirty="0"/>
              <a:t>, automatic withdrawal. </a:t>
            </a:r>
          </a:p>
          <a:p>
            <a:pPr lvl="1"/>
            <a:r>
              <a:rPr lang="en-US" dirty="0"/>
              <a:t>Specific – only free will offering. Not raffles, yard sales, soliciting funds from local businesses, etc.</a:t>
            </a:r>
          </a:p>
        </p:txBody>
      </p:sp>
    </p:spTree>
    <p:extLst>
      <p:ext uri="{BB962C8B-B14F-4D97-AF65-F5344CB8AC3E}">
        <p14:creationId xmlns:p14="http://schemas.microsoft.com/office/powerpoint/2010/main" val="39868409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104900" y="1437596"/>
            <a:ext cx="9982200" cy="4874714"/>
          </a:xfrm>
        </p:spPr>
        <p:txBody>
          <a:bodyPr anchor="t">
            <a:normAutofit/>
          </a:bodyPr>
          <a:lstStyle/>
          <a:p>
            <a:pPr algn="l"/>
            <a:r>
              <a:rPr lang="en-US" sz="3600" dirty="0"/>
              <a:t>The Lord’s Supper </a:t>
            </a:r>
            <a:endParaRPr lang="en-US" dirty="0"/>
          </a:p>
          <a:p>
            <a:pPr lvl="1"/>
            <a:r>
              <a:rPr lang="en-US" dirty="0"/>
              <a:t>Commanded to be observed – Mt. 26:26-29, etc.</a:t>
            </a:r>
          </a:p>
          <a:p>
            <a:pPr lvl="1"/>
            <a:r>
              <a:rPr lang="en-US" dirty="0"/>
              <a:t>Elements: – Unleavened bread, juice of the grape (Passover elements)</a:t>
            </a:r>
          </a:p>
          <a:p>
            <a:pPr lvl="1"/>
            <a:r>
              <a:rPr lang="en-US" dirty="0"/>
              <a:t>Frequency: 1 Cor. 11:26 - “as often as…” (a recurring act. A memorial)</a:t>
            </a:r>
          </a:p>
          <a:p>
            <a:pPr lvl="1"/>
            <a:r>
              <a:rPr lang="en-US" dirty="0"/>
              <a:t>When: “On the first day of the week” Acts 20:7-11</a:t>
            </a:r>
          </a:p>
        </p:txBody>
      </p:sp>
    </p:spTree>
    <p:extLst>
      <p:ext uri="{BB962C8B-B14F-4D97-AF65-F5344CB8AC3E}">
        <p14:creationId xmlns:p14="http://schemas.microsoft.com/office/powerpoint/2010/main" val="12055727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68C713-3DD0-0EC9-5721-D6AD4A7E11B4}"/>
              </a:ext>
            </a:extLst>
          </p:cNvPr>
          <p:cNvSpPr>
            <a:spLocks noGrp="1"/>
          </p:cNvSpPr>
          <p:nvPr>
            <p:ph type="body" sz="quarter" idx="14"/>
          </p:nvPr>
        </p:nvSpPr>
        <p:spPr>
          <a:xfrm>
            <a:off x="3321693" y="205009"/>
            <a:ext cx="5460543" cy="970251"/>
          </a:xfrm>
        </p:spPr>
        <p:txBody>
          <a:bodyPr/>
          <a:lstStyle/>
          <a:p>
            <a:r>
              <a:rPr lang="en-US" sz="3600" dirty="0"/>
              <a:t>Common Sense Guidelines</a:t>
            </a:r>
          </a:p>
        </p:txBody>
      </p:sp>
      <p:sp>
        <p:nvSpPr>
          <p:cNvPr id="3" name="Text Placeholder 2">
            <a:extLst>
              <a:ext uri="{FF2B5EF4-FFF2-40B4-BE49-F238E27FC236}">
                <a16:creationId xmlns:a16="http://schemas.microsoft.com/office/drawing/2014/main" id="{9B7FA22F-C1AB-4189-30D8-D82B3705772E}"/>
              </a:ext>
            </a:extLst>
          </p:cNvPr>
          <p:cNvSpPr>
            <a:spLocks noGrp="1"/>
          </p:cNvSpPr>
          <p:nvPr>
            <p:ph type="body" sz="quarter" idx="10"/>
          </p:nvPr>
        </p:nvSpPr>
        <p:spPr/>
        <p:txBody>
          <a:bodyPr anchor="t"/>
          <a:lstStyle/>
          <a:p>
            <a:pPr marL="457200" indent="-457200" algn="l">
              <a:buFont typeface="Arial" panose="020B0604020202020204" pitchFamily="34" charset="0"/>
              <a:buChar char="•"/>
            </a:pPr>
            <a:r>
              <a:rPr lang="en-US" sz="3600" dirty="0"/>
              <a:t>Bible examples</a:t>
            </a:r>
          </a:p>
          <a:p>
            <a:pPr marL="1371600" lvl="1">
              <a:buFont typeface="Arial" panose="020B0604020202020204" pitchFamily="34" charset="0"/>
              <a:buChar char="•"/>
            </a:pPr>
            <a:r>
              <a:rPr lang="en-US" dirty="0"/>
              <a:t>Learn all you can on subject</a:t>
            </a:r>
          </a:p>
          <a:p>
            <a:pPr marL="1371600" lvl="1">
              <a:buFont typeface="Arial" panose="020B0604020202020204" pitchFamily="34" charset="0"/>
              <a:buChar char="•"/>
            </a:pPr>
            <a:r>
              <a:rPr lang="en-US" dirty="0"/>
              <a:t>Study the context</a:t>
            </a:r>
          </a:p>
          <a:p>
            <a:pPr marL="1371600" lvl="1">
              <a:buFont typeface="Arial" panose="020B0604020202020204" pitchFamily="34" charset="0"/>
              <a:buChar char="•"/>
            </a:pPr>
            <a:r>
              <a:rPr lang="en-US" dirty="0"/>
              <a:t>Determine if the example has limited application</a:t>
            </a:r>
          </a:p>
          <a:p>
            <a:pPr marL="1371600" lvl="1">
              <a:buFont typeface="Arial" panose="020B0604020202020204" pitchFamily="34" charset="0"/>
              <a:buChar char="•"/>
            </a:pPr>
            <a:r>
              <a:rPr lang="en-US" dirty="0"/>
              <a:t>Determine the universal application of the principle</a:t>
            </a:r>
          </a:p>
          <a:p>
            <a:pPr marL="1371600" lvl="1">
              <a:buFont typeface="Arial" panose="020B0604020202020204" pitchFamily="34" charset="0"/>
              <a:buChar char="•"/>
            </a:pPr>
            <a:endParaRPr lang="en-US" dirty="0"/>
          </a:p>
        </p:txBody>
      </p:sp>
    </p:spTree>
    <p:extLst>
      <p:ext uri="{BB962C8B-B14F-4D97-AF65-F5344CB8AC3E}">
        <p14:creationId xmlns:p14="http://schemas.microsoft.com/office/powerpoint/2010/main" val="21272043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68C713-3DD0-0EC9-5721-D6AD4A7E11B4}"/>
              </a:ext>
            </a:extLst>
          </p:cNvPr>
          <p:cNvSpPr>
            <a:spLocks noGrp="1"/>
          </p:cNvSpPr>
          <p:nvPr>
            <p:ph type="body" sz="quarter" idx="14"/>
          </p:nvPr>
        </p:nvSpPr>
        <p:spPr>
          <a:xfrm>
            <a:off x="3415003" y="205009"/>
            <a:ext cx="5262465" cy="970251"/>
          </a:xfrm>
        </p:spPr>
        <p:txBody>
          <a:bodyPr/>
          <a:lstStyle/>
          <a:p>
            <a:r>
              <a:rPr lang="en-US" sz="3600" dirty="0"/>
              <a:t>Common Sense Guidelines</a:t>
            </a:r>
          </a:p>
        </p:txBody>
      </p:sp>
      <p:sp>
        <p:nvSpPr>
          <p:cNvPr id="3" name="Text Placeholder 2">
            <a:extLst>
              <a:ext uri="{FF2B5EF4-FFF2-40B4-BE49-F238E27FC236}">
                <a16:creationId xmlns:a16="http://schemas.microsoft.com/office/drawing/2014/main" id="{9B7FA22F-C1AB-4189-30D8-D82B3705772E}"/>
              </a:ext>
            </a:extLst>
          </p:cNvPr>
          <p:cNvSpPr>
            <a:spLocks noGrp="1"/>
          </p:cNvSpPr>
          <p:nvPr>
            <p:ph type="body" sz="quarter" idx="10"/>
          </p:nvPr>
        </p:nvSpPr>
        <p:spPr>
          <a:xfrm>
            <a:off x="400100" y="1035348"/>
            <a:ext cx="11391797" cy="5416251"/>
          </a:xfrm>
        </p:spPr>
        <p:txBody>
          <a:bodyPr anchor="t"/>
          <a:lstStyle/>
          <a:p>
            <a:pPr marL="457200" indent="-457200" algn="l">
              <a:buFont typeface="Arial" panose="020B0604020202020204" pitchFamily="34" charset="0"/>
              <a:buChar char="•"/>
            </a:pPr>
            <a:r>
              <a:rPr lang="en-US" sz="3200" dirty="0"/>
              <a:t>Necessary Inference</a:t>
            </a:r>
          </a:p>
          <a:p>
            <a:pPr marL="1371600" lvl="1">
              <a:buFont typeface="Arial" panose="020B0604020202020204" pitchFamily="34" charset="0"/>
              <a:buChar char="•"/>
            </a:pPr>
            <a:r>
              <a:rPr lang="en-US" dirty="0"/>
              <a:t>One that is clearly implied. It is not an opinion about what </a:t>
            </a:r>
            <a:r>
              <a:rPr lang="en-US" i="1" dirty="0"/>
              <a:t>might</a:t>
            </a:r>
            <a:r>
              <a:rPr lang="en-US" dirty="0"/>
              <a:t> be implied.</a:t>
            </a:r>
          </a:p>
          <a:p>
            <a:pPr marL="1371600" lvl="1">
              <a:buFont typeface="Arial" panose="020B0604020202020204" pitchFamily="34" charset="0"/>
              <a:buChar char="•"/>
            </a:pPr>
            <a:r>
              <a:rPr lang="en-US" dirty="0"/>
              <a:t>What if someone doesn’t “see” it?</a:t>
            </a:r>
          </a:p>
          <a:p>
            <a:pPr marL="1371600" lvl="2">
              <a:buFont typeface="Arial" panose="020B0604020202020204" pitchFamily="34" charset="0"/>
              <a:buChar char="•"/>
            </a:pPr>
            <a:r>
              <a:rPr lang="en-US" dirty="0"/>
              <a:t> It is still there whether one sees it or not. Further study can lead to better understanding.</a:t>
            </a:r>
          </a:p>
          <a:p>
            <a:pPr marL="1371600" lvl="1">
              <a:buFont typeface="Arial" panose="020B0604020202020204" pitchFamily="34" charset="0"/>
              <a:buChar char="•"/>
            </a:pPr>
            <a:r>
              <a:rPr lang="en-US" dirty="0"/>
              <a:t>Common sense guidelines</a:t>
            </a:r>
          </a:p>
          <a:p>
            <a:pPr marL="1371600" lvl="2">
              <a:buFont typeface="Arial" panose="020B0604020202020204" pitchFamily="34" charset="0"/>
              <a:buChar char="•"/>
            </a:pPr>
            <a:r>
              <a:rPr lang="en-US" dirty="0"/>
              <a:t> Is the conclusion a </a:t>
            </a:r>
            <a:r>
              <a:rPr lang="en-US" i="1" dirty="0"/>
              <a:t>necessary</a:t>
            </a:r>
            <a:r>
              <a:rPr lang="en-US" dirty="0"/>
              <a:t> one? Clearly there?</a:t>
            </a:r>
          </a:p>
          <a:p>
            <a:pPr marL="1371600" lvl="2">
              <a:buFont typeface="Arial" panose="020B0604020202020204" pitchFamily="34" charset="0"/>
              <a:buChar char="•"/>
            </a:pPr>
            <a:r>
              <a:rPr lang="en-US" dirty="0"/>
              <a:t> Does the inference contradict other biblical doctrine</a:t>
            </a:r>
          </a:p>
          <a:p>
            <a:pPr marL="1371600" lvl="2">
              <a:buFont typeface="Arial" panose="020B0604020202020204" pitchFamily="34" charset="0"/>
              <a:buChar char="•"/>
            </a:pPr>
            <a:r>
              <a:rPr lang="en-US" dirty="0"/>
              <a:t> Can it be universally applied?</a:t>
            </a:r>
          </a:p>
          <a:p>
            <a:pPr marL="1371600" lvl="1">
              <a:buFont typeface="Arial" panose="020B0604020202020204" pitchFamily="34" charset="0"/>
              <a:buChar char="•"/>
            </a:pPr>
            <a:endParaRPr lang="en-US" dirty="0"/>
          </a:p>
        </p:txBody>
      </p:sp>
    </p:spTree>
    <p:extLst>
      <p:ext uri="{BB962C8B-B14F-4D97-AF65-F5344CB8AC3E}">
        <p14:creationId xmlns:p14="http://schemas.microsoft.com/office/powerpoint/2010/main" val="81957544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left)">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44BBE4-96CB-47F5-6950-5C4547685A94}"/>
              </a:ext>
            </a:extLst>
          </p:cNvPr>
          <p:cNvSpPr>
            <a:spLocks noGrp="1"/>
          </p:cNvSpPr>
          <p:nvPr>
            <p:ph type="body" sz="quarter" idx="14"/>
          </p:nvPr>
        </p:nvSpPr>
        <p:spPr>
          <a:xfrm>
            <a:off x="400101" y="205009"/>
            <a:ext cx="11188519" cy="970251"/>
          </a:xfrm>
        </p:spPr>
        <p:txBody>
          <a:bodyPr/>
          <a:lstStyle/>
          <a:p>
            <a:r>
              <a:rPr lang="en-US" sz="3600" dirty="0"/>
              <a:t>When did we start using Command, Example, Inference?</a:t>
            </a:r>
          </a:p>
        </p:txBody>
      </p:sp>
      <p:sp>
        <p:nvSpPr>
          <p:cNvPr id="3" name="Text Placeholder 2">
            <a:extLst>
              <a:ext uri="{FF2B5EF4-FFF2-40B4-BE49-F238E27FC236}">
                <a16:creationId xmlns:a16="http://schemas.microsoft.com/office/drawing/2014/main" id="{E200C1B9-84E6-DF5D-7F47-8E04F3E7C9D5}"/>
              </a:ext>
            </a:extLst>
          </p:cNvPr>
          <p:cNvSpPr>
            <a:spLocks noGrp="1"/>
          </p:cNvSpPr>
          <p:nvPr>
            <p:ph type="body" sz="quarter" idx="10"/>
          </p:nvPr>
        </p:nvSpPr>
        <p:spPr/>
        <p:txBody>
          <a:bodyPr anchor="t"/>
          <a:lstStyle/>
          <a:p>
            <a:pPr algn="l"/>
            <a:r>
              <a:rPr lang="en-US" dirty="0"/>
              <a:t>Charge – It began with Thomas and Alexander Campbell in the early Restoration Movement in the late 18</a:t>
            </a:r>
            <a:r>
              <a:rPr lang="en-US" baseline="30000" dirty="0"/>
              <a:t>th</a:t>
            </a:r>
            <a:r>
              <a:rPr lang="en-US" dirty="0"/>
              <a:t> century.</a:t>
            </a:r>
          </a:p>
          <a:p>
            <a:pPr marL="457200" indent="-457200" algn="l">
              <a:buFont typeface="Arial" panose="020B0604020202020204" pitchFamily="34" charset="0"/>
              <a:buChar char="•"/>
            </a:pPr>
            <a:r>
              <a:rPr lang="en-US" sz="2800" dirty="0">
                <a:solidFill>
                  <a:schemeClr val="tx1"/>
                </a:solidFill>
                <a:latin typeface="Hoefler Text" panose="02030602050506020203" pitchFamily="18" charset="77"/>
              </a:rPr>
              <a:t> </a:t>
            </a:r>
            <a:r>
              <a:rPr lang="en-US" sz="2800" dirty="0">
                <a:solidFill>
                  <a:schemeClr val="tx1"/>
                </a:solidFill>
                <a:effectLst/>
                <a:latin typeface="Hoefler Text" panose="02030602050506020203" pitchFamily="18" charset="77"/>
              </a:rPr>
              <a:t>“Like most 17th century Protestants the London Calvinistic Baptists (1689-1727) believed the NT contained a clear model for the church which it was incumbent on true believers to duplicate” </a:t>
            </a:r>
            <a:r>
              <a:rPr lang="en-US" sz="2400" dirty="0">
                <a:solidFill>
                  <a:schemeClr val="tx1"/>
                </a:solidFill>
                <a:effectLst/>
                <a:latin typeface="Hoefler Text" panose="02030602050506020203" pitchFamily="18" charset="77"/>
              </a:rPr>
              <a:t>(Doctoral dissertation of Dr. M. D. MacDonald, Oxford Univ. 1982.)</a:t>
            </a:r>
          </a:p>
          <a:p>
            <a:pPr marL="457200" indent="-457200" algn="l">
              <a:buFont typeface="Arial" panose="020B0604020202020204" pitchFamily="34" charset="0"/>
              <a:buChar char="•"/>
            </a:pPr>
            <a:r>
              <a:rPr lang="en-US" sz="2800" dirty="0">
                <a:solidFill>
                  <a:schemeClr val="tx1"/>
                </a:solidFill>
                <a:latin typeface="Hoefler Text" panose="02030602050506020203" pitchFamily="18" charset="77"/>
              </a:rPr>
              <a:t> In Islam a long-standing debate on the use of the narrative in the Koran</a:t>
            </a:r>
            <a:endParaRPr lang="en-US" sz="2800" dirty="0">
              <a:solidFill>
                <a:schemeClr val="tx1"/>
              </a:solidFill>
              <a:effectLst/>
              <a:latin typeface="Hoefler Text" panose="02030602050506020203" pitchFamily="18" charset="77"/>
            </a:endParaRPr>
          </a:p>
          <a:p>
            <a:pPr marL="457200" indent="-457200" algn="l">
              <a:buFont typeface="Arial" panose="020B0604020202020204" pitchFamily="34" charset="0"/>
              <a:buChar char="•"/>
            </a:pPr>
            <a:endParaRPr lang="en-US" dirty="0"/>
          </a:p>
        </p:txBody>
      </p:sp>
    </p:spTree>
    <p:extLst>
      <p:ext uri="{BB962C8B-B14F-4D97-AF65-F5344CB8AC3E}">
        <p14:creationId xmlns:p14="http://schemas.microsoft.com/office/powerpoint/2010/main" val="13664214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out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out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11461</TotalTime>
  <Words>431</Words>
  <Application>Microsoft Macintosh PowerPoint</Application>
  <PresentationFormat>Widescreen</PresentationFormat>
  <Paragraphs>38</Paragraphs>
  <Slides>11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Avenir Book</vt:lpstr>
      <vt:lpstr>Calibri</vt:lpstr>
      <vt:lpstr>Georgia</vt:lpstr>
      <vt:lpstr>Gotham Book</vt:lpstr>
      <vt:lpstr>Helvetica Neue</vt:lpstr>
      <vt:lpstr>Hoefler Text</vt:lpstr>
      <vt:lpstr>Trajan Pro 3</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Steve Patton</cp:lastModifiedBy>
  <cp:revision>79</cp:revision>
  <cp:lastPrinted>2022-10-12T19:35:42Z</cp:lastPrinted>
  <dcterms:created xsi:type="dcterms:W3CDTF">2014-03-26T14:03:34Z</dcterms:created>
  <dcterms:modified xsi:type="dcterms:W3CDTF">2022-10-12T19:45:22Z</dcterms:modified>
</cp:coreProperties>
</file>