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60" r:id="rId2"/>
    <p:sldId id="267" r:id="rId3"/>
    <p:sldId id="293" r:id="rId4"/>
    <p:sldId id="323" r:id="rId5"/>
    <p:sldId id="325" r:id="rId6"/>
    <p:sldId id="324" r:id="rId7"/>
    <p:sldId id="327" r:id="rId8"/>
    <p:sldId id="330" r:id="rId9"/>
    <p:sldId id="331" r:id="rId10"/>
    <p:sldId id="332" r:id="rId11"/>
    <p:sldId id="333" r:id="rId12"/>
    <p:sldId id="326" r:id="rId13"/>
    <p:sldId id="328" r:id="rId14"/>
    <p:sldId id="276"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E6D294"/>
    <a:srgbClr val="F8F6DB"/>
    <a:srgbClr val="2F322C"/>
    <a:srgbClr val="AB742F"/>
    <a:srgbClr val="F86413"/>
    <a:srgbClr val="6D3122"/>
    <a:srgbClr val="602819"/>
    <a:srgbClr val="CAAA79"/>
    <a:srgbClr val="B70011"/>
    <a:srgbClr val="BB0012"/>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260" autoAdjust="0"/>
    <p:restoredTop sz="94694"/>
  </p:normalViewPr>
  <p:slideViewPr>
    <p:cSldViewPr snapToGrid="0" snapToObjects="1">
      <p:cViewPr varScale="1">
        <p:scale>
          <a:sx n="79" d="100"/>
          <a:sy n="79" d="100"/>
        </p:scale>
        <p:origin x="240" y="1104"/>
      </p:cViewPr>
      <p:guideLst>
        <p:guide orient="horz" pos="2160"/>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CC88B79-7E92-624A-A5F9-33152BE85AFF}" type="datetimeFigureOut">
              <a:rPr lang="en-US" smtClean="0"/>
              <a:t>10/19/22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09C44BF-BCB1-6D49-A518-C19E0A9E7B8C}" type="slidenum">
              <a:rPr lang="en-US" smtClean="0"/>
              <a:t>‹#›</a:t>
            </a:fld>
            <a:endParaRPr lang="en-US"/>
          </a:p>
        </p:txBody>
      </p:sp>
    </p:spTree>
    <p:extLst>
      <p:ext uri="{BB962C8B-B14F-4D97-AF65-F5344CB8AC3E}">
        <p14:creationId xmlns:p14="http://schemas.microsoft.com/office/powerpoint/2010/main" val="39207489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0201993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3">
            <a:extLst>
              <a:ext uri="{FF2B5EF4-FFF2-40B4-BE49-F238E27FC236}">
                <a16:creationId xmlns:a16="http://schemas.microsoft.com/office/drawing/2014/main" id="{56BD016B-AD89-8D7D-CE54-66156117530D}"/>
              </a:ext>
            </a:extLst>
          </p:cNvPr>
          <p:cNvSpPr>
            <a:spLocks noGrp="1"/>
          </p:cNvSpPr>
          <p:nvPr>
            <p:ph type="body" sz="quarter" idx="14" hasCustomPrompt="1"/>
          </p:nvPr>
        </p:nvSpPr>
        <p:spPr>
          <a:xfrm>
            <a:off x="855085" y="1935460"/>
            <a:ext cx="10481829" cy="2987079"/>
          </a:xfrm>
          <a:noFill/>
        </p:spPr>
        <p:txBody>
          <a:bodyPr anchor="ctr">
            <a:noAutofit/>
          </a:bodyPr>
          <a:lstStyle>
            <a:lvl1pPr>
              <a:defRPr sz="10000">
                <a:solidFill>
                  <a:srgbClr val="E3C286"/>
                </a:solidFill>
                <a:latin typeface="Trajan Pro 3" panose="02020502050503020301" pitchFamily="18" charset="0"/>
                <a:cs typeface="Arial" panose="020B0604020202020204" pitchFamily="34" charset="0"/>
              </a:defRPr>
            </a:lvl1pPr>
          </a:lstStyle>
          <a:p>
            <a:pPr lvl="0"/>
            <a:r>
              <a:rPr lang="en-US" dirty="0"/>
              <a:t>Add Your Title</a:t>
            </a:r>
          </a:p>
        </p:txBody>
      </p:sp>
    </p:spTree>
    <p:extLst>
      <p:ext uri="{BB962C8B-B14F-4D97-AF65-F5344CB8AC3E}">
        <p14:creationId xmlns:p14="http://schemas.microsoft.com/office/powerpoint/2010/main" val="101878792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6">
            <a:extLst>
              <a:ext uri="{FF2B5EF4-FFF2-40B4-BE49-F238E27FC236}">
                <a16:creationId xmlns:a16="http://schemas.microsoft.com/office/drawing/2014/main" id="{6E2FB733-216C-AFD2-0A8E-DC213AAB4893}"/>
              </a:ext>
            </a:extLst>
          </p:cNvPr>
          <p:cNvSpPr>
            <a:spLocks noGrp="1"/>
          </p:cNvSpPr>
          <p:nvPr>
            <p:ph type="body" sz="quarter" idx="10" hasCustomPrompt="1"/>
          </p:nvPr>
        </p:nvSpPr>
        <p:spPr>
          <a:xfrm>
            <a:off x="400101" y="1505249"/>
            <a:ext cx="11391797" cy="5036868"/>
          </a:xfrm>
        </p:spPr>
        <p:txBody>
          <a:bodyPr anchor="ctr"/>
          <a:lstStyle>
            <a:lvl1pPr algn="ctr">
              <a:defRPr baseline="0">
                <a:solidFill>
                  <a:srgbClr val="E3C286"/>
                </a:solidFill>
                <a:latin typeface="Avenir Book" panose="02000503020000020003" pitchFamily="2" charset="0"/>
                <a:cs typeface="Arial" panose="020B0604020202020204" pitchFamily="34" charset="0"/>
              </a:defRPr>
            </a:lvl1pPr>
            <a:lvl2pPr algn="l">
              <a:defRPr/>
            </a:lvl2pPr>
            <a:lvl3pPr algn="l">
              <a:defRPr/>
            </a:lvl3pPr>
            <a:lvl4pPr algn="l">
              <a:defRPr/>
            </a:lvl4pPr>
            <a:lvl5pPr algn="l">
              <a:defRPr/>
            </a:lvl5pPr>
          </a:lstStyle>
          <a:p>
            <a:pPr lvl="0"/>
            <a:r>
              <a:rPr lang="en-US" dirty="0"/>
              <a:t>Add Your Text Here</a:t>
            </a:r>
          </a:p>
        </p:txBody>
      </p:sp>
    </p:spTree>
    <p:extLst>
      <p:ext uri="{BB962C8B-B14F-4D97-AF65-F5344CB8AC3E}">
        <p14:creationId xmlns:p14="http://schemas.microsoft.com/office/powerpoint/2010/main" val="336627254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3">
            <a:extLst>
              <a:ext uri="{FF2B5EF4-FFF2-40B4-BE49-F238E27FC236}">
                <a16:creationId xmlns:a16="http://schemas.microsoft.com/office/drawing/2014/main" id="{244B0A84-9F12-16EC-5155-31245C75F880}"/>
              </a:ext>
            </a:extLst>
          </p:cNvPr>
          <p:cNvSpPr>
            <a:spLocks noGrp="1"/>
          </p:cNvSpPr>
          <p:nvPr>
            <p:ph type="body" sz="quarter" idx="14" hasCustomPrompt="1"/>
          </p:nvPr>
        </p:nvSpPr>
        <p:spPr>
          <a:xfrm>
            <a:off x="3857626" y="205009"/>
            <a:ext cx="4476746" cy="970251"/>
          </a:xfrm>
          <a:noFill/>
        </p:spPr>
        <p:txBody>
          <a:bodyPr anchor="ctr">
            <a:noAutofit/>
          </a:bodyPr>
          <a:lstStyle>
            <a:lvl1pPr>
              <a:defRPr sz="3000">
                <a:solidFill>
                  <a:srgbClr val="E3C286"/>
                </a:solidFill>
                <a:latin typeface="Trajan Pro 3" panose="02020502050503020301" pitchFamily="18" charset="0"/>
                <a:cs typeface="Arial" panose="020B0604020202020204" pitchFamily="34" charset="0"/>
              </a:defRPr>
            </a:lvl1pPr>
          </a:lstStyle>
          <a:p>
            <a:pPr lvl="0"/>
            <a:r>
              <a:rPr lang="en-US" dirty="0"/>
              <a:t>Add Your Title</a:t>
            </a:r>
          </a:p>
        </p:txBody>
      </p:sp>
      <p:sp>
        <p:nvSpPr>
          <p:cNvPr id="4" name="Text Placeholder 6">
            <a:extLst>
              <a:ext uri="{FF2B5EF4-FFF2-40B4-BE49-F238E27FC236}">
                <a16:creationId xmlns:a16="http://schemas.microsoft.com/office/drawing/2014/main" id="{5375AA25-B5EC-1849-3FD5-0C24951F81D3}"/>
              </a:ext>
            </a:extLst>
          </p:cNvPr>
          <p:cNvSpPr>
            <a:spLocks noGrp="1"/>
          </p:cNvSpPr>
          <p:nvPr>
            <p:ph type="body" sz="quarter" idx="10" hasCustomPrompt="1"/>
          </p:nvPr>
        </p:nvSpPr>
        <p:spPr>
          <a:xfrm>
            <a:off x="400101" y="1505249"/>
            <a:ext cx="11391797" cy="5036868"/>
          </a:xfrm>
        </p:spPr>
        <p:txBody>
          <a:bodyPr anchor="ctr"/>
          <a:lstStyle>
            <a:lvl1pPr algn="ctr">
              <a:defRPr baseline="0">
                <a:solidFill>
                  <a:srgbClr val="E3C286"/>
                </a:solidFill>
                <a:latin typeface="Avenir Book" panose="02000503020000020003" pitchFamily="2" charset="0"/>
                <a:cs typeface="Arial" panose="020B0604020202020204" pitchFamily="34" charset="0"/>
              </a:defRPr>
            </a:lvl1pPr>
            <a:lvl2pPr algn="l">
              <a:defRPr/>
            </a:lvl2pPr>
            <a:lvl3pPr algn="l">
              <a:defRPr/>
            </a:lvl3pPr>
            <a:lvl4pPr algn="l">
              <a:defRPr/>
            </a:lvl4pPr>
            <a:lvl5pPr algn="l">
              <a:defRPr/>
            </a:lvl5pPr>
          </a:lstStyle>
          <a:p>
            <a:pPr lvl="0"/>
            <a:r>
              <a:rPr lang="en-US" dirty="0"/>
              <a:t>Add Your Text Here</a:t>
            </a:r>
          </a:p>
        </p:txBody>
      </p:sp>
    </p:spTree>
    <p:extLst>
      <p:ext uri="{BB962C8B-B14F-4D97-AF65-F5344CB8AC3E}">
        <p14:creationId xmlns:p14="http://schemas.microsoft.com/office/powerpoint/2010/main" val="194105079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cripture">
    <p:spTree>
      <p:nvGrpSpPr>
        <p:cNvPr id="1" name=""/>
        <p:cNvGrpSpPr/>
        <p:nvPr/>
      </p:nvGrpSpPr>
      <p:grpSpPr>
        <a:xfrm>
          <a:off x="0" y="0"/>
          <a:ext cx="0" cy="0"/>
          <a:chOff x="0" y="0"/>
          <a:chExt cx="0" cy="0"/>
        </a:xfrm>
      </p:grpSpPr>
      <p:sp>
        <p:nvSpPr>
          <p:cNvPr id="5" name="Text Placeholder 6">
            <a:extLst>
              <a:ext uri="{FF2B5EF4-FFF2-40B4-BE49-F238E27FC236}">
                <a16:creationId xmlns:a16="http://schemas.microsoft.com/office/drawing/2014/main" id="{EF4A33F7-BFB1-C542-8A36-0F68E5805C51}"/>
              </a:ext>
            </a:extLst>
          </p:cNvPr>
          <p:cNvSpPr>
            <a:spLocks noGrp="1"/>
          </p:cNvSpPr>
          <p:nvPr>
            <p:ph type="body" sz="quarter" idx="10" hasCustomPrompt="1"/>
          </p:nvPr>
        </p:nvSpPr>
        <p:spPr>
          <a:xfrm>
            <a:off x="621450" y="548962"/>
            <a:ext cx="10949099" cy="5760075"/>
          </a:xfrm>
          <a:noFill/>
        </p:spPr>
        <p:txBody>
          <a:bodyPr anchor="ctr"/>
          <a:lstStyle>
            <a:lvl1pPr algn="ctr">
              <a:defRPr baseline="0">
                <a:solidFill>
                  <a:srgbClr val="F8F6DB"/>
                </a:solidFill>
                <a:latin typeface="Gotham Book" panose="02000603040000090004" pitchFamily="2" charset="77"/>
                <a:cs typeface="Arial" panose="020B0604020202020204" pitchFamily="34" charset="0"/>
              </a:defRPr>
            </a:lvl1pPr>
            <a:lvl2pPr algn="l">
              <a:defRPr/>
            </a:lvl2pPr>
            <a:lvl3pPr algn="l">
              <a:defRPr/>
            </a:lvl3pPr>
            <a:lvl4pPr algn="l">
              <a:defRPr/>
            </a:lvl4pPr>
            <a:lvl5pPr algn="l">
              <a:defRPr/>
            </a:lvl5pPr>
          </a:lstStyle>
          <a:p>
            <a:pPr lvl="0"/>
            <a:r>
              <a:rPr lang="en-US" dirty="0"/>
              <a:t>Add Your Text Here</a:t>
            </a:r>
          </a:p>
        </p:txBody>
      </p:sp>
    </p:spTree>
    <p:extLst>
      <p:ext uri="{BB962C8B-B14F-4D97-AF65-F5344CB8AC3E}">
        <p14:creationId xmlns:p14="http://schemas.microsoft.com/office/powerpoint/2010/main" val="406335097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9600" y="1600202"/>
            <a:ext cx="10972800" cy="4525963"/>
          </a:xfrm>
          <a:prstGeom prst="rect">
            <a:avLst/>
          </a:prstGeom>
        </p:spPr>
        <p:txBody>
          <a:bodyPr vert="horz" lIns="91440" tIns="45720" rIns="91440" bIns="45720" rtlCol="0" anchor="t">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FECD78-3C8E-49F2-8FAB-59489D168ABB}" type="datetimeFigureOut">
              <a:rPr lang="en-US" smtClean="0"/>
              <a:t>10/19/22</a:t>
            </a:fld>
            <a:endParaRPr lang="en-US"/>
          </a:p>
        </p:txBody>
      </p:sp>
      <p:sp>
        <p:nvSpPr>
          <p:cNvPr id="5" name="Footer Placeholder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B56013-B943-42BA-886F-6F9D4EB85E9D}" type="slidenum">
              <a:rPr lang="en-US" smtClean="0"/>
              <a:t>‹#›</a:t>
            </a:fld>
            <a:endParaRPr lang="en-US"/>
          </a:p>
        </p:txBody>
      </p:sp>
      <p:sp>
        <p:nvSpPr>
          <p:cNvPr id="7" name="Title Placeholder 6">
            <a:extLst>
              <a:ext uri="{FF2B5EF4-FFF2-40B4-BE49-F238E27FC236}">
                <a16:creationId xmlns:a16="http://schemas.microsoft.com/office/drawing/2014/main" id="{782E48ED-D884-9842-8445-333F3E1AD0C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2557711237"/>
      </p:ext>
    </p:extLst>
  </p:cSld>
  <p:clrMap bg1="dk1" tx1="lt1" bg2="dk2" tx2="lt2" accent1="accent1" accent2="accent2" accent3="accent3" accent4="accent4" accent5="accent5" accent6="accent6" hlink="hlink" folHlink="folHlink"/>
  <p:sldLayoutIdLst>
    <p:sldLayoutId id="2147483649" r:id="rId1"/>
    <p:sldLayoutId id="2147483654" r:id="rId2"/>
    <p:sldLayoutId id="2147483651" r:id="rId3"/>
    <p:sldLayoutId id="2147483652" r:id="rId4"/>
    <p:sldLayoutId id="2147483650" r:id="rId5"/>
  </p:sldLayoutIdLst>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xStyles>
    <p:titleStyle>
      <a:lvl1pPr algn="ctr" defTabSz="914400" rtl="0" eaLnBrk="1" latinLnBrk="0" hangingPunct="1">
        <a:spcBef>
          <a:spcPct val="0"/>
        </a:spcBef>
        <a:buNone/>
        <a:defRPr sz="4400" kern="1200">
          <a:solidFill>
            <a:schemeClr val="accent3">
              <a:lumMod val="20000"/>
              <a:lumOff val="80000"/>
            </a:schemeClr>
          </a:solidFill>
          <a:latin typeface="+mj-lt"/>
          <a:ea typeface="+mj-ea"/>
          <a:cs typeface="Adelle-Regular"/>
        </a:defRPr>
      </a:lvl1pPr>
    </p:titleStyle>
    <p:bodyStyle>
      <a:lvl1pPr marL="0" indent="0" algn="ctr" defTabSz="914400" rtl="0" eaLnBrk="1" latinLnBrk="0" hangingPunct="1">
        <a:spcBef>
          <a:spcPct val="20000"/>
        </a:spcBef>
        <a:buFont typeface="Arial"/>
        <a:buNone/>
        <a:defRPr sz="3000" kern="1200">
          <a:solidFill>
            <a:schemeClr val="accent3">
              <a:lumMod val="20000"/>
              <a:lumOff val="80000"/>
            </a:schemeClr>
          </a:solidFill>
          <a:latin typeface="+mn-lt"/>
          <a:ea typeface="+mn-ea"/>
          <a:cs typeface="Apple Chancery"/>
        </a:defRPr>
      </a:lvl1pPr>
      <a:lvl2pPr marL="914400" indent="-457200" algn="ctr" defTabSz="914400" rtl="0" eaLnBrk="1" latinLnBrk="0" hangingPunct="1">
        <a:spcBef>
          <a:spcPct val="20000"/>
        </a:spcBef>
        <a:buFont typeface="Arial"/>
        <a:buChar char="•"/>
        <a:defRPr sz="3000" kern="1200">
          <a:solidFill>
            <a:schemeClr val="accent3">
              <a:lumMod val="20000"/>
              <a:lumOff val="80000"/>
            </a:schemeClr>
          </a:solidFill>
          <a:latin typeface="+mn-lt"/>
          <a:ea typeface="+mn-ea"/>
          <a:cs typeface="Apple Chancery"/>
        </a:defRPr>
      </a:lvl2pPr>
      <a:lvl3pPr marL="914400" indent="0" algn="ctr" defTabSz="914400" rtl="0" eaLnBrk="1" latinLnBrk="0" hangingPunct="1">
        <a:spcBef>
          <a:spcPct val="20000"/>
        </a:spcBef>
        <a:buFont typeface="Arial" pitchFamily="34" charset="0"/>
        <a:buNone/>
        <a:defRPr sz="3000" kern="1200">
          <a:solidFill>
            <a:schemeClr val="accent3">
              <a:lumMod val="20000"/>
              <a:lumOff val="80000"/>
            </a:schemeClr>
          </a:solidFill>
          <a:latin typeface="+mn-lt"/>
          <a:ea typeface="+mn-ea"/>
          <a:cs typeface="Apple Chancery"/>
        </a:defRPr>
      </a:lvl3pPr>
      <a:lvl4pPr marL="1371600" indent="0" algn="ctr" defTabSz="914400" rtl="0" eaLnBrk="1" latinLnBrk="0" hangingPunct="1">
        <a:spcBef>
          <a:spcPct val="20000"/>
        </a:spcBef>
        <a:buFont typeface="Arial" pitchFamily="34" charset="0"/>
        <a:buNone/>
        <a:defRPr sz="3000" kern="1200">
          <a:solidFill>
            <a:schemeClr val="accent3">
              <a:lumMod val="20000"/>
              <a:lumOff val="80000"/>
            </a:schemeClr>
          </a:solidFill>
          <a:latin typeface="+mn-lt"/>
          <a:ea typeface="+mn-ea"/>
          <a:cs typeface="Apple Chancery"/>
        </a:defRPr>
      </a:lvl4pPr>
      <a:lvl5pPr marL="1828800" indent="0" algn="ctr" defTabSz="914400" rtl="0" eaLnBrk="1" latinLnBrk="0" hangingPunct="1">
        <a:spcBef>
          <a:spcPct val="20000"/>
        </a:spcBef>
        <a:buFont typeface="Arial" pitchFamily="34" charset="0"/>
        <a:buNone/>
        <a:defRPr sz="3000" kern="1200">
          <a:solidFill>
            <a:schemeClr val="accent3">
              <a:lumMod val="20000"/>
              <a:lumOff val="80000"/>
            </a:schemeClr>
          </a:solidFill>
          <a:latin typeface="+mn-lt"/>
          <a:ea typeface="+mn-ea"/>
          <a:cs typeface="Apple Chancery"/>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6F80930-1B01-3F82-8B1C-6FE53081F214}"/>
              </a:ext>
            </a:extLst>
          </p:cNvPr>
          <p:cNvSpPr>
            <a:spLocks noGrp="1"/>
          </p:cNvSpPr>
          <p:nvPr>
            <p:ph type="body" sz="quarter" idx="10"/>
          </p:nvPr>
        </p:nvSpPr>
        <p:spPr/>
        <p:txBody>
          <a:bodyPr/>
          <a:lstStyle/>
          <a:p>
            <a:endParaRPr lang="en-US"/>
          </a:p>
        </p:txBody>
      </p:sp>
      <p:sp>
        <p:nvSpPr>
          <p:cNvPr id="3" name="Rectangle 2">
            <a:extLst>
              <a:ext uri="{FF2B5EF4-FFF2-40B4-BE49-F238E27FC236}">
                <a16:creationId xmlns:a16="http://schemas.microsoft.com/office/drawing/2014/main" id="{D50C7459-B024-79CF-34D5-7703E6C61B78}"/>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4500250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008251D-2119-546F-D078-F06155E9F40D}"/>
              </a:ext>
            </a:extLst>
          </p:cNvPr>
          <p:cNvSpPr txBox="1"/>
          <p:nvPr/>
        </p:nvSpPr>
        <p:spPr>
          <a:xfrm>
            <a:off x="621450" y="653134"/>
            <a:ext cx="10949099" cy="4493538"/>
          </a:xfrm>
          <a:prstGeom prst="rect">
            <a:avLst/>
          </a:prstGeom>
          <a:noFill/>
        </p:spPr>
        <p:txBody>
          <a:bodyPr wrap="square">
            <a:spAutoFit/>
          </a:bodyPr>
          <a:lstStyle/>
          <a:p>
            <a:r>
              <a:rPr lang="en-US" sz="2600" u="sng" dirty="0"/>
              <a:t>1 Corinthians 8 </a:t>
            </a:r>
            <a:r>
              <a:rPr lang="en-US" sz="2600" dirty="0"/>
              <a:t>- Now concerning food offered to idols: </a:t>
            </a:r>
            <a:r>
              <a:rPr lang="en-US" sz="2600" dirty="0">
                <a:solidFill>
                  <a:srgbClr val="FFFF00"/>
                </a:solidFill>
              </a:rPr>
              <a:t>we know that “all of us possess knowledge</a:t>
            </a:r>
            <a:r>
              <a:rPr lang="en-US" sz="2600" dirty="0"/>
              <a:t>.” This “knowledge” puffs up, but love builds up. 2 If anyone imagines that he knows something, he does not yet know as he ought to know. 3 But if anyone loves God, he is known by God.</a:t>
            </a:r>
          </a:p>
          <a:p>
            <a:r>
              <a:rPr lang="en-US" sz="2600" dirty="0"/>
              <a:t>4 </a:t>
            </a:r>
            <a:r>
              <a:rPr lang="en-US" sz="2600" dirty="0">
                <a:solidFill>
                  <a:srgbClr val="FFFF00"/>
                </a:solidFill>
              </a:rPr>
              <a:t>Therefore, as to the eating of food offered to idols, we know that “an idol has no real existence,” and that “there is no God but one.”</a:t>
            </a:r>
            <a:r>
              <a:rPr lang="en-US" sz="2600" dirty="0"/>
              <a:t> 5 For although there may be so-called gods in heaven or on earth—as indeed there are many “gods” and many “lords”— 6 yet for us there is one God, the Father, from whom are all things and for whom we exist, and one Lord, Jesus Christ, through whom are all things and through whom we exist…</a:t>
            </a:r>
          </a:p>
        </p:txBody>
      </p:sp>
    </p:spTree>
    <p:extLst>
      <p:ext uri="{BB962C8B-B14F-4D97-AF65-F5344CB8AC3E}">
        <p14:creationId xmlns:p14="http://schemas.microsoft.com/office/powerpoint/2010/main" val="6611915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008251D-2119-546F-D078-F06155E9F40D}"/>
              </a:ext>
            </a:extLst>
          </p:cNvPr>
          <p:cNvSpPr txBox="1"/>
          <p:nvPr/>
        </p:nvSpPr>
        <p:spPr>
          <a:xfrm>
            <a:off x="621450" y="587821"/>
            <a:ext cx="10949099" cy="4893647"/>
          </a:xfrm>
          <a:prstGeom prst="rect">
            <a:avLst/>
          </a:prstGeom>
          <a:noFill/>
        </p:spPr>
        <p:txBody>
          <a:bodyPr wrap="square">
            <a:spAutoFit/>
          </a:bodyPr>
          <a:lstStyle/>
          <a:p>
            <a:r>
              <a:rPr lang="en-US" sz="2600" dirty="0"/>
              <a:t>7 </a:t>
            </a:r>
            <a:r>
              <a:rPr lang="en-US" sz="2600" dirty="0">
                <a:solidFill>
                  <a:srgbClr val="FFFF00"/>
                </a:solidFill>
              </a:rPr>
              <a:t>However, not all possess this knowledge</a:t>
            </a:r>
            <a:r>
              <a:rPr lang="en-US" sz="2600" dirty="0"/>
              <a:t>. But some, through former association with idols, eat food as really offered to an idol, and their conscience, being weak, is defiled. 8 </a:t>
            </a:r>
            <a:r>
              <a:rPr lang="en-US" sz="2600" dirty="0">
                <a:solidFill>
                  <a:srgbClr val="FFFF00"/>
                </a:solidFill>
              </a:rPr>
              <a:t>Food will not commend us to God. We are no worse off if we do not eat, and no better off if we do. 9 But take care that this right of yours does not somehow become a stumbling block to the weak. </a:t>
            </a:r>
            <a:r>
              <a:rPr lang="en-US" sz="2600" dirty="0"/>
              <a:t>10 For if anyone sees you who have knowledge eating in an idol's temple, will he not be encouraged, if his conscience is weak, to eat food offered to idols? 11 </a:t>
            </a:r>
            <a:r>
              <a:rPr lang="en-US" sz="2600" dirty="0">
                <a:solidFill>
                  <a:srgbClr val="FFFF00"/>
                </a:solidFill>
              </a:rPr>
              <a:t>And so by your knowledge this weak person is destroyed, the brother for whom Christ died. 12 Thus, sinning against your brothers and wounding their conscience when it is weak, you sin against Christ. </a:t>
            </a:r>
            <a:r>
              <a:rPr lang="en-US" sz="2600" dirty="0"/>
              <a:t>13 Therefore, if food makes my brother stumble, I will never eat meat, lest I make my brother stumble.</a:t>
            </a:r>
          </a:p>
        </p:txBody>
      </p:sp>
    </p:spTree>
    <p:extLst>
      <p:ext uri="{BB962C8B-B14F-4D97-AF65-F5344CB8AC3E}">
        <p14:creationId xmlns:p14="http://schemas.microsoft.com/office/powerpoint/2010/main" val="42317977"/>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C68C713-3DD0-0EC9-5721-D6AD4A7E11B4}"/>
              </a:ext>
            </a:extLst>
          </p:cNvPr>
          <p:cNvSpPr>
            <a:spLocks noGrp="1"/>
          </p:cNvSpPr>
          <p:nvPr>
            <p:ph type="body" sz="quarter" idx="14"/>
          </p:nvPr>
        </p:nvSpPr>
        <p:spPr>
          <a:xfrm>
            <a:off x="3415003" y="205009"/>
            <a:ext cx="5262465" cy="970251"/>
          </a:xfrm>
        </p:spPr>
        <p:txBody>
          <a:bodyPr/>
          <a:lstStyle/>
          <a:p>
            <a:r>
              <a:rPr lang="en-US" sz="4000" dirty="0"/>
              <a:t>Expedients</a:t>
            </a:r>
            <a:endParaRPr lang="en-US" sz="3600" dirty="0"/>
          </a:p>
        </p:txBody>
      </p:sp>
      <p:sp>
        <p:nvSpPr>
          <p:cNvPr id="3" name="Text Placeholder 2">
            <a:extLst>
              <a:ext uri="{FF2B5EF4-FFF2-40B4-BE49-F238E27FC236}">
                <a16:creationId xmlns:a16="http://schemas.microsoft.com/office/drawing/2014/main" id="{9B7FA22F-C1AB-4189-30D8-D82B3705772E}"/>
              </a:ext>
            </a:extLst>
          </p:cNvPr>
          <p:cNvSpPr>
            <a:spLocks noGrp="1"/>
          </p:cNvSpPr>
          <p:nvPr>
            <p:ph type="body" sz="quarter" idx="10"/>
          </p:nvPr>
        </p:nvSpPr>
        <p:spPr>
          <a:xfrm>
            <a:off x="400100" y="1380931"/>
            <a:ext cx="11391797" cy="5070668"/>
          </a:xfrm>
        </p:spPr>
        <p:txBody>
          <a:bodyPr anchor="t">
            <a:normAutofit/>
          </a:bodyPr>
          <a:lstStyle/>
          <a:p>
            <a:pPr algn="l"/>
            <a:r>
              <a:rPr lang="en-US" sz="3200" dirty="0"/>
              <a:t>Helpful Questions to Ask</a:t>
            </a:r>
          </a:p>
          <a:p>
            <a:pPr marL="1371600" lvl="1">
              <a:buFont typeface="Arial" panose="020B0604020202020204" pitchFamily="34" charset="0"/>
              <a:buChar char="•"/>
            </a:pPr>
            <a:r>
              <a:rPr lang="en-US" dirty="0"/>
              <a:t>Is it lawful?</a:t>
            </a:r>
          </a:p>
          <a:p>
            <a:pPr marL="1371600" lvl="1">
              <a:buFont typeface="Arial" panose="020B0604020202020204" pitchFamily="34" charset="0"/>
              <a:buChar char="•"/>
            </a:pPr>
            <a:r>
              <a:rPr lang="en-US" dirty="0"/>
              <a:t>Has God been specific?</a:t>
            </a:r>
          </a:p>
          <a:p>
            <a:pPr marL="1371600" lvl="1">
              <a:buFont typeface="Arial" panose="020B0604020202020204" pitchFamily="34" charset="0"/>
              <a:buChar char="•"/>
            </a:pPr>
            <a:r>
              <a:rPr lang="en-US" dirty="0"/>
              <a:t>Is it helpful? (1</a:t>
            </a:r>
            <a:r>
              <a:rPr lang="en-US" baseline="30000" dirty="0"/>
              <a:t>st</a:t>
            </a:r>
            <a:r>
              <a:rPr lang="en-US" dirty="0"/>
              <a:t> Cor. 10:32,33)</a:t>
            </a:r>
          </a:p>
          <a:p>
            <a:pPr marL="1371600" lvl="2">
              <a:buFont typeface="Arial" panose="020B0604020202020204" pitchFamily="34" charset="0"/>
              <a:buChar char="•"/>
            </a:pPr>
            <a:r>
              <a:rPr lang="en-US" dirty="0"/>
              <a:t>  Noun – </a:t>
            </a:r>
            <a:r>
              <a:rPr lang="en-US" i="1" dirty="0" err="1"/>
              <a:t>sumphero</a:t>
            </a:r>
            <a:r>
              <a:rPr lang="en-US" dirty="0"/>
              <a:t> – benefit (1 Cor. 7:35); advantage (10:33).</a:t>
            </a:r>
          </a:p>
          <a:p>
            <a:pPr marL="1371600" lvl="1">
              <a:buFont typeface="Arial" panose="020B0604020202020204" pitchFamily="34" charset="0"/>
              <a:buChar char="•"/>
            </a:pPr>
            <a:r>
              <a:rPr lang="en-US" dirty="0"/>
              <a:t>Might this cause my brother to stumble?</a:t>
            </a:r>
          </a:p>
          <a:p>
            <a:pPr marL="1371600" lvl="1">
              <a:buFont typeface="Arial" panose="020B0604020202020204" pitchFamily="34" charset="0"/>
              <a:buChar char="•"/>
            </a:pPr>
            <a:endParaRPr lang="en-US" dirty="0"/>
          </a:p>
        </p:txBody>
      </p:sp>
    </p:spTree>
    <p:extLst>
      <p:ext uri="{BB962C8B-B14F-4D97-AF65-F5344CB8AC3E}">
        <p14:creationId xmlns:p14="http://schemas.microsoft.com/office/powerpoint/2010/main" val="403767895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arn(inVertic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arn(inVertic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arn(inVertical)">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barn(inVertical)">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barn(inVertical)">
                                      <p:cBhvr>
                                        <p:cTn id="2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008251D-2119-546F-D078-F06155E9F40D}"/>
              </a:ext>
            </a:extLst>
          </p:cNvPr>
          <p:cNvSpPr txBox="1"/>
          <p:nvPr/>
        </p:nvSpPr>
        <p:spPr>
          <a:xfrm>
            <a:off x="174172" y="174172"/>
            <a:ext cx="11821884" cy="6494085"/>
          </a:xfrm>
          <a:prstGeom prst="rect">
            <a:avLst/>
          </a:prstGeom>
          <a:noFill/>
        </p:spPr>
        <p:txBody>
          <a:bodyPr wrap="square">
            <a:spAutoFit/>
          </a:bodyPr>
          <a:lstStyle/>
          <a:p>
            <a:r>
              <a:rPr lang="en-US" sz="2600" dirty="0"/>
              <a:t>1 Corinthians 10:23-33 -  “All things are lawful,” but </a:t>
            </a:r>
            <a:r>
              <a:rPr lang="en-US" sz="2600" dirty="0">
                <a:solidFill>
                  <a:srgbClr val="FFFF00"/>
                </a:solidFill>
              </a:rPr>
              <a:t>not all things are helpful</a:t>
            </a:r>
            <a:r>
              <a:rPr lang="en-US" sz="2600" dirty="0"/>
              <a:t>. “All things are lawful,” but </a:t>
            </a:r>
            <a:r>
              <a:rPr lang="en-US" sz="2600" dirty="0">
                <a:solidFill>
                  <a:srgbClr val="FFFF00"/>
                </a:solidFill>
              </a:rPr>
              <a:t>not all things build up</a:t>
            </a:r>
            <a:r>
              <a:rPr lang="en-US" sz="2600" dirty="0"/>
              <a:t>. 24 Let no one seek his own good, but the good of his neighbor. 25 </a:t>
            </a:r>
            <a:r>
              <a:rPr lang="en-US" sz="2600" dirty="0">
                <a:solidFill>
                  <a:srgbClr val="FFFF00"/>
                </a:solidFill>
              </a:rPr>
              <a:t>Eat whatever is sold in the meat market without raising any question</a:t>
            </a:r>
            <a:r>
              <a:rPr lang="en-US" sz="2600" dirty="0"/>
              <a:t> on the ground of conscience. 26 For “the earth is the Lord's, and the fullness thereof.” 27 </a:t>
            </a:r>
            <a:r>
              <a:rPr lang="en-US" sz="2600" dirty="0">
                <a:solidFill>
                  <a:srgbClr val="FFFF00"/>
                </a:solidFill>
              </a:rPr>
              <a:t>If one of the unbelievers invites you to dinner and you are disposed to go, eat whatever is set before you without raising any question</a:t>
            </a:r>
            <a:r>
              <a:rPr lang="en-US" sz="2600" dirty="0"/>
              <a:t> on the ground of conscience. 28 </a:t>
            </a:r>
            <a:r>
              <a:rPr lang="en-US" sz="2600" dirty="0">
                <a:solidFill>
                  <a:srgbClr val="FFFF00"/>
                </a:solidFill>
              </a:rPr>
              <a:t>But if someone says to you, “This has been offered in sacrifice,” then do not eat it</a:t>
            </a:r>
            <a:r>
              <a:rPr lang="en-US" sz="2600" dirty="0"/>
              <a:t>, for the sake of the one who informed you, and for the sake of conscience— 29 I do not mean your conscience, but his. For why should my liberty be determined by someone else's conscience? 30 If I partake with thankfulness, why am I denounced because of that for which I give thanks?</a:t>
            </a:r>
          </a:p>
          <a:p>
            <a:r>
              <a:rPr lang="en-US" sz="2600" dirty="0"/>
              <a:t>31 So, whether you eat or drink, or whatever you do, do all to the glory of God. 32 </a:t>
            </a:r>
            <a:r>
              <a:rPr lang="en-US" sz="2600" dirty="0">
                <a:solidFill>
                  <a:srgbClr val="FFFF00"/>
                </a:solidFill>
              </a:rPr>
              <a:t>Give no offense to Jews or to Greeks or to the church of God</a:t>
            </a:r>
            <a:r>
              <a:rPr lang="en-US" sz="2600" dirty="0"/>
              <a:t>, 33 just as I try to please everyone in everything I do, not seeking my own advantage, but that of many, that they may be saved.</a:t>
            </a:r>
          </a:p>
        </p:txBody>
      </p:sp>
    </p:spTree>
    <p:extLst>
      <p:ext uri="{BB962C8B-B14F-4D97-AF65-F5344CB8AC3E}">
        <p14:creationId xmlns:p14="http://schemas.microsoft.com/office/powerpoint/2010/main" val="351624379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6F80930-1B01-3F82-8B1C-6FE53081F214}"/>
              </a:ext>
            </a:extLst>
          </p:cNvPr>
          <p:cNvSpPr>
            <a:spLocks noGrp="1"/>
          </p:cNvSpPr>
          <p:nvPr>
            <p:ph type="body" sz="quarter" idx="10"/>
          </p:nvPr>
        </p:nvSpPr>
        <p:spPr/>
        <p:txBody>
          <a:bodyPr/>
          <a:lstStyle/>
          <a:p>
            <a:endParaRPr lang="en-US"/>
          </a:p>
        </p:txBody>
      </p:sp>
      <p:sp>
        <p:nvSpPr>
          <p:cNvPr id="3" name="Rectangle 2">
            <a:extLst>
              <a:ext uri="{FF2B5EF4-FFF2-40B4-BE49-F238E27FC236}">
                <a16:creationId xmlns:a16="http://schemas.microsoft.com/office/drawing/2014/main" id="{D50C7459-B024-79CF-34D5-7703E6C61B78}"/>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9168667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69080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C22432E-A64B-F98D-EA54-60B0B4E6F08A}"/>
              </a:ext>
            </a:extLst>
          </p:cNvPr>
          <p:cNvSpPr>
            <a:spLocks noGrp="1"/>
          </p:cNvSpPr>
          <p:nvPr>
            <p:ph type="body" sz="quarter" idx="14"/>
          </p:nvPr>
        </p:nvSpPr>
        <p:spPr>
          <a:xfrm>
            <a:off x="2010486" y="1758997"/>
            <a:ext cx="8299363" cy="2987079"/>
          </a:xfrm>
        </p:spPr>
        <p:txBody>
          <a:bodyPr/>
          <a:lstStyle/>
          <a:p>
            <a:r>
              <a:rPr lang="en-US" sz="5400" dirty="0"/>
              <a:t>Reasoning from the Scriptures</a:t>
            </a:r>
          </a:p>
        </p:txBody>
      </p:sp>
    </p:spTree>
    <p:extLst>
      <p:ext uri="{BB962C8B-B14F-4D97-AF65-F5344CB8AC3E}">
        <p14:creationId xmlns:p14="http://schemas.microsoft.com/office/powerpoint/2010/main" val="391848471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C22432E-A64B-F98D-EA54-60B0B4E6F08A}"/>
              </a:ext>
            </a:extLst>
          </p:cNvPr>
          <p:cNvSpPr>
            <a:spLocks noGrp="1"/>
          </p:cNvSpPr>
          <p:nvPr>
            <p:ph type="body" sz="quarter" idx="14"/>
          </p:nvPr>
        </p:nvSpPr>
        <p:spPr>
          <a:xfrm>
            <a:off x="2010486" y="1758997"/>
            <a:ext cx="8299363" cy="2987079"/>
          </a:xfrm>
        </p:spPr>
        <p:txBody>
          <a:bodyPr/>
          <a:lstStyle/>
          <a:p>
            <a:r>
              <a:rPr lang="en-US" sz="5400" dirty="0"/>
              <a:t>Making Judgment Calls</a:t>
            </a:r>
          </a:p>
        </p:txBody>
      </p:sp>
    </p:spTree>
    <p:extLst>
      <p:ext uri="{BB962C8B-B14F-4D97-AF65-F5344CB8AC3E}">
        <p14:creationId xmlns:p14="http://schemas.microsoft.com/office/powerpoint/2010/main" val="428113895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C22432E-A64B-F98D-EA54-60B0B4E6F08A}"/>
              </a:ext>
            </a:extLst>
          </p:cNvPr>
          <p:cNvSpPr>
            <a:spLocks noGrp="1"/>
          </p:cNvSpPr>
          <p:nvPr>
            <p:ph type="body" sz="quarter" idx="14"/>
          </p:nvPr>
        </p:nvSpPr>
        <p:spPr>
          <a:xfrm>
            <a:off x="2010486" y="1758997"/>
            <a:ext cx="8299363" cy="2987079"/>
          </a:xfrm>
        </p:spPr>
        <p:txBody>
          <a:bodyPr/>
          <a:lstStyle/>
          <a:p>
            <a:r>
              <a:rPr lang="en-US" sz="5400" dirty="0"/>
              <a:t>“All things are lawful but not all things are expedient.”</a:t>
            </a:r>
          </a:p>
          <a:p>
            <a:pPr algn="r"/>
            <a:r>
              <a:rPr lang="en-US" sz="3200" dirty="0"/>
              <a:t>- 1 Corinthians 6:12;10:23</a:t>
            </a:r>
          </a:p>
        </p:txBody>
      </p:sp>
    </p:spTree>
    <p:extLst>
      <p:ext uri="{BB962C8B-B14F-4D97-AF65-F5344CB8AC3E}">
        <p14:creationId xmlns:p14="http://schemas.microsoft.com/office/powerpoint/2010/main" val="75299236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C68C713-3DD0-0EC9-5721-D6AD4A7E11B4}"/>
              </a:ext>
            </a:extLst>
          </p:cNvPr>
          <p:cNvSpPr>
            <a:spLocks noGrp="1"/>
          </p:cNvSpPr>
          <p:nvPr>
            <p:ph type="body" sz="quarter" idx="14"/>
          </p:nvPr>
        </p:nvSpPr>
        <p:spPr>
          <a:xfrm>
            <a:off x="3415003" y="205009"/>
            <a:ext cx="5262465" cy="970251"/>
          </a:xfrm>
        </p:spPr>
        <p:txBody>
          <a:bodyPr/>
          <a:lstStyle/>
          <a:p>
            <a:r>
              <a:rPr lang="en-US" sz="3600" dirty="0"/>
              <a:t>Making Judgment Calls</a:t>
            </a:r>
          </a:p>
        </p:txBody>
      </p:sp>
      <p:sp>
        <p:nvSpPr>
          <p:cNvPr id="3" name="Text Placeholder 2">
            <a:extLst>
              <a:ext uri="{FF2B5EF4-FFF2-40B4-BE49-F238E27FC236}">
                <a16:creationId xmlns:a16="http://schemas.microsoft.com/office/drawing/2014/main" id="{9B7FA22F-C1AB-4189-30D8-D82B3705772E}"/>
              </a:ext>
            </a:extLst>
          </p:cNvPr>
          <p:cNvSpPr>
            <a:spLocks noGrp="1"/>
          </p:cNvSpPr>
          <p:nvPr>
            <p:ph type="body" sz="quarter" idx="10"/>
          </p:nvPr>
        </p:nvSpPr>
        <p:spPr>
          <a:xfrm>
            <a:off x="400100" y="1035348"/>
            <a:ext cx="11391797" cy="5416251"/>
          </a:xfrm>
        </p:spPr>
        <p:txBody>
          <a:bodyPr anchor="t">
            <a:normAutofit/>
          </a:bodyPr>
          <a:lstStyle/>
          <a:p>
            <a:pPr algn="l"/>
            <a:r>
              <a:rPr lang="en-US" sz="3200" dirty="0"/>
              <a:t>Expediency</a:t>
            </a:r>
          </a:p>
          <a:p>
            <a:pPr marL="1371600" lvl="1">
              <a:buFont typeface="Arial" panose="020B0604020202020204" pitchFamily="34" charset="0"/>
              <a:buChar char="•"/>
            </a:pPr>
            <a:r>
              <a:rPr lang="en-US" dirty="0"/>
              <a:t>Gk. </a:t>
            </a:r>
            <a:r>
              <a:rPr lang="en-US" i="1" dirty="0" err="1"/>
              <a:t>sumphero</a:t>
            </a:r>
            <a:r>
              <a:rPr lang="en-US" i="1" dirty="0"/>
              <a:t> – </a:t>
            </a:r>
            <a:r>
              <a:rPr lang="en-US" dirty="0"/>
              <a:t>KJV “expedient” 7 times</a:t>
            </a:r>
          </a:p>
          <a:p>
            <a:pPr marL="1371600" lvl="2">
              <a:buFont typeface="Arial" panose="020B0604020202020204" pitchFamily="34" charset="0"/>
              <a:buChar char="•"/>
            </a:pPr>
            <a:r>
              <a:rPr lang="en-US" dirty="0"/>
              <a:t> ESV - expedient </a:t>
            </a:r>
            <a:r>
              <a:rPr lang="en-US" sz="2800" dirty="0"/>
              <a:t>(John 18:14)</a:t>
            </a:r>
            <a:r>
              <a:rPr lang="en-US" dirty="0"/>
              <a:t> better </a:t>
            </a:r>
            <a:r>
              <a:rPr lang="en-US" sz="2800" dirty="0"/>
              <a:t>(John 11:50)</a:t>
            </a:r>
            <a:r>
              <a:rPr lang="en-US" dirty="0"/>
              <a:t>, to your advantage </a:t>
            </a:r>
            <a:r>
              <a:rPr lang="en-US" sz="2800" dirty="0"/>
              <a:t>(John 16:7)</a:t>
            </a:r>
            <a:r>
              <a:rPr lang="en-US" dirty="0"/>
              <a:t>, helpful </a:t>
            </a:r>
            <a:r>
              <a:rPr lang="en-US" sz="2800" dirty="0"/>
              <a:t>(1 Cor. 6:12; 10:23), </a:t>
            </a:r>
            <a:r>
              <a:rPr lang="en-US" dirty="0"/>
              <a:t>benefits </a:t>
            </a:r>
            <a:r>
              <a:rPr lang="en-US" sz="2800" dirty="0"/>
              <a:t>(2 Cor. 8:10),</a:t>
            </a:r>
            <a:r>
              <a:rPr lang="en-US" dirty="0"/>
              <a:t> to be gained </a:t>
            </a:r>
            <a:r>
              <a:rPr lang="en-US" sz="2800" dirty="0"/>
              <a:t>(2 Cor. 12:1)</a:t>
            </a:r>
            <a:r>
              <a:rPr lang="en-US" dirty="0"/>
              <a:t>.</a:t>
            </a:r>
          </a:p>
          <a:p>
            <a:pPr marL="1371600" lvl="1">
              <a:buFont typeface="Arial" panose="020B0604020202020204" pitchFamily="34" charset="0"/>
              <a:buChar char="•"/>
            </a:pPr>
            <a:r>
              <a:rPr lang="en-US" dirty="0"/>
              <a:t>Noun – </a:t>
            </a:r>
            <a:r>
              <a:rPr lang="en-US" i="1" dirty="0" err="1"/>
              <a:t>sumphero</a:t>
            </a:r>
            <a:r>
              <a:rPr lang="en-US" dirty="0"/>
              <a:t> – benefit (1 Cor. 7:35); advantage (10:33).</a:t>
            </a:r>
          </a:p>
          <a:p>
            <a:pPr marL="1371600" lvl="1">
              <a:buFont typeface="Arial" panose="020B0604020202020204" pitchFamily="34" charset="0"/>
              <a:buChar char="•"/>
            </a:pPr>
            <a:r>
              <a:rPr lang="en-US" dirty="0"/>
              <a:t>Does not give us </a:t>
            </a:r>
            <a:r>
              <a:rPr lang="en-US" i="1" dirty="0"/>
              <a:t> carte blanche</a:t>
            </a:r>
            <a:r>
              <a:rPr lang="en-US" dirty="0"/>
              <a:t> to do whatever we want.</a:t>
            </a:r>
          </a:p>
          <a:p>
            <a:pPr marL="1371600" lvl="1">
              <a:buFont typeface="Arial" panose="020B0604020202020204" pitchFamily="34" charset="0"/>
              <a:buChar char="•"/>
            </a:pPr>
            <a:r>
              <a:rPr lang="en-US" dirty="0"/>
              <a:t>“What would be the most helpful and beneficial means of reaching this necessary end?”</a:t>
            </a:r>
          </a:p>
          <a:p>
            <a:pPr marL="1371600" lvl="1">
              <a:buFont typeface="Arial" panose="020B0604020202020204" pitchFamily="34" charset="0"/>
              <a:buChar char="•"/>
            </a:pPr>
            <a:endParaRPr lang="en-US" dirty="0"/>
          </a:p>
        </p:txBody>
      </p:sp>
    </p:spTree>
    <p:extLst>
      <p:ext uri="{BB962C8B-B14F-4D97-AF65-F5344CB8AC3E}">
        <p14:creationId xmlns:p14="http://schemas.microsoft.com/office/powerpoint/2010/main" val="389416920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linds(horizontal)">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blinds(horizontal)">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blinds(horizontal)">
                                      <p:cBhvr>
                                        <p:cTn id="2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a:extLst>
              <a:ext uri="{FF2B5EF4-FFF2-40B4-BE49-F238E27FC236}">
                <a16:creationId xmlns:a16="http://schemas.microsoft.com/office/drawing/2014/main" id="{4008D098-3DB0-9615-76C0-F9691E6BFEE4}"/>
              </a:ext>
            </a:extLst>
          </p:cNvPr>
          <p:cNvSpPr/>
          <p:nvPr/>
        </p:nvSpPr>
        <p:spPr>
          <a:xfrm>
            <a:off x="3529263" y="978568"/>
            <a:ext cx="5133473" cy="5358063"/>
          </a:xfrm>
          <a:prstGeom prst="ellipse">
            <a:avLst/>
          </a:prstGeom>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F36AD0E4-3FC8-2DBD-02A0-677001A02D2C}"/>
              </a:ext>
            </a:extLst>
          </p:cNvPr>
          <p:cNvSpPr txBox="1"/>
          <p:nvPr/>
        </p:nvSpPr>
        <p:spPr>
          <a:xfrm>
            <a:off x="4138863" y="2101515"/>
            <a:ext cx="3914274" cy="523220"/>
          </a:xfrm>
          <a:prstGeom prst="rect">
            <a:avLst/>
          </a:prstGeom>
          <a:noFill/>
        </p:spPr>
        <p:txBody>
          <a:bodyPr wrap="square" rtlCol="0">
            <a:spAutoFit/>
          </a:bodyPr>
          <a:lstStyle/>
          <a:p>
            <a:pPr algn="ctr"/>
            <a:r>
              <a:rPr lang="en-US" sz="2800" b="1" dirty="0">
                <a:solidFill>
                  <a:schemeClr val="bg1"/>
                </a:solidFill>
                <a:latin typeface="Avenir Book" panose="02000503020000020003" pitchFamily="2" charset="0"/>
              </a:rPr>
              <a:t>All Scripture Authorizes</a:t>
            </a:r>
          </a:p>
        </p:txBody>
      </p:sp>
      <p:sp>
        <p:nvSpPr>
          <p:cNvPr id="5" name="TextBox 4">
            <a:extLst>
              <a:ext uri="{FF2B5EF4-FFF2-40B4-BE49-F238E27FC236}">
                <a16:creationId xmlns:a16="http://schemas.microsoft.com/office/drawing/2014/main" id="{8AAA10C6-8840-2B5C-079E-4A45E9AFAE60}"/>
              </a:ext>
            </a:extLst>
          </p:cNvPr>
          <p:cNvSpPr txBox="1"/>
          <p:nvPr/>
        </p:nvSpPr>
        <p:spPr>
          <a:xfrm>
            <a:off x="4395537" y="2674569"/>
            <a:ext cx="3368842" cy="461665"/>
          </a:xfrm>
          <a:prstGeom prst="rect">
            <a:avLst/>
          </a:prstGeom>
          <a:noFill/>
        </p:spPr>
        <p:txBody>
          <a:bodyPr wrap="square" rtlCol="0">
            <a:spAutoFit/>
          </a:bodyPr>
          <a:lstStyle/>
          <a:p>
            <a:pPr algn="ctr"/>
            <a:r>
              <a:rPr lang="en-US" sz="2400" dirty="0">
                <a:solidFill>
                  <a:schemeClr val="bg1">
                    <a:lumMod val="65000"/>
                    <a:lumOff val="35000"/>
                  </a:schemeClr>
                </a:solidFill>
                <a:latin typeface="Avenir Book" panose="02000503020000020003" pitchFamily="2" charset="0"/>
              </a:rPr>
              <a:t>(Generic and Specific)</a:t>
            </a:r>
          </a:p>
        </p:txBody>
      </p:sp>
      <p:sp>
        <p:nvSpPr>
          <p:cNvPr id="6" name="TextBox 5">
            <a:extLst>
              <a:ext uri="{FF2B5EF4-FFF2-40B4-BE49-F238E27FC236}">
                <a16:creationId xmlns:a16="http://schemas.microsoft.com/office/drawing/2014/main" id="{E68071CB-2BCE-9C88-08E1-03BCE80D6756}"/>
              </a:ext>
            </a:extLst>
          </p:cNvPr>
          <p:cNvSpPr txBox="1"/>
          <p:nvPr/>
        </p:nvSpPr>
        <p:spPr>
          <a:xfrm>
            <a:off x="4411579" y="3827748"/>
            <a:ext cx="3368842" cy="492443"/>
          </a:xfrm>
          <a:prstGeom prst="rect">
            <a:avLst/>
          </a:prstGeom>
          <a:noFill/>
        </p:spPr>
        <p:txBody>
          <a:bodyPr wrap="square" rtlCol="0">
            <a:spAutoFit/>
          </a:bodyPr>
          <a:lstStyle/>
          <a:p>
            <a:pPr algn="ctr"/>
            <a:r>
              <a:rPr lang="en-US" sz="2600" dirty="0">
                <a:solidFill>
                  <a:schemeClr val="bg1">
                    <a:lumMod val="65000"/>
                    <a:lumOff val="35000"/>
                  </a:schemeClr>
                </a:solidFill>
                <a:latin typeface="Avenir Book" panose="02000503020000020003" pitchFamily="2" charset="0"/>
              </a:rPr>
              <a:t>Expedient</a:t>
            </a:r>
          </a:p>
        </p:txBody>
      </p:sp>
      <p:sp>
        <p:nvSpPr>
          <p:cNvPr id="7" name="TextBox 6">
            <a:extLst>
              <a:ext uri="{FF2B5EF4-FFF2-40B4-BE49-F238E27FC236}">
                <a16:creationId xmlns:a16="http://schemas.microsoft.com/office/drawing/2014/main" id="{5F8FB897-E699-D7C6-4745-0CBD8048CAD0}"/>
              </a:ext>
            </a:extLst>
          </p:cNvPr>
          <p:cNvSpPr txBox="1"/>
          <p:nvPr/>
        </p:nvSpPr>
        <p:spPr>
          <a:xfrm>
            <a:off x="689811" y="2363125"/>
            <a:ext cx="2518610" cy="523220"/>
          </a:xfrm>
          <a:prstGeom prst="rect">
            <a:avLst/>
          </a:prstGeom>
          <a:noFill/>
        </p:spPr>
        <p:txBody>
          <a:bodyPr wrap="square" rtlCol="0">
            <a:spAutoFit/>
          </a:bodyPr>
          <a:lstStyle/>
          <a:p>
            <a:pPr algn="ctr"/>
            <a:r>
              <a:rPr lang="en-US" sz="2800" dirty="0">
                <a:solidFill>
                  <a:srgbClr val="E6D294"/>
                </a:solidFill>
              </a:rPr>
              <a:t>Unauthorized </a:t>
            </a:r>
          </a:p>
        </p:txBody>
      </p:sp>
    </p:spTree>
    <p:extLst>
      <p:ext uri="{BB962C8B-B14F-4D97-AF65-F5344CB8AC3E}">
        <p14:creationId xmlns:p14="http://schemas.microsoft.com/office/powerpoint/2010/main" val="376035519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p:tgtEl>
                                          <p:spTgt spid="7"/>
                                        </p:tgtEl>
                                        <p:attrNameLst>
                                          <p:attrName>ppt_x</p:attrName>
                                        </p:attrNameLst>
                                      </p:cBhvr>
                                      <p:tavLst>
                                        <p:tav tm="0">
                                          <p:val>
                                            <p:strVal val="#ppt_x-#ppt_w*1.125000"/>
                                          </p:val>
                                        </p:tav>
                                        <p:tav tm="100000">
                                          <p:val>
                                            <p:strVal val="#ppt_x"/>
                                          </p:val>
                                        </p:tav>
                                      </p:tavLst>
                                    </p:anim>
                                    <p:animEffect transition="in" filter="wipe(right)">
                                      <p:cBhvr>
                                        <p:cTn id="8" dur="500"/>
                                        <p:tgtEl>
                                          <p:spTgt spid="7"/>
                                        </p:tgtEl>
                                      </p:cBhvr>
                                    </p:animEffect>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linds(horizontal)">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randombar(horizontal)">
                                      <p:cBhvr>
                                        <p:cTn id="1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008251D-2119-546F-D078-F06155E9F40D}"/>
              </a:ext>
            </a:extLst>
          </p:cNvPr>
          <p:cNvSpPr txBox="1"/>
          <p:nvPr/>
        </p:nvSpPr>
        <p:spPr>
          <a:xfrm>
            <a:off x="621450" y="653134"/>
            <a:ext cx="10949099" cy="4493538"/>
          </a:xfrm>
          <a:prstGeom prst="rect">
            <a:avLst/>
          </a:prstGeom>
          <a:noFill/>
        </p:spPr>
        <p:txBody>
          <a:bodyPr wrap="square">
            <a:spAutoFit/>
          </a:bodyPr>
          <a:lstStyle/>
          <a:p>
            <a:r>
              <a:rPr lang="en-US" sz="2600" u="sng" dirty="0"/>
              <a:t>1 Corinthians 8 </a:t>
            </a:r>
            <a:r>
              <a:rPr lang="en-US" sz="2600" dirty="0"/>
              <a:t>- Now concerning food offered to idols: we know that “all of us possess knowledge.” This “knowledge” puffs up, but love builds up. 2 If anyone imagines that he knows something, he does not yet know as he ought to know. 3 But if anyone loves God, he is known by God.</a:t>
            </a:r>
          </a:p>
          <a:p>
            <a:r>
              <a:rPr lang="en-US" sz="2600" dirty="0"/>
              <a:t>4 Therefore, as to the eating of food offered to idols, we know that “an idol has no real existence,” and that “there is no God but one.” 5 For although there may be so-called gods in heaven or on earth—as indeed there are many “gods” and many “lords”— 6 yet for us there is one God, the Father, from whom are all things and for whom we exist, and one Lord, Jesus Christ, through whom are all things and through whom we exist…</a:t>
            </a:r>
          </a:p>
        </p:txBody>
      </p:sp>
    </p:spTree>
    <p:extLst>
      <p:ext uri="{BB962C8B-B14F-4D97-AF65-F5344CB8AC3E}">
        <p14:creationId xmlns:p14="http://schemas.microsoft.com/office/powerpoint/2010/main" val="151050863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18ECCD2-15F0-43E9-16E5-17973F04F671}"/>
              </a:ext>
            </a:extLst>
          </p:cNvPr>
          <p:cNvSpPr>
            <a:spLocks noGrp="1"/>
          </p:cNvSpPr>
          <p:nvPr>
            <p:ph type="body" sz="quarter" idx="10"/>
          </p:nvPr>
        </p:nvSpPr>
        <p:spPr/>
        <p:txBody>
          <a:bodyPr/>
          <a:lstStyle/>
          <a:p>
            <a:endParaRPr lang="en-US"/>
          </a:p>
        </p:txBody>
      </p:sp>
      <p:sp>
        <p:nvSpPr>
          <p:cNvPr id="4" name="TextBox 3">
            <a:extLst>
              <a:ext uri="{FF2B5EF4-FFF2-40B4-BE49-F238E27FC236}">
                <a16:creationId xmlns:a16="http://schemas.microsoft.com/office/drawing/2014/main" id="{B008251D-2119-546F-D078-F06155E9F40D}"/>
              </a:ext>
            </a:extLst>
          </p:cNvPr>
          <p:cNvSpPr txBox="1"/>
          <p:nvPr/>
        </p:nvSpPr>
        <p:spPr>
          <a:xfrm>
            <a:off x="621450" y="587821"/>
            <a:ext cx="10949099" cy="4893647"/>
          </a:xfrm>
          <a:prstGeom prst="rect">
            <a:avLst/>
          </a:prstGeom>
          <a:noFill/>
        </p:spPr>
        <p:txBody>
          <a:bodyPr wrap="square">
            <a:spAutoFit/>
          </a:bodyPr>
          <a:lstStyle/>
          <a:p>
            <a:r>
              <a:rPr lang="en-US" sz="2600" dirty="0"/>
              <a:t>7 However, not all possess this knowledge. But some, through former association with idols, eat food as really offered to an idol, and their conscience, being weak, is defiled. 8 Food will not commend us to God. We are no worse off if we do not eat, and no better off if we do. 9 But take care that this right of yours does not somehow become a stumbling block to the weak. 10 For if anyone sees you who have knowledge eating in an idol's temple, will he not be encouraged, if his conscience is weak, to eat food offered to idols? 11 And so by your knowledge this weak person is destroyed, the brother for whom Christ died. 12 Thus, sinning against your brothers and wounding their conscience when it is weak, you sin against Christ. 13 Therefore, if food makes my brother stumble, I will never eat meat, lest I make my brother stumble.</a:t>
            </a:r>
          </a:p>
        </p:txBody>
      </p:sp>
    </p:spTree>
    <p:extLst>
      <p:ext uri="{BB962C8B-B14F-4D97-AF65-F5344CB8AC3E}">
        <p14:creationId xmlns:p14="http://schemas.microsoft.com/office/powerpoint/2010/main" val="3447283594"/>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theme/theme1.xml><?xml version="1.0" encoding="utf-8"?>
<a:theme xmlns:a="http://schemas.openxmlformats.org/drawingml/2006/main" name="Default">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Civic">
      <a:majorFont>
        <a:latin typeface="Georgia"/>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华文新魏"/>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Black .thmx</Template>
  <TotalTime>15645</TotalTime>
  <Words>1145</Words>
  <Application>Microsoft Macintosh PowerPoint</Application>
  <PresentationFormat>Widescreen</PresentationFormat>
  <Paragraphs>30</Paragraphs>
  <Slides>14</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14</vt:i4>
      </vt:variant>
    </vt:vector>
  </HeadingPairs>
  <TitlesOfParts>
    <vt:vector size="21" baseType="lpstr">
      <vt:lpstr>Arial</vt:lpstr>
      <vt:lpstr>Avenir Book</vt:lpstr>
      <vt:lpstr>Calibri</vt:lpstr>
      <vt:lpstr>Georgia</vt:lpstr>
      <vt:lpstr>Gotham Book</vt:lpstr>
      <vt:lpstr>Trajan Pro 3</vt:lpstr>
      <vt:lpstr>Default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RT Creative Group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Chapman</dc:creator>
  <cp:lastModifiedBy>Steve Patton</cp:lastModifiedBy>
  <cp:revision>84</cp:revision>
  <cp:lastPrinted>2022-10-19T20:06:39Z</cp:lastPrinted>
  <dcterms:created xsi:type="dcterms:W3CDTF">2014-03-26T14:03:34Z</dcterms:created>
  <dcterms:modified xsi:type="dcterms:W3CDTF">2022-10-19T20:16:24Z</dcterms:modified>
</cp:coreProperties>
</file>