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67" r:id="rId3"/>
    <p:sldId id="293" r:id="rId4"/>
    <p:sldId id="294" r:id="rId5"/>
    <p:sldId id="295" r:id="rId6"/>
    <p:sldId id="296" r:id="rId7"/>
    <p:sldId id="297" r:id="rId8"/>
    <p:sldId id="302" r:id="rId9"/>
    <p:sldId id="303" r:id="rId10"/>
    <p:sldId id="304" r:id="rId11"/>
    <p:sldId id="305" r:id="rId12"/>
    <p:sldId id="306" r:id="rId13"/>
    <p:sldId id="299" r:id="rId14"/>
    <p:sldId id="300" r:id="rId15"/>
    <p:sldId id="307" r:id="rId16"/>
    <p:sldId id="308" r:id="rId17"/>
    <p:sldId id="309" r:id="rId18"/>
    <p:sldId id="310" r:id="rId19"/>
    <p:sldId id="311" r:id="rId20"/>
    <p:sldId id="313" r:id="rId21"/>
    <p:sldId id="312"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322C"/>
    <a:srgbClr val="F8F6DB"/>
    <a:srgbClr val="AB742F"/>
    <a:srgbClr val="F86413"/>
    <a:srgbClr val="E6D294"/>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27" autoAdjust="0"/>
    <p:restoredTop sz="94694"/>
  </p:normalViewPr>
  <p:slideViewPr>
    <p:cSldViewPr snapToGrid="0" snapToObjects="1">
      <p:cViewPr varScale="1">
        <p:scale>
          <a:sx n="42" d="100"/>
          <a:sy n="42" d="100"/>
        </p:scale>
        <p:origin x="192" y="188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10/5/22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4</a:t>
            </a:fld>
            <a:endParaRPr lang="en-US"/>
          </a:p>
        </p:txBody>
      </p:sp>
    </p:spTree>
    <p:extLst>
      <p:ext uri="{BB962C8B-B14F-4D97-AF65-F5344CB8AC3E}">
        <p14:creationId xmlns:p14="http://schemas.microsoft.com/office/powerpoint/2010/main" val="318785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7</a:t>
            </a:fld>
            <a:endParaRPr lang="en-US"/>
          </a:p>
        </p:txBody>
      </p:sp>
    </p:spTree>
    <p:extLst>
      <p:ext uri="{BB962C8B-B14F-4D97-AF65-F5344CB8AC3E}">
        <p14:creationId xmlns:p14="http://schemas.microsoft.com/office/powerpoint/2010/main" val="2278908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10</a:t>
            </a:fld>
            <a:endParaRPr lang="en-US"/>
          </a:p>
        </p:txBody>
      </p:sp>
    </p:spTree>
    <p:extLst>
      <p:ext uri="{BB962C8B-B14F-4D97-AF65-F5344CB8AC3E}">
        <p14:creationId xmlns:p14="http://schemas.microsoft.com/office/powerpoint/2010/main" val="193969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13</a:t>
            </a:fld>
            <a:endParaRPr lang="en-US"/>
          </a:p>
        </p:txBody>
      </p:sp>
    </p:spTree>
    <p:extLst>
      <p:ext uri="{BB962C8B-B14F-4D97-AF65-F5344CB8AC3E}">
        <p14:creationId xmlns:p14="http://schemas.microsoft.com/office/powerpoint/2010/main" val="419278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14</a:t>
            </a:fld>
            <a:endParaRPr lang="en-US"/>
          </a:p>
        </p:txBody>
      </p:sp>
    </p:spTree>
    <p:extLst>
      <p:ext uri="{BB962C8B-B14F-4D97-AF65-F5344CB8AC3E}">
        <p14:creationId xmlns:p14="http://schemas.microsoft.com/office/powerpoint/2010/main" val="318676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15</a:t>
            </a:fld>
            <a:endParaRPr lang="en-US"/>
          </a:p>
        </p:txBody>
      </p:sp>
    </p:spTree>
    <p:extLst>
      <p:ext uri="{BB962C8B-B14F-4D97-AF65-F5344CB8AC3E}">
        <p14:creationId xmlns:p14="http://schemas.microsoft.com/office/powerpoint/2010/main" val="96254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18</a:t>
            </a:fld>
            <a:endParaRPr lang="en-US"/>
          </a:p>
        </p:txBody>
      </p:sp>
    </p:spTree>
    <p:extLst>
      <p:ext uri="{BB962C8B-B14F-4D97-AF65-F5344CB8AC3E}">
        <p14:creationId xmlns:p14="http://schemas.microsoft.com/office/powerpoint/2010/main" val="324422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21</a:t>
            </a:fld>
            <a:endParaRPr lang="en-US"/>
          </a:p>
        </p:txBody>
      </p:sp>
    </p:spTree>
    <p:extLst>
      <p:ext uri="{BB962C8B-B14F-4D97-AF65-F5344CB8AC3E}">
        <p14:creationId xmlns:p14="http://schemas.microsoft.com/office/powerpoint/2010/main" val="2212205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10/5/22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authorizes by showing us truth</a:t>
            </a:r>
          </a:p>
          <a:p>
            <a:pPr lvl="1"/>
            <a:r>
              <a:rPr lang="en-US" dirty="0"/>
              <a:t>Historical Narrative</a:t>
            </a:r>
          </a:p>
          <a:p>
            <a:pPr lvl="1"/>
            <a:r>
              <a:rPr lang="en-US" dirty="0"/>
              <a:t>We see God in the narrative. It illustrates His nature, His will, His eternal purpose</a:t>
            </a:r>
          </a:p>
          <a:p>
            <a:pPr lvl="1"/>
            <a:r>
              <a:rPr lang="en-US" dirty="0"/>
              <a:t>Examples (specific incidents) both positive and negative</a:t>
            </a:r>
          </a:p>
          <a:p>
            <a:pPr lvl="2"/>
            <a:endParaRPr lang="en-US" dirty="0"/>
          </a:p>
          <a:p>
            <a:pPr lvl="2"/>
            <a:endParaRPr lang="en-US" dirty="0"/>
          </a:p>
        </p:txBody>
      </p:sp>
    </p:spTree>
    <p:extLst>
      <p:ext uri="{BB962C8B-B14F-4D97-AF65-F5344CB8AC3E}">
        <p14:creationId xmlns:p14="http://schemas.microsoft.com/office/powerpoint/2010/main" val="15474831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602942"/>
            <a:ext cx="10481829" cy="5182401"/>
          </a:xfrm>
        </p:spPr>
        <p:txBody>
          <a:bodyPr anchor="t"/>
          <a:lstStyle/>
          <a:p>
            <a:pPr algn="l"/>
            <a:r>
              <a:rPr lang="en-US" sz="3600" dirty="0">
                <a:solidFill>
                  <a:schemeClr val="tx1">
                    <a:lumMod val="75000"/>
                  </a:schemeClr>
                </a:solidFill>
                <a:latin typeface="+mn-lt"/>
              </a:rPr>
              <a:t>Hebrews 11:6,7 </a:t>
            </a:r>
            <a:r>
              <a:rPr lang="en-US" sz="3600" dirty="0">
                <a:latin typeface="+mn-lt"/>
              </a:rPr>
              <a:t>-  “And without faith it is impossible to please him, for whoever would draw near to God must believe that he exists and that he rewards those who seek him. </a:t>
            </a:r>
            <a:r>
              <a:rPr lang="en-US" sz="3600" baseline="30000" dirty="0">
                <a:latin typeface="+mn-lt"/>
              </a:rPr>
              <a:t>7</a:t>
            </a:r>
            <a:r>
              <a:rPr lang="en-US" sz="3600" dirty="0">
                <a:latin typeface="+mn-lt"/>
              </a:rPr>
              <a:t> By faith Noah, being warned by God concerning events as yet unseen, in reverent fear constructed an ark for the saving of his household. By this he condemned the world and became an heir of the righteousness that comes by faith.”</a:t>
            </a:r>
          </a:p>
        </p:txBody>
      </p:sp>
    </p:spTree>
    <p:extLst>
      <p:ext uri="{BB962C8B-B14F-4D97-AF65-F5344CB8AC3E}">
        <p14:creationId xmlns:p14="http://schemas.microsoft.com/office/powerpoint/2010/main" val="322452908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602942"/>
            <a:ext cx="10481829" cy="5622012"/>
          </a:xfrm>
        </p:spPr>
        <p:txBody>
          <a:bodyPr anchor="t"/>
          <a:lstStyle/>
          <a:p>
            <a:pPr algn="l"/>
            <a:r>
              <a:rPr lang="en-US" sz="3200" dirty="0">
                <a:solidFill>
                  <a:schemeClr val="tx1">
                    <a:lumMod val="75000"/>
                  </a:schemeClr>
                </a:solidFill>
                <a:latin typeface="+mn-lt"/>
              </a:rPr>
              <a:t>1 Cor. 10:5-10</a:t>
            </a:r>
            <a:r>
              <a:rPr lang="en-US" sz="3200" dirty="0">
                <a:latin typeface="+mn-lt"/>
              </a:rPr>
              <a:t>-  “Nevertheless, with most of them God was not pleased, for they were overthrown in the wilderness. </a:t>
            </a:r>
            <a:r>
              <a:rPr lang="en-US" sz="3200" baseline="30000" dirty="0">
                <a:latin typeface="+mn-lt"/>
              </a:rPr>
              <a:t>6</a:t>
            </a:r>
            <a:r>
              <a:rPr lang="en-US" sz="3200" dirty="0">
                <a:latin typeface="+mn-lt"/>
              </a:rPr>
              <a:t> Now these things took place as examples for us, that we might not desire evil as they did. </a:t>
            </a:r>
            <a:r>
              <a:rPr lang="en-US" sz="3200" baseline="30000" dirty="0">
                <a:latin typeface="+mn-lt"/>
              </a:rPr>
              <a:t>7</a:t>
            </a:r>
            <a:r>
              <a:rPr lang="en-US" sz="3200" dirty="0">
                <a:latin typeface="+mn-lt"/>
              </a:rPr>
              <a:t> Do not be idolaters as some of them were; as it is written, “The people sat down to eat and drink and rose up to play.” </a:t>
            </a:r>
            <a:r>
              <a:rPr lang="en-US" sz="3200" baseline="30000" dirty="0">
                <a:latin typeface="+mn-lt"/>
              </a:rPr>
              <a:t>8</a:t>
            </a:r>
            <a:r>
              <a:rPr lang="en-US" sz="3200" dirty="0">
                <a:latin typeface="+mn-lt"/>
              </a:rPr>
              <a:t> We must not indulge in sexual immorality as some of them did, and twenty-three thousand fell in a single day. </a:t>
            </a:r>
            <a:r>
              <a:rPr lang="en-US" sz="3200" baseline="30000" dirty="0">
                <a:latin typeface="+mn-lt"/>
              </a:rPr>
              <a:t>9</a:t>
            </a:r>
            <a:r>
              <a:rPr lang="en-US" sz="3200" dirty="0">
                <a:latin typeface="+mn-lt"/>
              </a:rPr>
              <a:t> We must not put Christ to the test, as some of them did and were destroyed by serpents, </a:t>
            </a:r>
            <a:r>
              <a:rPr lang="en-US" sz="3200" baseline="30000" dirty="0">
                <a:latin typeface="+mn-lt"/>
              </a:rPr>
              <a:t>10</a:t>
            </a:r>
            <a:r>
              <a:rPr lang="en-US" sz="3200" dirty="0">
                <a:latin typeface="+mn-lt"/>
              </a:rPr>
              <a:t> nor grumble, as some of them did and were destroyed by the Destroyer.”</a:t>
            </a:r>
          </a:p>
        </p:txBody>
      </p:sp>
    </p:spTree>
    <p:extLst>
      <p:ext uri="{BB962C8B-B14F-4D97-AF65-F5344CB8AC3E}">
        <p14:creationId xmlns:p14="http://schemas.microsoft.com/office/powerpoint/2010/main" val="109626968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authorizes by telling us truth</a:t>
            </a:r>
          </a:p>
          <a:p>
            <a:pPr lvl="1"/>
            <a:r>
              <a:rPr lang="en-US" dirty="0"/>
              <a:t>Statements or declarations of truth</a:t>
            </a:r>
          </a:p>
          <a:p>
            <a:pPr lvl="1"/>
            <a:r>
              <a:rPr lang="en-US" dirty="0"/>
              <a:t>Mark 16:16 – “He that believes and is baptized shall be saved.”</a:t>
            </a:r>
          </a:p>
          <a:p>
            <a:pPr lvl="1"/>
            <a:r>
              <a:rPr lang="en-US" dirty="0"/>
              <a:t>Genesis 1:1 – “In the beginning God created the heavens and the earth.</a:t>
            </a:r>
          </a:p>
          <a:p>
            <a:pPr lvl="1"/>
            <a:r>
              <a:rPr lang="en-US" dirty="0"/>
              <a:t>Hebrews 13:5b – “I will never fail you or forsake you.”</a:t>
            </a:r>
          </a:p>
          <a:p>
            <a:pPr lvl="2"/>
            <a:endParaRPr lang="en-US" dirty="0"/>
          </a:p>
        </p:txBody>
      </p:sp>
    </p:spTree>
    <p:extLst>
      <p:ext uri="{BB962C8B-B14F-4D97-AF65-F5344CB8AC3E}">
        <p14:creationId xmlns:p14="http://schemas.microsoft.com/office/powerpoint/2010/main" val="42427353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authorizes by telling us truth</a:t>
            </a:r>
          </a:p>
          <a:p>
            <a:pPr lvl="1"/>
            <a:r>
              <a:rPr lang="en-US" dirty="0"/>
              <a:t>Statements or declarations of truth</a:t>
            </a:r>
          </a:p>
          <a:p>
            <a:pPr lvl="1"/>
            <a:r>
              <a:rPr lang="en-US" dirty="0"/>
              <a:t>Overarching principles</a:t>
            </a:r>
          </a:p>
          <a:p>
            <a:pPr lvl="2"/>
            <a:r>
              <a:rPr lang="en-US" dirty="0"/>
              <a:t>Matthew 6:24 – “No one can serve two masters, for either he will hate the one and love the other, or he will be devoted to the one and despise the other. You cannot serve God and money.”</a:t>
            </a:r>
          </a:p>
          <a:p>
            <a:pPr lvl="2"/>
            <a:endParaRPr lang="en-US" dirty="0"/>
          </a:p>
        </p:txBody>
      </p:sp>
    </p:spTree>
    <p:extLst>
      <p:ext uri="{BB962C8B-B14F-4D97-AF65-F5344CB8AC3E}">
        <p14:creationId xmlns:p14="http://schemas.microsoft.com/office/powerpoint/2010/main" val="41709777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authorizes by telling truth</a:t>
            </a:r>
          </a:p>
          <a:p>
            <a:pPr lvl="1"/>
            <a:r>
              <a:rPr lang="en-US" dirty="0"/>
              <a:t>Statements or declarations of truth</a:t>
            </a:r>
          </a:p>
          <a:p>
            <a:pPr lvl="1"/>
            <a:r>
              <a:rPr lang="en-US" dirty="0"/>
              <a:t>Overarching principles</a:t>
            </a:r>
          </a:p>
          <a:p>
            <a:pPr lvl="1"/>
            <a:r>
              <a:rPr lang="en-US" dirty="0"/>
              <a:t>Commands both positive and negative</a:t>
            </a:r>
          </a:p>
          <a:p>
            <a:pPr lvl="2"/>
            <a:endParaRPr lang="en-US" dirty="0"/>
          </a:p>
          <a:p>
            <a:pPr lvl="2"/>
            <a:endParaRPr lang="en-US" dirty="0"/>
          </a:p>
        </p:txBody>
      </p:sp>
    </p:spTree>
    <p:extLst>
      <p:ext uri="{BB962C8B-B14F-4D97-AF65-F5344CB8AC3E}">
        <p14:creationId xmlns:p14="http://schemas.microsoft.com/office/powerpoint/2010/main" val="35356836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1318846"/>
            <a:ext cx="10481829" cy="4906108"/>
          </a:xfrm>
        </p:spPr>
        <p:txBody>
          <a:bodyPr anchor="t"/>
          <a:lstStyle/>
          <a:p>
            <a:pPr algn="l"/>
            <a:r>
              <a:rPr lang="en-US" sz="3600" u="sng" dirty="0">
                <a:solidFill>
                  <a:schemeClr val="tx1">
                    <a:lumMod val="75000"/>
                  </a:schemeClr>
                </a:solidFill>
                <a:latin typeface="+mn-lt"/>
              </a:rPr>
              <a:t>Positive Commands</a:t>
            </a:r>
          </a:p>
          <a:p>
            <a:pPr algn="l"/>
            <a:r>
              <a:rPr lang="en-US" sz="3200" dirty="0">
                <a:solidFill>
                  <a:schemeClr val="tx1">
                    <a:lumMod val="75000"/>
                  </a:schemeClr>
                </a:solidFill>
                <a:latin typeface="+mn-lt"/>
              </a:rPr>
              <a:t>Acts 2:38 - </a:t>
            </a:r>
            <a:r>
              <a:rPr lang="en-US" sz="3200" dirty="0">
                <a:latin typeface="+mn-lt"/>
              </a:rPr>
              <a:t>“And Peter said to them, “Repent and be baptized every one of you in the name of Jesus Christ for the forgiveness of your sins, and you will receive the gift of the Holy Spirit.”</a:t>
            </a:r>
          </a:p>
          <a:p>
            <a:pPr algn="l"/>
            <a:r>
              <a:rPr lang="en-US" sz="3200" dirty="0">
                <a:solidFill>
                  <a:schemeClr val="tx1">
                    <a:lumMod val="75000"/>
                  </a:schemeClr>
                </a:solidFill>
                <a:latin typeface="+mn-lt"/>
              </a:rPr>
              <a:t>Acts 17:30 </a:t>
            </a:r>
            <a:r>
              <a:rPr lang="en-US" sz="3200" dirty="0">
                <a:latin typeface="+mn-lt"/>
              </a:rPr>
              <a:t>– “The times of ignorance God overlooked, but now he commands all people everywhere to repent”</a:t>
            </a:r>
          </a:p>
        </p:txBody>
      </p:sp>
    </p:spTree>
    <p:extLst>
      <p:ext uri="{BB962C8B-B14F-4D97-AF65-F5344CB8AC3E}">
        <p14:creationId xmlns:p14="http://schemas.microsoft.com/office/powerpoint/2010/main" val="115558721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1406768"/>
            <a:ext cx="10481829" cy="4818185"/>
          </a:xfrm>
        </p:spPr>
        <p:txBody>
          <a:bodyPr anchor="t"/>
          <a:lstStyle/>
          <a:p>
            <a:pPr algn="l"/>
            <a:r>
              <a:rPr lang="en-US" sz="3600" u="sng" dirty="0">
                <a:solidFill>
                  <a:schemeClr val="tx1">
                    <a:lumMod val="75000"/>
                  </a:schemeClr>
                </a:solidFill>
                <a:latin typeface="+mn-lt"/>
              </a:rPr>
              <a:t>Negative Commands</a:t>
            </a:r>
          </a:p>
          <a:p>
            <a:pPr algn="l"/>
            <a:r>
              <a:rPr lang="en-US" sz="3200" dirty="0">
                <a:solidFill>
                  <a:schemeClr val="tx1">
                    <a:lumMod val="75000"/>
                  </a:schemeClr>
                </a:solidFill>
                <a:latin typeface="+mn-lt"/>
              </a:rPr>
              <a:t>Acts 2:38 - </a:t>
            </a:r>
            <a:r>
              <a:rPr lang="en-US" sz="3200" dirty="0">
                <a:latin typeface="+mn-lt"/>
              </a:rPr>
              <a:t>“Flee Fornication.”</a:t>
            </a:r>
          </a:p>
          <a:p>
            <a:pPr algn="l"/>
            <a:r>
              <a:rPr lang="en-US" sz="3200" dirty="0">
                <a:solidFill>
                  <a:schemeClr val="tx1">
                    <a:lumMod val="75000"/>
                  </a:schemeClr>
                </a:solidFill>
                <a:latin typeface="+mn-lt"/>
              </a:rPr>
              <a:t>James 2:1</a:t>
            </a:r>
            <a:r>
              <a:rPr lang="en-US" sz="3200" dirty="0">
                <a:latin typeface="+mn-lt"/>
              </a:rPr>
              <a:t>– “My brothers, show no partiality as you hold the faith in our Lord Jesus Christ, the Lord of glory”</a:t>
            </a:r>
          </a:p>
        </p:txBody>
      </p:sp>
    </p:spTree>
    <p:extLst>
      <p:ext uri="{BB962C8B-B14F-4D97-AF65-F5344CB8AC3E}">
        <p14:creationId xmlns:p14="http://schemas.microsoft.com/office/powerpoint/2010/main" val="183720586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authorizes by implying truth</a:t>
            </a:r>
          </a:p>
          <a:p>
            <a:pPr lvl="1"/>
            <a:r>
              <a:rPr lang="en-US" dirty="0"/>
              <a:t>Acts 8:35, 36 – “Then Philip opened his mouth, and beginning with this Scripture he told him the good news about Jesus. 36 And as they were going along the road they came to some water, and the eunuch said, ‘See, here is water! What prevents me from being baptized?’”</a:t>
            </a:r>
          </a:p>
          <a:p>
            <a:pPr lvl="2"/>
            <a:endParaRPr lang="en-US" dirty="0"/>
          </a:p>
          <a:p>
            <a:pPr lvl="2"/>
            <a:endParaRPr lang="en-US" dirty="0"/>
          </a:p>
        </p:txBody>
      </p:sp>
    </p:spTree>
    <p:extLst>
      <p:ext uri="{BB962C8B-B14F-4D97-AF65-F5344CB8AC3E}">
        <p14:creationId xmlns:p14="http://schemas.microsoft.com/office/powerpoint/2010/main" val="14989443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602942"/>
            <a:ext cx="10481829" cy="5622012"/>
          </a:xfrm>
        </p:spPr>
        <p:txBody>
          <a:bodyPr anchor="t"/>
          <a:lstStyle/>
          <a:p>
            <a:pPr algn="l"/>
            <a:r>
              <a:rPr lang="en-US" sz="3200" dirty="0">
                <a:solidFill>
                  <a:schemeClr val="tx1">
                    <a:lumMod val="75000"/>
                  </a:schemeClr>
                </a:solidFill>
                <a:latin typeface="+mn-lt"/>
              </a:rPr>
              <a:t>Romans 10:11-14 - </a:t>
            </a:r>
            <a:r>
              <a:rPr lang="en-US" sz="3200" dirty="0">
                <a:latin typeface="+mn-lt"/>
              </a:rPr>
              <a:t>“For the Scripture says, “Everyone who believes in him will not be put to shame.” </a:t>
            </a:r>
            <a:r>
              <a:rPr lang="en-US" sz="3200" baseline="30000" dirty="0">
                <a:latin typeface="+mn-lt"/>
              </a:rPr>
              <a:t>12</a:t>
            </a:r>
            <a:r>
              <a:rPr lang="en-US" sz="3200" dirty="0">
                <a:latin typeface="+mn-lt"/>
              </a:rPr>
              <a:t> For there is no distinction between Jew and Greek; for the same Lord is Lord of all, bestowing his riches on all who call on him. </a:t>
            </a:r>
            <a:r>
              <a:rPr lang="en-US" sz="3200" baseline="30000" dirty="0">
                <a:latin typeface="+mn-lt"/>
              </a:rPr>
              <a:t>13</a:t>
            </a:r>
            <a:r>
              <a:rPr lang="en-US" sz="3200" dirty="0">
                <a:latin typeface="+mn-lt"/>
              </a:rPr>
              <a:t> For “everyone who calls on the name of the Lord will be saved.”</a:t>
            </a:r>
          </a:p>
          <a:p>
            <a:pPr algn="l"/>
            <a:r>
              <a:rPr lang="en-US" sz="3200" baseline="30000" dirty="0">
                <a:latin typeface="+mn-lt"/>
              </a:rPr>
              <a:t>14</a:t>
            </a:r>
            <a:r>
              <a:rPr lang="en-US" sz="3200" dirty="0">
                <a:latin typeface="+mn-lt"/>
              </a:rPr>
              <a:t> How then will they call on him in whom they have not believed? And how are they to believe in him of whom they have never heard? And how are they to hear without someone preaching?.”</a:t>
            </a:r>
          </a:p>
        </p:txBody>
      </p:sp>
    </p:spTree>
    <p:extLst>
      <p:ext uri="{BB962C8B-B14F-4D97-AF65-F5344CB8AC3E}">
        <p14:creationId xmlns:p14="http://schemas.microsoft.com/office/powerpoint/2010/main" val="234029704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1418094"/>
            <a:ext cx="10481829" cy="3417675"/>
          </a:xfrm>
        </p:spPr>
        <p:txBody>
          <a:bodyPr anchor="t"/>
          <a:lstStyle/>
          <a:p>
            <a:pPr algn="l"/>
            <a:r>
              <a:rPr lang="en-US" sz="3200" dirty="0">
                <a:solidFill>
                  <a:schemeClr val="tx1">
                    <a:lumMod val="75000"/>
                  </a:schemeClr>
                </a:solidFill>
                <a:latin typeface="+mn-lt"/>
              </a:rPr>
              <a:t>Mark 12:26,27 - </a:t>
            </a:r>
            <a:r>
              <a:rPr lang="en-US" sz="3200" dirty="0">
                <a:latin typeface="+mn-lt"/>
              </a:rPr>
              <a:t>“And as for the dead being raised, have you not read in the book of Moses, in the passage about the bush, how God spoke to him, saying, ‘I am the God of Abraham, and the God of Isaac, and the God of Jacob’? </a:t>
            </a:r>
            <a:r>
              <a:rPr lang="en-US" sz="3200" baseline="30000" dirty="0">
                <a:latin typeface="+mn-lt"/>
              </a:rPr>
              <a:t>27</a:t>
            </a:r>
            <a:r>
              <a:rPr lang="en-US" sz="3200" dirty="0">
                <a:latin typeface="+mn-lt"/>
              </a:rPr>
              <a:t> He is not God of the dead, but of the living. You are quite wrong.”</a:t>
            </a:r>
          </a:p>
        </p:txBody>
      </p:sp>
    </p:spTree>
    <p:extLst>
      <p:ext uri="{BB962C8B-B14F-4D97-AF65-F5344CB8AC3E}">
        <p14:creationId xmlns:p14="http://schemas.microsoft.com/office/powerpoint/2010/main" val="173795347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600" dirty="0"/>
              <a:t>God’s Word gives us information, instruction</a:t>
            </a:r>
          </a:p>
          <a:p>
            <a:pPr lvl="1"/>
            <a:r>
              <a:rPr lang="en-US" dirty="0"/>
              <a:t>We let it </a:t>
            </a:r>
            <a:r>
              <a:rPr lang="en-US" i="1" dirty="0"/>
              <a:t>tell</a:t>
            </a:r>
            <a:r>
              <a:rPr lang="en-US" dirty="0"/>
              <a:t> us truth, </a:t>
            </a:r>
            <a:r>
              <a:rPr lang="en-US" i="1" dirty="0"/>
              <a:t>show</a:t>
            </a:r>
            <a:r>
              <a:rPr lang="en-US" dirty="0"/>
              <a:t> us truth, </a:t>
            </a:r>
            <a:r>
              <a:rPr lang="en-US" i="1" dirty="0"/>
              <a:t>imply</a:t>
            </a:r>
            <a:r>
              <a:rPr lang="en-US" dirty="0"/>
              <a:t> to us truth.</a:t>
            </a:r>
          </a:p>
          <a:p>
            <a:pPr lvl="1"/>
            <a:r>
              <a:rPr lang="en-US" dirty="0"/>
              <a:t>We read, understand, comprehend, conclude, and act accordingly.</a:t>
            </a:r>
          </a:p>
        </p:txBody>
      </p:sp>
    </p:spTree>
    <p:extLst>
      <p:ext uri="{BB962C8B-B14F-4D97-AF65-F5344CB8AC3E}">
        <p14:creationId xmlns:p14="http://schemas.microsoft.com/office/powerpoint/2010/main" val="2312720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Reasoning from the Scriptures</a:t>
            </a:r>
          </a:p>
        </p:txBody>
      </p:sp>
    </p:spTree>
    <p:extLst>
      <p:ext uri="{BB962C8B-B14F-4D97-AF65-F5344CB8AC3E}">
        <p14:creationId xmlns:p14="http://schemas.microsoft.com/office/powerpoint/2010/main" val="3918484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 expects us to reason from the scriptures</a:t>
            </a:r>
          </a:p>
          <a:p>
            <a:pPr lvl="1"/>
            <a:r>
              <a:rPr lang="en-US" dirty="0"/>
              <a:t>“Come let us reason together” – Isaiah 1:18</a:t>
            </a:r>
          </a:p>
          <a:p>
            <a:pPr lvl="1"/>
            <a:r>
              <a:rPr lang="en-US" dirty="0"/>
              <a:t>Jesus’ use of parables</a:t>
            </a:r>
          </a:p>
          <a:p>
            <a:pPr lvl="1"/>
            <a:r>
              <a:rPr lang="en-US" dirty="0"/>
              <a:t>Jesus and the Sadducees – Matt. 22:23-33</a:t>
            </a:r>
          </a:p>
          <a:p>
            <a:pPr lvl="2"/>
            <a:endParaRPr lang="en-US" dirty="0"/>
          </a:p>
        </p:txBody>
      </p:sp>
    </p:spTree>
    <p:extLst>
      <p:ext uri="{BB962C8B-B14F-4D97-AF65-F5344CB8AC3E}">
        <p14:creationId xmlns:p14="http://schemas.microsoft.com/office/powerpoint/2010/main" val="2961542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919460"/>
            <a:ext cx="10481829" cy="5142673"/>
          </a:xfrm>
        </p:spPr>
        <p:txBody>
          <a:bodyPr anchor="t"/>
          <a:lstStyle/>
          <a:p>
            <a:pPr algn="l"/>
            <a:r>
              <a:rPr lang="en-US" sz="3600" dirty="0">
                <a:latin typeface="+mn-lt"/>
              </a:rPr>
              <a:t>“But Jesus answered them, ‘</a:t>
            </a:r>
            <a:r>
              <a:rPr lang="en-US" sz="3600" u="sng" dirty="0">
                <a:latin typeface="+mn-lt"/>
              </a:rPr>
              <a:t>You are wrong</a:t>
            </a:r>
            <a:r>
              <a:rPr lang="en-US" sz="3600" dirty="0">
                <a:latin typeface="+mn-lt"/>
              </a:rPr>
              <a:t>, because you know neither the Scriptures nor the power of God. For in the resurrection they neither marry nor are given in marriage, but are like angels in heaven. And as for the resurrection of the dead, have you not read what was said to you by God: I am the God of Abraham, and the God of Isaac, and the God of Jacob’? He is not God of the dead, but of the living.’” – Matt. 22:29-32</a:t>
            </a:r>
          </a:p>
        </p:txBody>
      </p:sp>
    </p:spTree>
    <p:extLst>
      <p:ext uri="{BB962C8B-B14F-4D97-AF65-F5344CB8AC3E}">
        <p14:creationId xmlns:p14="http://schemas.microsoft.com/office/powerpoint/2010/main" val="627157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Reasoning from the Scriptures</a:t>
            </a:r>
          </a:p>
        </p:txBody>
      </p:sp>
    </p:spTree>
    <p:extLst>
      <p:ext uri="{BB962C8B-B14F-4D97-AF65-F5344CB8AC3E}">
        <p14:creationId xmlns:p14="http://schemas.microsoft.com/office/powerpoint/2010/main" val="1398656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gives us information, instruction</a:t>
            </a:r>
          </a:p>
          <a:p>
            <a:pPr lvl="1"/>
            <a:r>
              <a:rPr lang="en-US" dirty="0"/>
              <a:t>We let it </a:t>
            </a:r>
            <a:r>
              <a:rPr lang="en-US" i="1" dirty="0"/>
              <a:t>tell</a:t>
            </a:r>
            <a:r>
              <a:rPr lang="en-US" dirty="0"/>
              <a:t> us truth, </a:t>
            </a:r>
            <a:r>
              <a:rPr lang="en-US" i="1" dirty="0"/>
              <a:t>show</a:t>
            </a:r>
            <a:r>
              <a:rPr lang="en-US" dirty="0"/>
              <a:t> us truth, </a:t>
            </a:r>
            <a:r>
              <a:rPr lang="en-US" i="1" dirty="0"/>
              <a:t>imply</a:t>
            </a:r>
            <a:r>
              <a:rPr lang="en-US" dirty="0"/>
              <a:t> to us truth.</a:t>
            </a:r>
          </a:p>
          <a:p>
            <a:pPr lvl="1"/>
            <a:r>
              <a:rPr lang="en-US" dirty="0"/>
              <a:t>We read, understand, comprehend, conclude, and act accordingly.</a:t>
            </a:r>
          </a:p>
          <a:p>
            <a:pPr lvl="1"/>
            <a:r>
              <a:rPr lang="en-US" dirty="0"/>
              <a:t>First conclusion – the scriptures apply to me</a:t>
            </a:r>
          </a:p>
          <a:p>
            <a:pPr lvl="2"/>
            <a:endParaRPr lang="en-US" dirty="0"/>
          </a:p>
        </p:txBody>
      </p:sp>
    </p:spTree>
    <p:extLst>
      <p:ext uri="{BB962C8B-B14F-4D97-AF65-F5344CB8AC3E}">
        <p14:creationId xmlns:p14="http://schemas.microsoft.com/office/powerpoint/2010/main" val="2279155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374337"/>
            <a:ext cx="10481829" cy="6149555"/>
          </a:xfrm>
        </p:spPr>
        <p:txBody>
          <a:bodyPr anchor="t"/>
          <a:lstStyle/>
          <a:p>
            <a:pPr algn="l"/>
            <a:r>
              <a:rPr lang="en-US" sz="3600" dirty="0">
                <a:solidFill>
                  <a:schemeClr val="tx1">
                    <a:lumMod val="75000"/>
                  </a:schemeClr>
                </a:solidFill>
                <a:latin typeface="+mn-lt"/>
              </a:rPr>
              <a:t>Romans 3:20-24 </a:t>
            </a:r>
            <a:r>
              <a:rPr lang="en-US" sz="3600" dirty="0">
                <a:latin typeface="+mn-lt"/>
              </a:rPr>
              <a:t>-  For by works of the law </a:t>
            </a:r>
            <a:r>
              <a:rPr lang="en-US" sz="3600" u="sng" dirty="0">
                <a:latin typeface="+mn-lt"/>
              </a:rPr>
              <a:t>no </a:t>
            </a:r>
            <a:r>
              <a:rPr lang="en-US" sz="3600" dirty="0">
                <a:latin typeface="+mn-lt"/>
              </a:rPr>
              <a:t>human being will be justified in his sight, since through the law comes knowledge of sin. </a:t>
            </a:r>
            <a:r>
              <a:rPr lang="en-US" sz="3600" baseline="30000" dirty="0">
                <a:latin typeface="+mn-lt"/>
              </a:rPr>
              <a:t>21</a:t>
            </a:r>
            <a:r>
              <a:rPr lang="en-US" sz="3600" dirty="0">
                <a:latin typeface="+mn-lt"/>
              </a:rPr>
              <a:t> But now the righteousness of God has been manifested apart from the law, although the Law and the Prophets bear witness to it— </a:t>
            </a:r>
            <a:r>
              <a:rPr lang="en-US" sz="3600" baseline="30000" dirty="0">
                <a:latin typeface="+mn-lt"/>
              </a:rPr>
              <a:t>22</a:t>
            </a:r>
            <a:r>
              <a:rPr lang="en-US" sz="3600" dirty="0">
                <a:latin typeface="+mn-lt"/>
              </a:rPr>
              <a:t> the righteousness of God through faith in Jesus Christ for all who believe. For there is no distinction: </a:t>
            </a:r>
            <a:r>
              <a:rPr lang="en-US" sz="3600" baseline="30000" dirty="0">
                <a:latin typeface="+mn-lt"/>
              </a:rPr>
              <a:t>23</a:t>
            </a:r>
            <a:r>
              <a:rPr lang="en-US" sz="3600" dirty="0">
                <a:latin typeface="+mn-lt"/>
              </a:rPr>
              <a:t> for all have sinned and fall short of the glory of God, </a:t>
            </a:r>
            <a:r>
              <a:rPr lang="en-US" sz="3600" baseline="30000" dirty="0">
                <a:latin typeface="+mn-lt"/>
              </a:rPr>
              <a:t>24</a:t>
            </a:r>
            <a:r>
              <a:rPr lang="en-US" sz="3600" dirty="0">
                <a:latin typeface="+mn-lt"/>
              </a:rPr>
              <a:t> and are justified by his grace as a gift, through the redemption that is in Christ Jesus.</a:t>
            </a:r>
          </a:p>
        </p:txBody>
      </p:sp>
    </p:spTree>
    <p:extLst>
      <p:ext uri="{BB962C8B-B14F-4D97-AF65-F5344CB8AC3E}">
        <p14:creationId xmlns:p14="http://schemas.microsoft.com/office/powerpoint/2010/main" val="40216341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374337"/>
            <a:ext cx="10481829" cy="6149555"/>
          </a:xfrm>
        </p:spPr>
        <p:txBody>
          <a:bodyPr anchor="t"/>
          <a:lstStyle/>
          <a:p>
            <a:pPr algn="l"/>
            <a:r>
              <a:rPr lang="en-US" sz="3600" dirty="0">
                <a:solidFill>
                  <a:schemeClr val="tx1">
                    <a:lumMod val="75000"/>
                  </a:schemeClr>
                </a:solidFill>
                <a:latin typeface="+mn-lt"/>
              </a:rPr>
              <a:t>Romans 3:20-24 </a:t>
            </a:r>
            <a:r>
              <a:rPr lang="en-US" sz="3600" dirty="0">
                <a:latin typeface="+mn-lt"/>
              </a:rPr>
              <a:t>-  For by works of the law </a:t>
            </a:r>
            <a:r>
              <a:rPr lang="en-US" sz="3600" u="sng" dirty="0">
                <a:latin typeface="+mn-lt"/>
              </a:rPr>
              <a:t>no human being</a:t>
            </a:r>
            <a:r>
              <a:rPr lang="en-US" sz="3600" dirty="0">
                <a:latin typeface="+mn-lt"/>
              </a:rPr>
              <a:t> will be justified in his sight, since through the law comes knowledge of sin. </a:t>
            </a:r>
            <a:r>
              <a:rPr lang="en-US" sz="3600" baseline="30000" dirty="0">
                <a:latin typeface="+mn-lt"/>
              </a:rPr>
              <a:t>21</a:t>
            </a:r>
            <a:r>
              <a:rPr lang="en-US" sz="3600" dirty="0">
                <a:latin typeface="+mn-lt"/>
              </a:rPr>
              <a:t> But now the righteousness of God has been manifested apart from the law, although the Law and the Prophets bear witness to it— </a:t>
            </a:r>
            <a:r>
              <a:rPr lang="en-US" sz="3600" baseline="30000" dirty="0">
                <a:latin typeface="+mn-lt"/>
              </a:rPr>
              <a:t>22</a:t>
            </a:r>
            <a:r>
              <a:rPr lang="en-US" sz="3600" dirty="0">
                <a:latin typeface="+mn-lt"/>
              </a:rPr>
              <a:t> the righteousness of God through faith in Jesus Christ </a:t>
            </a:r>
            <a:r>
              <a:rPr lang="en-US" sz="3600" u="sng" dirty="0">
                <a:latin typeface="+mn-lt"/>
              </a:rPr>
              <a:t>for all who believe</a:t>
            </a:r>
            <a:r>
              <a:rPr lang="en-US" sz="3600" dirty="0">
                <a:latin typeface="+mn-lt"/>
              </a:rPr>
              <a:t>. For there is no distinction: </a:t>
            </a:r>
            <a:r>
              <a:rPr lang="en-US" sz="3600" baseline="30000" dirty="0">
                <a:latin typeface="+mn-lt"/>
              </a:rPr>
              <a:t>23</a:t>
            </a:r>
            <a:r>
              <a:rPr lang="en-US" sz="3600" dirty="0">
                <a:latin typeface="+mn-lt"/>
              </a:rPr>
              <a:t> </a:t>
            </a:r>
            <a:r>
              <a:rPr lang="en-US" sz="3600" u="sng" dirty="0">
                <a:latin typeface="+mn-lt"/>
              </a:rPr>
              <a:t>for all have sinned</a:t>
            </a:r>
            <a:r>
              <a:rPr lang="en-US" sz="3600" dirty="0">
                <a:latin typeface="+mn-lt"/>
              </a:rPr>
              <a:t> and fall short of the glory of God, </a:t>
            </a:r>
            <a:r>
              <a:rPr lang="en-US" sz="3600" baseline="30000" dirty="0">
                <a:latin typeface="+mn-lt"/>
              </a:rPr>
              <a:t>24</a:t>
            </a:r>
            <a:r>
              <a:rPr lang="en-US" sz="3600" dirty="0">
                <a:latin typeface="+mn-lt"/>
              </a:rPr>
              <a:t> and are justified by his grace as a gift, through the redemption that is in Christ Jesus.</a:t>
            </a:r>
          </a:p>
        </p:txBody>
      </p:sp>
    </p:spTree>
    <p:extLst>
      <p:ext uri="{BB962C8B-B14F-4D97-AF65-F5344CB8AC3E}">
        <p14:creationId xmlns:p14="http://schemas.microsoft.com/office/powerpoint/2010/main" val="2615351513"/>
      </p:ext>
    </p:extLst>
  </p:cSld>
  <p:clrMapOvr>
    <a:masterClrMapping/>
  </p:clrMapOvr>
  <p:transition spd="slow">
    <p:wipe dir="r"/>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7257</TotalTime>
  <Words>1178</Words>
  <Application>Microsoft Macintosh PowerPoint</Application>
  <PresentationFormat>Widescreen</PresentationFormat>
  <Paragraphs>54</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Book</vt:lpstr>
      <vt:lpstr>Calibri</vt:lpstr>
      <vt:lpstr>Georgia</vt:lpstr>
      <vt:lpstr>Gotham Book</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73</cp:revision>
  <cp:lastPrinted>2022-10-05T17:23:00Z</cp:lastPrinted>
  <dcterms:created xsi:type="dcterms:W3CDTF">2014-03-26T14:03:34Z</dcterms:created>
  <dcterms:modified xsi:type="dcterms:W3CDTF">2022-10-05T18:37:38Z</dcterms:modified>
</cp:coreProperties>
</file>