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4"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D6C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74"/>
  </p:normalViewPr>
  <p:slideViewPr>
    <p:cSldViewPr snapToGrid="0">
      <p:cViewPr varScale="1">
        <p:scale>
          <a:sx n="90" d="100"/>
          <a:sy n="90" d="100"/>
        </p:scale>
        <p:origin x="232"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9A342A-7FDD-5348-A636-FC887EF9FD13}" type="datetimeFigureOut">
              <a:rPr lang="en-US" smtClean="0"/>
              <a:t>11/11/22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BDCAB8-8014-7A4C-AF8C-8F43CE2FFEB9}" type="slidenum">
              <a:rPr lang="en-US" smtClean="0"/>
              <a:t>‹#›</a:t>
            </a:fld>
            <a:endParaRPr lang="en-US"/>
          </a:p>
        </p:txBody>
      </p:sp>
    </p:spTree>
    <p:extLst>
      <p:ext uri="{BB962C8B-B14F-4D97-AF65-F5344CB8AC3E}">
        <p14:creationId xmlns:p14="http://schemas.microsoft.com/office/powerpoint/2010/main" val="3446422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9A342A-7FDD-5348-A636-FC887EF9FD13}" type="datetimeFigureOut">
              <a:rPr lang="en-US" smtClean="0"/>
              <a:t>11/11/22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BDCAB8-8014-7A4C-AF8C-8F43CE2FFEB9}" type="slidenum">
              <a:rPr lang="en-US" smtClean="0"/>
              <a:t>‹#›</a:t>
            </a:fld>
            <a:endParaRPr lang="en-US"/>
          </a:p>
        </p:txBody>
      </p:sp>
    </p:spTree>
    <p:extLst>
      <p:ext uri="{BB962C8B-B14F-4D97-AF65-F5344CB8AC3E}">
        <p14:creationId xmlns:p14="http://schemas.microsoft.com/office/powerpoint/2010/main" val="3090696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9A342A-7FDD-5348-A636-FC887EF9FD13}" type="datetimeFigureOut">
              <a:rPr lang="en-US" smtClean="0"/>
              <a:t>11/11/22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BDCAB8-8014-7A4C-AF8C-8F43CE2FFEB9}" type="slidenum">
              <a:rPr lang="en-US" smtClean="0"/>
              <a:t>‹#›</a:t>
            </a:fld>
            <a:endParaRPr lang="en-US"/>
          </a:p>
        </p:txBody>
      </p:sp>
    </p:spTree>
    <p:extLst>
      <p:ext uri="{BB962C8B-B14F-4D97-AF65-F5344CB8AC3E}">
        <p14:creationId xmlns:p14="http://schemas.microsoft.com/office/powerpoint/2010/main" val="151203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9A342A-7FDD-5348-A636-FC887EF9FD13}" type="datetimeFigureOut">
              <a:rPr lang="en-US" smtClean="0"/>
              <a:t>11/11/22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BDCAB8-8014-7A4C-AF8C-8F43CE2FFEB9}" type="slidenum">
              <a:rPr lang="en-US" smtClean="0"/>
              <a:t>‹#›</a:t>
            </a:fld>
            <a:endParaRPr lang="en-US"/>
          </a:p>
        </p:txBody>
      </p:sp>
    </p:spTree>
    <p:extLst>
      <p:ext uri="{BB962C8B-B14F-4D97-AF65-F5344CB8AC3E}">
        <p14:creationId xmlns:p14="http://schemas.microsoft.com/office/powerpoint/2010/main" val="2385931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9A342A-7FDD-5348-A636-FC887EF9FD13}" type="datetimeFigureOut">
              <a:rPr lang="en-US" smtClean="0"/>
              <a:t>11/11/22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BDCAB8-8014-7A4C-AF8C-8F43CE2FFEB9}" type="slidenum">
              <a:rPr lang="en-US" smtClean="0"/>
              <a:t>‹#›</a:t>
            </a:fld>
            <a:endParaRPr lang="en-US"/>
          </a:p>
        </p:txBody>
      </p:sp>
    </p:spTree>
    <p:extLst>
      <p:ext uri="{BB962C8B-B14F-4D97-AF65-F5344CB8AC3E}">
        <p14:creationId xmlns:p14="http://schemas.microsoft.com/office/powerpoint/2010/main" val="1930661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9A342A-7FDD-5348-A636-FC887EF9FD13}" type="datetimeFigureOut">
              <a:rPr lang="en-US" smtClean="0"/>
              <a:t>11/11/22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BDCAB8-8014-7A4C-AF8C-8F43CE2FFEB9}" type="slidenum">
              <a:rPr lang="en-US" smtClean="0"/>
              <a:t>‹#›</a:t>
            </a:fld>
            <a:endParaRPr lang="en-US"/>
          </a:p>
        </p:txBody>
      </p:sp>
    </p:spTree>
    <p:extLst>
      <p:ext uri="{BB962C8B-B14F-4D97-AF65-F5344CB8AC3E}">
        <p14:creationId xmlns:p14="http://schemas.microsoft.com/office/powerpoint/2010/main" val="3165536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9A342A-7FDD-5348-A636-FC887EF9FD13}" type="datetimeFigureOut">
              <a:rPr lang="en-US" smtClean="0"/>
              <a:t>11/11/22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BDCAB8-8014-7A4C-AF8C-8F43CE2FFEB9}" type="slidenum">
              <a:rPr lang="en-US" smtClean="0"/>
              <a:t>‹#›</a:t>
            </a:fld>
            <a:endParaRPr lang="en-US"/>
          </a:p>
        </p:txBody>
      </p:sp>
    </p:spTree>
    <p:extLst>
      <p:ext uri="{BB962C8B-B14F-4D97-AF65-F5344CB8AC3E}">
        <p14:creationId xmlns:p14="http://schemas.microsoft.com/office/powerpoint/2010/main" val="611089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9A342A-7FDD-5348-A636-FC887EF9FD13}" type="datetimeFigureOut">
              <a:rPr lang="en-US" smtClean="0"/>
              <a:t>11/11/22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BDCAB8-8014-7A4C-AF8C-8F43CE2FFEB9}" type="slidenum">
              <a:rPr lang="en-US" smtClean="0"/>
              <a:t>‹#›</a:t>
            </a:fld>
            <a:endParaRPr lang="en-US"/>
          </a:p>
        </p:txBody>
      </p:sp>
    </p:spTree>
    <p:extLst>
      <p:ext uri="{BB962C8B-B14F-4D97-AF65-F5344CB8AC3E}">
        <p14:creationId xmlns:p14="http://schemas.microsoft.com/office/powerpoint/2010/main" val="1304828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9A342A-7FDD-5348-A636-FC887EF9FD13}" type="datetimeFigureOut">
              <a:rPr lang="en-US" smtClean="0"/>
              <a:t>11/11/22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BDCAB8-8014-7A4C-AF8C-8F43CE2FFEB9}" type="slidenum">
              <a:rPr lang="en-US" smtClean="0"/>
              <a:t>‹#›</a:t>
            </a:fld>
            <a:endParaRPr lang="en-US"/>
          </a:p>
        </p:txBody>
      </p:sp>
    </p:spTree>
    <p:extLst>
      <p:ext uri="{BB962C8B-B14F-4D97-AF65-F5344CB8AC3E}">
        <p14:creationId xmlns:p14="http://schemas.microsoft.com/office/powerpoint/2010/main" val="4194402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9A342A-7FDD-5348-A636-FC887EF9FD13}" type="datetimeFigureOut">
              <a:rPr lang="en-US" smtClean="0"/>
              <a:t>11/11/22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BDCAB8-8014-7A4C-AF8C-8F43CE2FFEB9}" type="slidenum">
              <a:rPr lang="en-US" smtClean="0"/>
              <a:t>‹#›</a:t>
            </a:fld>
            <a:endParaRPr lang="en-US"/>
          </a:p>
        </p:txBody>
      </p:sp>
    </p:spTree>
    <p:extLst>
      <p:ext uri="{BB962C8B-B14F-4D97-AF65-F5344CB8AC3E}">
        <p14:creationId xmlns:p14="http://schemas.microsoft.com/office/powerpoint/2010/main" val="2296440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9A342A-7FDD-5348-A636-FC887EF9FD13}" type="datetimeFigureOut">
              <a:rPr lang="en-US" smtClean="0"/>
              <a:t>11/11/22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BDCAB8-8014-7A4C-AF8C-8F43CE2FFEB9}" type="slidenum">
              <a:rPr lang="en-US" smtClean="0"/>
              <a:t>‹#›</a:t>
            </a:fld>
            <a:endParaRPr lang="en-US"/>
          </a:p>
        </p:txBody>
      </p:sp>
    </p:spTree>
    <p:extLst>
      <p:ext uri="{BB962C8B-B14F-4D97-AF65-F5344CB8AC3E}">
        <p14:creationId xmlns:p14="http://schemas.microsoft.com/office/powerpoint/2010/main" val="1079345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9A342A-7FDD-5348-A636-FC887EF9FD13}" type="datetimeFigureOut">
              <a:rPr lang="en-US" smtClean="0"/>
              <a:t>11/11/22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BDCAB8-8014-7A4C-AF8C-8F43CE2FFEB9}" type="slidenum">
              <a:rPr lang="en-US" smtClean="0"/>
              <a:t>‹#›</a:t>
            </a:fld>
            <a:endParaRPr lang="en-US"/>
          </a:p>
        </p:txBody>
      </p:sp>
    </p:spTree>
    <p:extLst>
      <p:ext uri="{BB962C8B-B14F-4D97-AF65-F5344CB8AC3E}">
        <p14:creationId xmlns:p14="http://schemas.microsoft.com/office/powerpoint/2010/main" val="199100773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49861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279C923F-E8AE-8430-FE4B-93A63C703D7F}"/>
              </a:ext>
            </a:extLst>
          </p:cNvPr>
          <p:cNvPicPr>
            <a:picLocks noChangeAspect="1"/>
          </p:cNvPicPr>
          <p:nvPr/>
        </p:nvPicPr>
        <p:blipFill rotWithShape="1">
          <a:blip r:embed="rId2"/>
          <a:srcRect t="19"/>
          <a:stretch/>
        </p:blipFill>
        <p:spPr>
          <a:xfrm>
            <a:off x="20" y="1282"/>
            <a:ext cx="12191980" cy="6856718"/>
          </a:xfrm>
          <a:prstGeom prst="rect">
            <a:avLst/>
          </a:prstGeom>
        </p:spPr>
      </p:pic>
      <p:sp>
        <p:nvSpPr>
          <p:cNvPr id="6" name="TextBox 5">
            <a:extLst>
              <a:ext uri="{FF2B5EF4-FFF2-40B4-BE49-F238E27FC236}">
                <a16:creationId xmlns:a16="http://schemas.microsoft.com/office/drawing/2014/main" id="{9BB3D1CE-3E4F-0E02-07CC-136C5742BB9C}"/>
              </a:ext>
            </a:extLst>
          </p:cNvPr>
          <p:cNvSpPr txBox="1"/>
          <p:nvPr/>
        </p:nvSpPr>
        <p:spPr>
          <a:xfrm>
            <a:off x="3510863" y="2860756"/>
            <a:ext cx="8427308" cy="1754326"/>
          </a:xfrm>
          <a:prstGeom prst="rect">
            <a:avLst/>
          </a:prstGeom>
          <a:noFill/>
        </p:spPr>
        <p:txBody>
          <a:bodyPr wrap="square" rtlCol="0">
            <a:spAutoFit/>
          </a:bodyPr>
          <a:lstStyle/>
          <a:p>
            <a:r>
              <a:rPr lang="en-US" sz="3600" dirty="0">
                <a:effectLst>
                  <a:outerShdw blurRad="50800" dist="38100" dir="2700000" algn="tl" rotWithShape="0">
                    <a:prstClr val="black">
                      <a:alpha val="40000"/>
                    </a:prstClr>
                  </a:outerShdw>
                </a:effectLst>
                <a:latin typeface="Century" panose="02040604050505020304" pitchFamily="18" charset="0"/>
              </a:rPr>
              <a:t>“You are mistaken, not understanding the Scriptures nor the power of God.” </a:t>
            </a:r>
          </a:p>
          <a:p>
            <a:pPr algn="r"/>
            <a:r>
              <a:rPr lang="en-US" sz="3600" dirty="0">
                <a:effectLst>
                  <a:outerShdw blurRad="50800" dist="38100" dir="2700000" algn="tl" rotWithShape="0">
                    <a:prstClr val="black">
                      <a:alpha val="40000"/>
                    </a:prstClr>
                  </a:outerShdw>
                </a:effectLst>
                <a:latin typeface="Century" panose="02040604050505020304" pitchFamily="18" charset="0"/>
              </a:rPr>
              <a:t>(Matthew 22.29) </a:t>
            </a:r>
          </a:p>
        </p:txBody>
      </p:sp>
      <p:sp>
        <p:nvSpPr>
          <p:cNvPr id="9" name="TextBox 8">
            <a:extLst>
              <a:ext uri="{FF2B5EF4-FFF2-40B4-BE49-F238E27FC236}">
                <a16:creationId xmlns:a16="http://schemas.microsoft.com/office/drawing/2014/main" id="{C1A0C83E-D2C0-1043-2B01-7824C4ED5E58}"/>
              </a:ext>
            </a:extLst>
          </p:cNvPr>
          <p:cNvSpPr txBox="1"/>
          <p:nvPr/>
        </p:nvSpPr>
        <p:spPr>
          <a:xfrm>
            <a:off x="815546" y="120228"/>
            <a:ext cx="10825247" cy="1015663"/>
          </a:xfrm>
          <a:prstGeom prst="rect">
            <a:avLst/>
          </a:prstGeom>
          <a:noFill/>
        </p:spPr>
        <p:txBody>
          <a:bodyPr wrap="square" rtlCol="0">
            <a:spAutoFit/>
          </a:bodyPr>
          <a:lstStyle/>
          <a:p>
            <a:r>
              <a:rPr lang="en-US" sz="6000" dirty="0">
                <a:solidFill>
                  <a:srgbClr val="DED6C7"/>
                </a:solidFill>
                <a:latin typeface="Trajan Pro" panose="02020502050506020301" pitchFamily="18" charset="0"/>
              </a:rPr>
              <a:t>A Better Way To Answer</a:t>
            </a:r>
          </a:p>
        </p:txBody>
      </p:sp>
    </p:spTree>
    <p:extLst>
      <p:ext uri="{BB962C8B-B14F-4D97-AF65-F5344CB8AC3E}">
        <p14:creationId xmlns:p14="http://schemas.microsoft.com/office/powerpoint/2010/main" val="17283008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279C923F-E8AE-8430-FE4B-93A63C703D7F}"/>
              </a:ext>
            </a:extLst>
          </p:cNvPr>
          <p:cNvPicPr>
            <a:picLocks noChangeAspect="1"/>
          </p:cNvPicPr>
          <p:nvPr/>
        </p:nvPicPr>
        <p:blipFill rotWithShape="1">
          <a:blip r:embed="rId2"/>
          <a:srcRect t="19"/>
          <a:stretch/>
        </p:blipFill>
        <p:spPr>
          <a:xfrm>
            <a:off x="20" y="1282"/>
            <a:ext cx="12191980" cy="6856718"/>
          </a:xfrm>
          <a:prstGeom prst="rect">
            <a:avLst/>
          </a:prstGeom>
        </p:spPr>
      </p:pic>
      <p:sp>
        <p:nvSpPr>
          <p:cNvPr id="6" name="TextBox 5">
            <a:extLst>
              <a:ext uri="{FF2B5EF4-FFF2-40B4-BE49-F238E27FC236}">
                <a16:creationId xmlns:a16="http://schemas.microsoft.com/office/drawing/2014/main" id="{9BB3D1CE-3E4F-0E02-07CC-136C5742BB9C}"/>
              </a:ext>
            </a:extLst>
          </p:cNvPr>
          <p:cNvSpPr txBox="1"/>
          <p:nvPr/>
        </p:nvSpPr>
        <p:spPr>
          <a:xfrm>
            <a:off x="3486149" y="2274838"/>
            <a:ext cx="8427308" cy="2708434"/>
          </a:xfrm>
          <a:prstGeom prst="rect">
            <a:avLst/>
          </a:prstGeom>
          <a:noFill/>
        </p:spPr>
        <p:txBody>
          <a:bodyPr wrap="square" rtlCol="0">
            <a:spAutoFit/>
          </a:bodyPr>
          <a:lstStyle/>
          <a:p>
            <a:pPr marL="742950" indent="-742950">
              <a:spcAft>
                <a:spcPts val="1200"/>
              </a:spcAft>
              <a:buFont typeface="+mj-lt"/>
              <a:buAutoNum type="arabicPeriod"/>
            </a:pPr>
            <a:r>
              <a:rPr lang="en-US" sz="4000" dirty="0">
                <a:effectLst>
                  <a:outerShdw blurRad="50800" dist="38100" dir="2700000" algn="tl" rotWithShape="0">
                    <a:prstClr val="black">
                      <a:alpha val="40000"/>
                    </a:prstClr>
                  </a:outerShdw>
                </a:effectLst>
                <a:latin typeface="Century" panose="02040604050505020304" pitchFamily="18" charset="0"/>
              </a:rPr>
              <a:t>Consider what the Scriptures say about God (vss. 29-30)</a:t>
            </a:r>
          </a:p>
          <a:p>
            <a:pPr marL="742950" indent="-742950">
              <a:spcAft>
                <a:spcPts val="1200"/>
              </a:spcAft>
              <a:buFont typeface="+mj-lt"/>
              <a:buAutoNum type="arabicPeriod"/>
            </a:pPr>
            <a:r>
              <a:rPr lang="en-US" sz="4000" dirty="0">
                <a:effectLst>
                  <a:outerShdw blurRad="50800" dist="38100" dir="2700000" algn="tl" rotWithShape="0">
                    <a:prstClr val="black">
                      <a:alpha val="40000"/>
                    </a:prstClr>
                  </a:outerShdw>
                </a:effectLst>
                <a:latin typeface="Century" panose="02040604050505020304" pitchFamily="18" charset="0"/>
              </a:rPr>
              <a:t>Consider ALL the Bible teaches (vss. 29,31-32)</a:t>
            </a:r>
          </a:p>
        </p:txBody>
      </p:sp>
      <p:sp>
        <p:nvSpPr>
          <p:cNvPr id="7" name="TextBox 6">
            <a:extLst>
              <a:ext uri="{FF2B5EF4-FFF2-40B4-BE49-F238E27FC236}">
                <a16:creationId xmlns:a16="http://schemas.microsoft.com/office/drawing/2014/main" id="{A02C238E-257B-7D74-544C-6C179D1C23FB}"/>
              </a:ext>
            </a:extLst>
          </p:cNvPr>
          <p:cNvSpPr txBox="1"/>
          <p:nvPr/>
        </p:nvSpPr>
        <p:spPr>
          <a:xfrm>
            <a:off x="815546" y="120228"/>
            <a:ext cx="10825247" cy="1015663"/>
          </a:xfrm>
          <a:prstGeom prst="rect">
            <a:avLst/>
          </a:prstGeom>
          <a:noFill/>
        </p:spPr>
        <p:txBody>
          <a:bodyPr wrap="square" rtlCol="0">
            <a:spAutoFit/>
          </a:bodyPr>
          <a:lstStyle/>
          <a:p>
            <a:r>
              <a:rPr lang="en-US" sz="6000" dirty="0">
                <a:solidFill>
                  <a:srgbClr val="DED6C7"/>
                </a:solidFill>
                <a:latin typeface="Trajan Pro" panose="02020502050506020301" pitchFamily="18" charset="0"/>
              </a:rPr>
              <a:t>A Better Way To Answer</a:t>
            </a:r>
          </a:p>
        </p:txBody>
      </p:sp>
    </p:spTree>
    <p:extLst>
      <p:ext uri="{BB962C8B-B14F-4D97-AF65-F5344CB8AC3E}">
        <p14:creationId xmlns:p14="http://schemas.microsoft.com/office/powerpoint/2010/main" val="31405422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279C923F-E8AE-8430-FE4B-93A63C703D7F}"/>
              </a:ext>
            </a:extLst>
          </p:cNvPr>
          <p:cNvPicPr>
            <a:picLocks noChangeAspect="1"/>
          </p:cNvPicPr>
          <p:nvPr/>
        </p:nvPicPr>
        <p:blipFill rotWithShape="1">
          <a:blip r:embed="rId2"/>
          <a:srcRect t="19"/>
          <a:stretch/>
        </p:blipFill>
        <p:spPr>
          <a:xfrm>
            <a:off x="20" y="1282"/>
            <a:ext cx="12191980" cy="6856718"/>
          </a:xfrm>
          <a:prstGeom prst="rect">
            <a:avLst/>
          </a:prstGeom>
        </p:spPr>
      </p:pic>
      <p:sp>
        <p:nvSpPr>
          <p:cNvPr id="2" name="TextBox 1">
            <a:extLst>
              <a:ext uri="{FF2B5EF4-FFF2-40B4-BE49-F238E27FC236}">
                <a16:creationId xmlns:a16="http://schemas.microsoft.com/office/drawing/2014/main" id="{C5931E9E-D430-33EA-11E5-F691CFE87B49}"/>
              </a:ext>
            </a:extLst>
          </p:cNvPr>
          <p:cNvSpPr txBox="1"/>
          <p:nvPr/>
        </p:nvSpPr>
        <p:spPr>
          <a:xfrm>
            <a:off x="4312509" y="6150114"/>
            <a:ext cx="7588592" cy="830997"/>
          </a:xfrm>
          <a:prstGeom prst="rect">
            <a:avLst/>
          </a:prstGeom>
          <a:noFill/>
        </p:spPr>
        <p:txBody>
          <a:bodyPr wrap="square" rtlCol="0">
            <a:spAutoFit/>
          </a:bodyPr>
          <a:lstStyle/>
          <a:p>
            <a:pPr algn="r"/>
            <a:r>
              <a:rPr lang="en-US" sz="4800" dirty="0">
                <a:solidFill>
                  <a:srgbClr val="DED6C7"/>
                </a:solidFill>
                <a:latin typeface="Trajan Pro" panose="02020502050506020301" pitchFamily="18" charset="0"/>
              </a:rPr>
              <a:t>“Is it OK to gamble?”</a:t>
            </a:r>
          </a:p>
        </p:txBody>
      </p:sp>
      <p:sp>
        <p:nvSpPr>
          <p:cNvPr id="7" name="TextBox 6">
            <a:extLst>
              <a:ext uri="{FF2B5EF4-FFF2-40B4-BE49-F238E27FC236}">
                <a16:creationId xmlns:a16="http://schemas.microsoft.com/office/drawing/2014/main" id="{E0091E8E-19E1-DB3F-A971-D2FCE9A99241}"/>
              </a:ext>
            </a:extLst>
          </p:cNvPr>
          <p:cNvSpPr txBox="1"/>
          <p:nvPr/>
        </p:nvSpPr>
        <p:spPr>
          <a:xfrm>
            <a:off x="3386111" y="1010724"/>
            <a:ext cx="8427308" cy="4524315"/>
          </a:xfrm>
          <a:prstGeom prst="rect">
            <a:avLst/>
          </a:prstGeom>
          <a:noFill/>
        </p:spPr>
        <p:txBody>
          <a:bodyPr wrap="square" rtlCol="0">
            <a:spAutoFit/>
          </a:bodyPr>
          <a:lstStyle/>
          <a:p>
            <a:pPr marL="742950" indent="-742950">
              <a:buFont typeface="Arial" panose="020B0604020202020204" pitchFamily="34" charset="0"/>
              <a:buChar char="•"/>
            </a:pPr>
            <a:r>
              <a:rPr lang="en-US" sz="3200" dirty="0">
                <a:effectLst/>
                <a:latin typeface="Century" panose="02040604050505020304" pitchFamily="18" charset="0"/>
                <a:ea typeface="Calibri" panose="020F0502020204030204" pitchFamily="34" charset="0"/>
              </a:rPr>
              <a:t>Households earning less than $13,000 a year spend a shocking 9% of their money on lottery tickets…</a:t>
            </a:r>
          </a:p>
          <a:p>
            <a:pPr marL="742950" indent="-742950">
              <a:buFont typeface="Arial" panose="020B0604020202020204" pitchFamily="34" charset="0"/>
              <a:buChar char="•"/>
            </a:pPr>
            <a:r>
              <a:rPr lang="en-US" sz="3200" dirty="0">
                <a:effectLst>
                  <a:outerShdw blurRad="50800" dist="38100" dir="2700000" algn="tl" rotWithShape="0">
                    <a:prstClr val="black">
                      <a:alpha val="40000"/>
                    </a:prstClr>
                  </a:outerShdw>
                </a:effectLst>
                <a:latin typeface="Century" panose="02040604050505020304" pitchFamily="18" charset="0"/>
              </a:rPr>
              <a:t>In areas with the highest ‘neighborhood disadvantage’ … more than 11 percent were problem gamblers, compared to just 5 percent in neighborhoods ranking in the top fifth of economic advantage. </a:t>
            </a:r>
          </a:p>
        </p:txBody>
      </p:sp>
      <p:sp>
        <p:nvSpPr>
          <p:cNvPr id="4" name="TextBox 3">
            <a:extLst>
              <a:ext uri="{FF2B5EF4-FFF2-40B4-BE49-F238E27FC236}">
                <a16:creationId xmlns:a16="http://schemas.microsoft.com/office/drawing/2014/main" id="{450719F6-5067-9219-72DC-8B07ABE95C5E}"/>
              </a:ext>
            </a:extLst>
          </p:cNvPr>
          <p:cNvSpPr txBox="1"/>
          <p:nvPr/>
        </p:nvSpPr>
        <p:spPr>
          <a:xfrm>
            <a:off x="815546" y="120228"/>
            <a:ext cx="10825247" cy="1015663"/>
          </a:xfrm>
          <a:prstGeom prst="rect">
            <a:avLst/>
          </a:prstGeom>
          <a:noFill/>
        </p:spPr>
        <p:txBody>
          <a:bodyPr wrap="square" rtlCol="0">
            <a:spAutoFit/>
          </a:bodyPr>
          <a:lstStyle/>
          <a:p>
            <a:r>
              <a:rPr lang="en-US" sz="6000" dirty="0">
                <a:solidFill>
                  <a:srgbClr val="DED6C7"/>
                </a:solidFill>
                <a:latin typeface="Trajan Pro" panose="02020502050506020301" pitchFamily="18" charset="0"/>
              </a:rPr>
              <a:t>A Better Way To Answer</a:t>
            </a:r>
          </a:p>
        </p:txBody>
      </p:sp>
    </p:spTree>
    <p:extLst>
      <p:ext uri="{BB962C8B-B14F-4D97-AF65-F5344CB8AC3E}">
        <p14:creationId xmlns:p14="http://schemas.microsoft.com/office/powerpoint/2010/main" val="3554114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279C923F-E8AE-8430-FE4B-93A63C703D7F}"/>
              </a:ext>
            </a:extLst>
          </p:cNvPr>
          <p:cNvPicPr>
            <a:picLocks noChangeAspect="1"/>
          </p:cNvPicPr>
          <p:nvPr/>
        </p:nvPicPr>
        <p:blipFill rotWithShape="1">
          <a:blip r:embed="rId2"/>
          <a:srcRect t="19"/>
          <a:stretch/>
        </p:blipFill>
        <p:spPr>
          <a:xfrm>
            <a:off x="20" y="1282"/>
            <a:ext cx="12191980" cy="6856718"/>
          </a:xfrm>
          <a:prstGeom prst="rect">
            <a:avLst/>
          </a:prstGeom>
        </p:spPr>
      </p:pic>
      <p:sp>
        <p:nvSpPr>
          <p:cNvPr id="2" name="TextBox 1">
            <a:extLst>
              <a:ext uri="{FF2B5EF4-FFF2-40B4-BE49-F238E27FC236}">
                <a16:creationId xmlns:a16="http://schemas.microsoft.com/office/drawing/2014/main" id="{C5931E9E-D430-33EA-11E5-F691CFE87B49}"/>
              </a:ext>
            </a:extLst>
          </p:cNvPr>
          <p:cNvSpPr txBox="1"/>
          <p:nvPr/>
        </p:nvSpPr>
        <p:spPr>
          <a:xfrm>
            <a:off x="4312509" y="6150114"/>
            <a:ext cx="7588592" cy="830997"/>
          </a:xfrm>
          <a:prstGeom prst="rect">
            <a:avLst/>
          </a:prstGeom>
          <a:noFill/>
        </p:spPr>
        <p:txBody>
          <a:bodyPr wrap="square" rtlCol="0">
            <a:spAutoFit/>
          </a:bodyPr>
          <a:lstStyle/>
          <a:p>
            <a:pPr algn="r"/>
            <a:r>
              <a:rPr lang="en-US" sz="4800" dirty="0">
                <a:solidFill>
                  <a:srgbClr val="DED6C7"/>
                </a:solidFill>
                <a:latin typeface="Trajan Pro" panose="02020502050506020301" pitchFamily="18" charset="0"/>
              </a:rPr>
              <a:t>“Is it OK to gamble?”</a:t>
            </a:r>
          </a:p>
        </p:txBody>
      </p:sp>
      <p:sp>
        <p:nvSpPr>
          <p:cNvPr id="7" name="TextBox 6">
            <a:extLst>
              <a:ext uri="{FF2B5EF4-FFF2-40B4-BE49-F238E27FC236}">
                <a16:creationId xmlns:a16="http://schemas.microsoft.com/office/drawing/2014/main" id="{E0091E8E-19E1-DB3F-A971-D2FCE9A99241}"/>
              </a:ext>
            </a:extLst>
          </p:cNvPr>
          <p:cNvSpPr txBox="1"/>
          <p:nvPr/>
        </p:nvSpPr>
        <p:spPr>
          <a:xfrm>
            <a:off x="3488327" y="1135891"/>
            <a:ext cx="8427308" cy="4524315"/>
          </a:xfrm>
          <a:prstGeom prst="rect">
            <a:avLst/>
          </a:prstGeom>
          <a:noFill/>
        </p:spPr>
        <p:txBody>
          <a:bodyPr wrap="square" rtlCol="0">
            <a:spAutoFit/>
          </a:bodyPr>
          <a:lstStyle/>
          <a:p>
            <a:r>
              <a:rPr lang="en-US" sz="3200" dirty="0">
                <a:effectLst/>
                <a:latin typeface="Century" panose="02040604050505020304" pitchFamily="18" charset="0"/>
                <a:ea typeface="Calibri" panose="020F0502020204030204" pitchFamily="34" charset="0"/>
              </a:rPr>
              <a:t>“Gambling is a form of economic predation. Gambling grinds the faces of the poor into the ground. It benefits multinational corporations while oppressing the lower classes with illusory promises of wealth, and with (typically) low-wage, transitory jobs that simultaneously destroy every other economic engine of a local community.” (Russell Moore)</a:t>
            </a:r>
            <a:endParaRPr lang="en-US" sz="3200" dirty="0">
              <a:effectLst>
                <a:outerShdw blurRad="50800" dist="38100" dir="2700000" algn="tl" rotWithShape="0">
                  <a:prstClr val="black">
                    <a:alpha val="40000"/>
                  </a:prstClr>
                </a:outerShdw>
              </a:effectLst>
              <a:latin typeface="Century" panose="02040604050505020304" pitchFamily="18" charset="0"/>
            </a:endParaRPr>
          </a:p>
        </p:txBody>
      </p:sp>
      <p:sp>
        <p:nvSpPr>
          <p:cNvPr id="4" name="TextBox 3">
            <a:extLst>
              <a:ext uri="{FF2B5EF4-FFF2-40B4-BE49-F238E27FC236}">
                <a16:creationId xmlns:a16="http://schemas.microsoft.com/office/drawing/2014/main" id="{A1332178-2D04-0244-41B0-63AA876CBF43}"/>
              </a:ext>
            </a:extLst>
          </p:cNvPr>
          <p:cNvSpPr txBox="1"/>
          <p:nvPr/>
        </p:nvSpPr>
        <p:spPr>
          <a:xfrm>
            <a:off x="815546" y="120228"/>
            <a:ext cx="10825247" cy="1015663"/>
          </a:xfrm>
          <a:prstGeom prst="rect">
            <a:avLst/>
          </a:prstGeom>
          <a:noFill/>
        </p:spPr>
        <p:txBody>
          <a:bodyPr wrap="square" rtlCol="0">
            <a:spAutoFit/>
          </a:bodyPr>
          <a:lstStyle/>
          <a:p>
            <a:r>
              <a:rPr lang="en-US" sz="6000" dirty="0">
                <a:solidFill>
                  <a:srgbClr val="DED6C7"/>
                </a:solidFill>
                <a:latin typeface="Trajan Pro" panose="02020502050506020301" pitchFamily="18" charset="0"/>
              </a:rPr>
              <a:t>A Better Way To Answer</a:t>
            </a:r>
          </a:p>
        </p:txBody>
      </p:sp>
    </p:spTree>
    <p:extLst>
      <p:ext uri="{BB962C8B-B14F-4D97-AF65-F5344CB8AC3E}">
        <p14:creationId xmlns:p14="http://schemas.microsoft.com/office/powerpoint/2010/main" val="5326030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279C923F-E8AE-8430-FE4B-93A63C703D7F}"/>
              </a:ext>
            </a:extLst>
          </p:cNvPr>
          <p:cNvPicPr>
            <a:picLocks noChangeAspect="1"/>
          </p:cNvPicPr>
          <p:nvPr/>
        </p:nvPicPr>
        <p:blipFill rotWithShape="1">
          <a:blip r:embed="rId2"/>
          <a:srcRect t="19"/>
          <a:stretch/>
        </p:blipFill>
        <p:spPr>
          <a:xfrm>
            <a:off x="20" y="1282"/>
            <a:ext cx="12191980" cy="6856718"/>
          </a:xfrm>
          <a:prstGeom prst="rect">
            <a:avLst/>
          </a:prstGeom>
        </p:spPr>
      </p:pic>
      <p:sp>
        <p:nvSpPr>
          <p:cNvPr id="2" name="TextBox 1">
            <a:extLst>
              <a:ext uri="{FF2B5EF4-FFF2-40B4-BE49-F238E27FC236}">
                <a16:creationId xmlns:a16="http://schemas.microsoft.com/office/drawing/2014/main" id="{C5931E9E-D430-33EA-11E5-F691CFE87B49}"/>
              </a:ext>
            </a:extLst>
          </p:cNvPr>
          <p:cNvSpPr txBox="1"/>
          <p:nvPr/>
        </p:nvSpPr>
        <p:spPr>
          <a:xfrm>
            <a:off x="4312509" y="6150114"/>
            <a:ext cx="7588592" cy="830997"/>
          </a:xfrm>
          <a:prstGeom prst="rect">
            <a:avLst/>
          </a:prstGeom>
          <a:noFill/>
        </p:spPr>
        <p:txBody>
          <a:bodyPr wrap="square" rtlCol="0">
            <a:spAutoFit/>
          </a:bodyPr>
          <a:lstStyle/>
          <a:p>
            <a:pPr algn="r"/>
            <a:r>
              <a:rPr lang="en-US" sz="4800" dirty="0">
                <a:solidFill>
                  <a:srgbClr val="DED6C7"/>
                </a:solidFill>
                <a:latin typeface="Trajan Pro" panose="02020502050506020301" pitchFamily="18" charset="0"/>
              </a:rPr>
              <a:t>“Is it OK to gamble?”</a:t>
            </a:r>
          </a:p>
        </p:txBody>
      </p:sp>
      <p:sp>
        <p:nvSpPr>
          <p:cNvPr id="4" name="TextBox 3">
            <a:extLst>
              <a:ext uri="{FF2B5EF4-FFF2-40B4-BE49-F238E27FC236}">
                <a16:creationId xmlns:a16="http://schemas.microsoft.com/office/drawing/2014/main" id="{68CAB477-BA05-0A12-91E8-CA69C86A7DA6}"/>
              </a:ext>
            </a:extLst>
          </p:cNvPr>
          <p:cNvSpPr txBox="1"/>
          <p:nvPr/>
        </p:nvSpPr>
        <p:spPr>
          <a:xfrm>
            <a:off x="3473793" y="1459230"/>
            <a:ext cx="8427308" cy="3939540"/>
          </a:xfrm>
          <a:prstGeom prst="rect">
            <a:avLst/>
          </a:prstGeom>
          <a:noFill/>
        </p:spPr>
        <p:txBody>
          <a:bodyPr wrap="square" rtlCol="0">
            <a:spAutoFit/>
          </a:bodyPr>
          <a:lstStyle/>
          <a:p>
            <a:pPr marL="742950" indent="-742950">
              <a:spcAft>
                <a:spcPts val="1200"/>
              </a:spcAft>
              <a:buFont typeface="+mj-lt"/>
              <a:buAutoNum type="arabicPeriod"/>
            </a:pPr>
            <a:r>
              <a:rPr lang="en-US" sz="4000" dirty="0">
                <a:effectLst>
                  <a:outerShdw blurRad="50800" dist="38100" dir="2700000" algn="tl" rotWithShape="0">
                    <a:prstClr val="black">
                      <a:alpha val="40000"/>
                    </a:prstClr>
                  </a:outerShdw>
                </a:effectLst>
                <a:latin typeface="Century" panose="02040604050505020304" pitchFamily="18" charset="0"/>
              </a:rPr>
              <a:t>Consider what the Scriptures say about God (James 1.17; Psalm 82.1-4)</a:t>
            </a:r>
          </a:p>
          <a:p>
            <a:pPr marL="742950" indent="-742950">
              <a:spcAft>
                <a:spcPts val="1200"/>
              </a:spcAft>
              <a:buFont typeface="+mj-lt"/>
              <a:buAutoNum type="arabicPeriod"/>
            </a:pPr>
            <a:r>
              <a:rPr lang="en-US" sz="4000" dirty="0">
                <a:effectLst>
                  <a:outerShdw blurRad="50800" dist="38100" dir="2700000" algn="tl" rotWithShape="0">
                    <a:prstClr val="black">
                      <a:alpha val="40000"/>
                    </a:prstClr>
                  </a:outerShdw>
                </a:effectLst>
                <a:latin typeface="Century" panose="02040604050505020304" pitchFamily="18" charset="0"/>
              </a:rPr>
              <a:t>Consider ALL the Bible teaches (Romans 13.9; 1Timothy 5.8; 6.17-19)</a:t>
            </a:r>
          </a:p>
        </p:txBody>
      </p:sp>
      <p:sp>
        <p:nvSpPr>
          <p:cNvPr id="5" name="TextBox 4">
            <a:extLst>
              <a:ext uri="{FF2B5EF4-FFF2-40B4-BE49-F238E27FC236}">
                <a16:creationId xmlns:a16="http://schemas.microsoft.com/office/drawing/2014/main" id="{DB69FDA1-9797-AE61-341F-4526B87599EA}"/>
              </a:ext>
            </a:extLst>
          </p:cNvPr>
          <p:cNvSpPr txBox="1"/>
          <p:nvPr/>
        </p:nvSpPr>
        <p:spPr>
          <a:xfrm>
            <a:off x="815546" y="120228"/>
            <a:ext cx="10825247" cy="1015663"/>
          </a:xfrm>
          <a:prstGeom prst="rect">
            <a:avLst/>
          </a:prstGeom>
          <a:noFill/>
        </p:spPr>
        <p:txBody>
          <a:bodyPr wrap="square" rtlCol="0">
            <a:spAutoFit/>
          </a:bodyPr>
          <a:lstStyle/>
          <a:p>
            <a:r>
              <a:rPr lang="en-US" sz="6000" dirty="0">
                <a:solidFill>
                  <a:srgbClr val="DED6C7"/>
                </a:solidFill>
                <a:latin typeface="Trajan Pro" panose="02020502050506020301" pitchFamily="18" charset="0"/>
              </a:rPr>
              <a:t>A Better Way To Answer</a:t>
            </a:r>
          </a:p>
        </p:txBody>
      </p:sp>
    </p:spTree>
    <p:extLst>
      <p:ext uri="{BB962C8B-B14F-4D97-AF65-F5344CB8AC3E}">
        <p14:creationId xmlns:p14="http://schemas.microsoft.com/office/powerpoint/2010/main" val="40599505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279C923F-E8AE-8430-FE4B-93A63C703D7F}"/>
              </a:ext>
            </a:extLst>
          </p:cNvPr>
          <p:cNvPicPr>
            <a:picLocks noChangeAspect="1"/>
          </p:cNvPicPr>
          <p:nvPr/>
        </p:nvPicPr>
        <p:blipFill rotWithShape="1">
          <a:blip r:embed="rId2"/>
          <a:srcRect t="19"/>
          <a:stretch/>
        </p:blipFill>
        <p:spPr>
          <a:xfrm>
            <a:off x="20" y="1282"/>
            <a:ext cx="12191980" cy="6856718"/>
          </a:xfrm>
          <a:prstGeom prst="rect">
            <a:avLst/>
          </a:prstGeom>
        </p:spPr>
      </p:pic>
      <p:sp>
        <p:nvSpPr>
          <p:cNvPr id="2" name="TextBox 1">
            <a:extLst>
              <a:ext uri="{FF2B5EF4-FFF2-40B4-BE49-F238E27FC236}">
                <a16:creationId xmlns:a16="http://schemas.microsoft.com/office/drawing/2014/main" id="{C5931E9E-D430-33EA-11E5-F691CFE87B49}"/>
              </a:ext>
            </a:extLst>
          </p:cNvPr>
          <p:cNvSpPr txBox="1"/>
          <p:nvPr/>
        </p:nvSpPr>
        <p:spPr>
          <a:xfrm>
            <a:off x="3782860" y="6150114"/>
            <a:ext cx="8118241" cy="830997"/>
          </a:xfrm>
          <a:prstGeom prst="rect">
            <a:avLst/>
          </a:prstGeom>
          <a:noFill/>
        </p:spPr>
        <p:txBody>
          <a:bodyPr wrap="square" rtlCol="0">
            <a:spAutoFit/>
          </a:bodyPr>
          <a:lstStyle/>
          <a:p>
            <a:pPr algn="r"/>
            <a:r>
              <a:rPr lang="en-US" sz="4800" dirty="0">
                <a:solidFill>
                  <a:srgbClr val="DED6C7"/>
                </a:solidFill>
                <a:latin typeface="Trajan Pro" panose="02020502050506020301" pitchFamily="18" charset="0"/>
              </a:rPr>
              <a:t>“What Should I Wear?”</a:t>
            </a:r>
          </a:p>
        </p:txBody>
      </p:sp>
      <p:sp>
        <p:nvSpPr>
          <p:cNvPr id="4" name="TextBox 3">
            <a:extLst>
              <a:ext uri="{FF2B5EF4-FFF2-40B4-BE49-F238E27FC236}">
                <a16:creationId xmlns:a16="http://schemas.microsoft.com/office/drawing/2014/main" id="{68CAB477-BA05-0A12-91E8-CA69C86A7DA6}"/>
              </a:ext>
            </a:extLst>
          </p:cNvPr>
          <p:cNvSpPr txBox="1"/>
          <p:nvPr/>
        </p:nvSpPr>
        <p:spPr>
          <a:xfrm>
            <a:off x="3194138" y="1872589"/>
            <a:ext cx="8830848" cy="2708434"/>
          </a:xfrm>
          <a:prstGeom prst="rect">
            <a:avLst/>
          </a:prstGeom>
          <a:noFill/>
        </p:spPr>
        <p:txBody>
          <a:bodyPr wrap="square" rtlCol="0">
            <a:spAutoFit/>
          </a:bodyPr>
          <a:lstStyle/>
          <a:p>
            <a:pPr marL="742950" indent="-742950">
              <a:spcAft>
                <a:spcPts val="1200"/>
              </a:spcAft>
              <a:buFont typeface="+mj-lt"/>
              <a:buAutoNum type="arabicPeriod"/>
            </a:pPr>
            <a:r>
              <a:rPr lang="en-US" sz="4000" dirty="0">
                <a:effectLst>
                  <a:outerShdw blurRad="50800" dist="38100" dir="2700000" algn="tl" rotWithShape="0">
                    <a:prstClr val="black">
                      <a:alpha val="40000"/>
                    </a:prstClr>
                  </a:outerShdw>
                </a:effectLst>
                <a:latin typeface="Century" panose="02040604050505020304" pitchFamily="18" charset="0"/>
              </a:rPr>
              <a:t>Consider what the Scriptures say about God (Leviticus 10.1-3)</a:t>
            </a:r>
          </a:p>
          <a:p>
            <a:pPr marL="742950" indent="-742950">
              <a:spcAft>
                <a:spcPts val="1200"/>
              </a:spcAft>
              <a:buFont typeface="+mj-lt"/>
              <a:buAutoNum type="arabicPeriod"/>
            </a:pPr>
            <a:r>
              <a:rPr lang="en-US" sz="4000" dirty="0">
                <a:effectLst>
                  <a:outerShdw blurRad="50800" dist="38100" dir="2700000" algn="tl" rotWithShape="0">
                    <a:prstClr val="black">
                      <a:alpha val="40000"/>
                    </a:prstClr>
                  </a:outerShdw>
                </a:effectLst>
                <a:latin typeface="Century" panose="02040604050505020304" pitchFamily="18" charset="0"/>
              </a:rPr>
              <a:t>Consider ALL the Bible teaches (1Peter 1.15-16; 1Timothy 2.9-10)</a:t>
            </a:r>
          </a:p>
        </p:txBody>
      </p:sp>
      <p:sp>
        <p:nvSpPr>
          <p:cNvPr id="5" name="TextBox 4">
            <a:extLst>
              <a:ext uri="{FF2B5EF4-FFF2-40B4-BE49-F238E27FC236}">
                <a16:creationId xmlns:a16="http://schemas.microsoft.com/office/drawing/2014/main" id="{6584CE98-43CB-99C0-CFBF-8018B1EA7296}"/>
              </a:ext>
            </a:extLst>
          </p:cNvPr>
          <p:cNvSpPr txBox="1"/>
          <p:nvPr/>
        </p:nvSpPr>
        <p:spPr>
          <a:xfrm>
            <a:off x="815546" y="120228"/>
            <a:ext cx="10825247" cy="1015663"/>
          </a:xfrm>
          <a:prstGeom prst="rect">
            <a:avLst/>
          </a:prstGeom>
          <a:noFill/>
        </p:spPr>
        <p:txBody>
          <a:bodyPr wrap="square" rtlCol="0">
            <a:spAutoFit/>
          </a:bodyPr>
          <a:lstStyle/>
          <a:p>
            <a:r>
              <a:rPr lang="en-US" sz="6000" dirty="0">
                <a:solidFill>
                  <a:srgbClr val="DED6C7"/>
                </a:solidFill>
                <a:latin typeface="Trajan Pro" panose="02020502050506020301" pitchFamily="18" charset="0"/>
              </a:rPr>
              <a:t>A Better Way To Answer</a:t>
            </a:r>
          </a:p>
        </p:txBody>
      </p:sp>
    </p:spTree>
    <p:extLst>
      <p:ext uri="{BB962C8B-B14F-4D97-AF65-F5344CB8AC3E}">
        <p14:creationId xmlns:p14="http://schemas.microsoft.com/office/powerpoint/2010/main" val="7093178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48178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116</TotalTime>
  <Words>263</Words>
  <Application>Microsoft Macintosh PowerPoint</Application>
  <PresentationFormat>Widescreen</PresentationFormat>
  <Paragraphs>21</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Century</vt:lpstr>
      <vt:lpstr>Trajan Pro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Creel</dc:creator>
  <cp:lastModifiedBy>Joshua Creel</cp:lastModifiedBy>
  <cp:revision>2</cp:revision>
  <dcterms:created xsi:type="dcterms:W3CDTF">2022-11-11T15:11:40Z</dcterms:created>
  <dcterms:modified xsi:type="dcterms:W3CDTF">2022-11-11T19:34:53Z</dcterms:modified>
</cp:coreProperties>
</file>