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4" r:id="rId3"/>
    <p:sldId id="271" r:id="rId4"/>
    <p:sldId id="277" r:id="rId5"/>
    <p:sldId id="262" r:id="rId6"/>
    <p:sldId id="258" r:id="rId7"/>
    <p:sldId id="290" r:id="rId8"/>
    <p:sldId id="292" r:id="rId9"/>
    <p:sldId id="278" r:id="rId10"/>
    <p:sldId id="294" r:id="rId11"/>
    <p:sldId id="279" r:id="rId12"/>
    <p:sldId id="295" r:id="rId13"/>
    <p:sldId id="296" r:id="rId14"/>
    <p:sldId id="297" r:id="rId15"/>
    <p:sldId id="298" r:id="rId16"/>
    <p:sldId id="299" r:id="rId17"/>
    <p:sldId id="269"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06A1-F37D-2CE6-3FC8-8EC4FA2E08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62AC8-563E-A7EC-0962-F8BC879E1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B45CC6-0946-CE7E-991C-632B790186D2}"/>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5" name="Footer Placeholder 4">
            <a:extLst>
              <a:ext uri="{FF2B5EF4-FFF2-40B4-BE49-F238E27FC236}">
                <a16:creationId xmlns:a16="http://schemas.microsoft.com/office/drawing/2014/main" id="{90CF635C-3229-FB2B-EEFC-2808DEC55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68FE6-64CF-7031-FB20-3C9863D542C1}"/>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18670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BA55-A047-99D8-C8AB-AC64E1876F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BFED8B-1CC3-90C3-BA3E-1CC89937B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294A3-28A8-0C74-79A6-2342BC437CA8}"/>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5" name="Footer Placeholder 4">
            <a:extLst>
              <a:ext uri="{FF2B5EF4-FFF2-40B4-BE49-F238E27FC236}">
                <a16:creationId xmlns:a16="http://schemas.microsoft.com/office/drawing/2014/main" id="{8B2D5A8D-E0AC-76F8-EC6D-2C29A4E13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EE454-8886-3C5E-A770-0D7D075E5E55}"/>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395756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D5DC0-7178-2254-6006-373E0D0C6D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99D91-AE2E-7760-14B9-EDEA3F3AD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A103B-4208-07EB-22FB-740EE64A5BB0}"/>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5" name="Footer Placeholder 4">
            <a:extLst>
              <a:ext uri="{FF2B5EF4-FFF2-40B4-BE49-F238E27FC236}">
                <a16:creationId xmlns:a16="http://schemas.microsoft.com/office/drawing/2014/main" id="{03AE3AA5-DF82-DD6D-C86D-DAA74B4BD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F1480-81DB-7412-E929-08C0E00C79B3}"/>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288981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C6E7-8F51-30F0-A713-CF77F7C31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33C32-1845-0532-8E0E-D09DF7E53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43361-4836-4092-0068-DF5B6C895EB6}"/>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5" name="Footer Placeholder 4">
            <a:extLst>
              <a:ext uri="{FF2B5EF4-FFF2-40B4-BE49-F238E27FC236}">
                <a16:creationId xmlns:a16="http://schemas.microsoft.com/office/drawing/2014/main" id="{7C743108-BC4A-926E-E9BA-40C996604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9752A-CDD6-9056-827A-ACDD0763189B}"/>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92395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97FD-43A0-7E6C-CA89-7B6FDCF45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3B97D2-0B8D-53D8-942F-BA8951B19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5AF18-7E31-C35B-F3A1-D8E79C89BED0}"/>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5" name="Footer Placeholder 4">
            <a:extLst>
              <a:ext uri="{FF2B5EF4-FFF2-40B4-BE49-F238E27FC236}">
                <a16:creationId xmlns:a16="http://schemas.microsoft.com/office/drawing/2014/main" id="{BCA3C61A-77A7-D31C-496A-04B9A8414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E966F-FE8B-E2D6-87A0-C8C0B972E0B6}"/>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186590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6B07-6AEA-F512-046B-B0B80BA73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19924-E521-F40D-81DA-EF611633C5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7301F8-142D-FEA2-3ED0-9CED4FD62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98315-CF10-DB73-56EA-A2A873CC62D9}"/>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6" name="Footer Placeholder 5">
            <a:extLst>
              <a:ext uri="{FF2B5EF4-FFF2-40B4-BE49-F238E27FC236}">
                <a16:creationId xmlns:a16="http://schemas.microsoft.com/office/drawing/2014/main" id="{0DAFD60B-A32C-7389-C919-0F354D003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7A341-17F5-DA81-2A51-AF374BBEFFCF}"/>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23796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6715-EB7E-8A6E-8C26-0B7D62242A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FAAF2-84BB-08EF-6F61-91ED56F20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2A46C-F079-7C28-D519-BD5CB8D78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A22D3-7FB6-CC09-68CE-2CE296739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BFC38F-DEB5-D684-C9D8-9F7E6F4D70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AC115-2CBA-08CF-2ED5-635645567F2F}"/>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8" name="Footer Placeholder 7">
            <a:extLst>
              <a:ext uri="{FF2B5EF4-FFF2-40B4-BE49-F238E27FC236}">
                <a16:creationId xmlns:a16="http://schemas.microsoft.com/office/drawing/2014/main" id="{9CA49723-FCC5-B8F7-0876-D0BECCF49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E0F92E-04DB-BDAB-A48E-5D340F45E89D}"/>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238785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2590-65B0-BE4F-B127-023C9A5769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52C3E-629B-5F5B-27A3-416887D2EC3C}"/>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4" name="Footer Placeholder 3">
            <a:extLst>
              <a:ext uri="{FF2B5EF4-FFF2-40B4-BE49-F238E27FC236}">
                <a16:creationId xmlns:a16="http://schemas.microsoft.com/office/drawing/2014/main" id="{A45CD100-0310-FCC0-C0D0-58E6F34DE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57B43-D9F6-E031-58E9-01F97EE9D68E}"/>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254142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55452-7D5A-B27F-E569-9B8DB422F7DB}"/>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3" name="Footer Placeholder 2">
            <a:extLst>
              <a:ext uri="{FF2B5EF4-FFF2-40B4-BE49-F238E27FC236}">
                <a16:creationId xmlns:a16="http://schemas.microsoft.com/office/drawing/2014/main" id="{3CEEBF23-6CD1-B48D-D6A0-FF30C577C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61103-CCDD-ED7E-0D89-67FA8925F9EA}"/>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330390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A524-E812-0B82-4EFC-7B1BE6EE3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BD94F8-7807-3A62-8304-B67B51C83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7685FA-6EF1-387E-A600-86E0CD388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FE228-3A8D-5789-FFD3-C5D5AC300FB6}"/>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6" name="Footer Placeholder 5">
            <a:extLst>
              <a:ext uri="{FF2B5EF4-FFF2-40B4-BE49-F238E27FC236}">
                <a16:creationId xmlns:a16="http://schemas.microsoft.com/office/drawing/2014/main" id="{3A105EDE-6589-CF71-D2A2-E396F4C00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6717C-B480-1728-E2C4-E772F2E0D1C0}"/>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161368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EC27-FF3C-023E-9703-6FADF407E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401B01-BFFF-BD3C-711E-E6B33B461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038FB-429B-FE86-2D5A-F00705761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66207-519F-0E47-5740-701B3B3B101A}"/>
              </a:ext>
            </a:extLst>
          </p:cNvPr>
          <p:cNvSpPr>
            <a:spLocks noGrp="1"/>
          </p:cNvSpPr>
          <p:nvPr>
            <p:ph type="dt" sz="half" idx="10"/>
          </p:nvPr>
        </p:nvSpPr>
        <p:spPr/>
        <p:txBody>
          <a:bodyPr/>
          <a:lstStyle/>
          <a:p>
            <a:fld id="{C2EC065A-B9A7-4C5D-B0B2-F1BBE9451516}" type="datetimeFigureOut">
              <a:rPr lang="en-US" smtClean="0"/>
              <a:t>11/4/2022</a:t>
            </a:fld>
            <a:endParaRPr lang="en-US"/>
          </a:p>
        </p:txBody>
      </p:sp>
      <p:sp>
        <p:nvSpPr>
          <p:cNvPr id="6" name="Footer Placeholder 5">
            <a:extLst>
              <a:ext uri="{FF2B5EF4-FFF2-40B4-BE49-F238E27FC236}">
                <a16:creationId xmlns:a16="http://schemas.microsoft.com/office/drawing/2014/main" id="{66FFEC18-BDC6-C13B-CF34-015F6CC94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17F26-260E-5103-5449-D9F53C402E18}"/>
              </a:ext>
            </a:extLst>
          </p:cNvPr>
          <p:cNvSpPr>
            <a:spLocks noGrp="1"/>
          </p:cNvSpPr>
          <p:nvPr>
            <p:ph type="sldNum" sz="quarter" idx="12"/>
          </p:nvPr>
        </p:nvSpPr>
        <p:spPr/>
        <p:txBody>
          <a:bodyPr/>
          <a:lstStyle/>
          <a:p>
            <a:fld id="{0708047A-89BD-432B-957F-3123F8C221AE}" type="slidenum">
              <a:rPr lang="en-US" smtClean="0"/>
              <a:t>‹#›</a:t>
            </a:fld>
            <a:endParaRPr lang="en-US"/>
          </a:p>
        </p:txBody>
      </p:sp>
    </p:spTree>
    <p:extLst>
      <p:ext uri="{BB962C8B-B14F-4D97-AF65-F5344CB8AC3E}">
        <p14:creationId xmlns:p14="http://schemas.microsoft.com/office/powerpoint/2010/main" val="353809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C2FAA-A1B1-973B-9016-A933457A7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A12A5-947F-FF14-10E4-74B8066A6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E4DAF-49A3-1838-F6D1-E506C1BEFB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C065A-B9A7-4C5D-B0B2-F1BBE9451516}" type="datetimeFigureOut">
              <a:rPr lang="en-US" smtClean="0"/>
              <a:t>11/4/2022</a:t>
            </a:fld>
            <a:endParaRPr lang="en-US"/>
          </a:p>
        </p:txBody>
      </p:sp>
      <p:sp>
        <p:nvSpPr>
          <p:cNvPr id="5" name="Footer Placeholder 4">
            <a:extLst>
              <a:ext uri="{FF2B5EF4-FFF2-40B4-BE49-F238E27FC236}">
                <a16:creationId xmlns:a16="http://schemas.microsoft.com/office/drawing/2014/main" id="{72EF2BB0-2C36-04F1-2E0F-BDD3B0F21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9122F-5A25-F19A-5DE9-B1D543C5B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8047A-89BD-432B-957F-3123F8C221AE}" type="slidenum">
              <a:rPr lang="en-US" smtClean="0"/>
              <a:t>‹#›</a:t>
            </a:fld>
            <a:endParaRPr lang="en-US"/>
          </a:p>
        </p:txBody>
      </p:sp>
    </p:spTree>
    <p:extLst>
      <p:ext uri="{BB962C8B-B14F-4D97-AF65-F5344CB8AC3E}">
        <p14:creationId xmlns:p14="http://schemas.microsoft.com/office/powerpoint/2010/main" val="289286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2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196256" y="2241621"/>
            <a:ext cx="3569889" cy="267765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This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is 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Beginning</a:t>
            </a:r>
          </a:p>
        </p:txBody>
      </p:sp>
      <p:sp>
        <p:nvSpPr>
          <p:cNvPr id="6" name="TextBox 5">
            <a:extLst>
              <a:ext uri="{FF2B5EF4-FFF2-40B4-BE49-F238E27FC236}">
                <a16:creationId xmlns:a16="http://schemas.microsoft.com/office/drawing/2014/main" id="{EE730460-F641-5B4C-053F-6056805B4ED2}"/>
              </a:ext>
            </a:extLst>
          </p:cNvPr>
          <p:cNvSpPr txBox="1"/>
          <p:nvPr/>
        </p:nvSpPr>
        <p:spPr>
          <a:xfrm>
            <a:off x="4586513" y="609599"/>
            <a:ext cx="69958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Hope of His Calling</a:t>
            </a:r>
          </a:p>
        </p:txBody>
      </p:sp>
      <p:sp>
        <p:nvSpPr>
          <p:cNvPr id="2" name="TextBox 1">
            <a:extLst>
              <a:ext uri="{FF2B5EF4-FFF2-40B4-BE49-F238E27FC236}">
                <a16:creationId xmlns:a16="http://schemas.microsoft.com/office/drawing/2014/main" id="{621146F3-3DF8-517D-2A7C-FE2498779A8F}"/>
              </a:ext>
            </a:extLst>
          </p:cNvPr>
          <p:cNvSpPr txBox="1"/>
          <p:nvPr/>
        </p:nvSpPr>
        <p:spPr>
          <a:xfrm>
            <a:off x="4158658" y="1610136"/>
            <a:ext cx="783708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Eph. 2:12 – “without hope in this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1 Peter 2:9 – “called us out of darkness into His marvelous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Eph. 4:1 – “walk worthy of the calling”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Eph. 4:4 – called in one hope of your calling”</a:t>
            </a:r>
          </a:p>
        </p:txBody>
      </p:sp>
    </p:spTree>
    <p:extLst>
      <p:ext uri="{BB962C8B-B14F-4D97-AF65-F5344CB8AC3E}">
        <p14:creationId xmlns:p14="http://schemas.microsoft.com/office/powerpoint/2010/main" val="4060751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160285" y="2241621"/>
            <a:ext cx="3644524"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That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may know…</a:t>
            </a:r>
          </a:p>
        </p:txBody>
      </p:sp>
      <p:sp>
        <p:nvSpPr>
          <p:cNvPr id="6" name="TextBox 5">
            <a:extLst>
              <a:ext uri="{FF2B5EF4-FFF2-40B4-BE49-F238E27FC236}">
                <a16:creationId xmlns:a16="http://schemas.microsoft.com/office/drawing/2014/main" id="{EE730460-F641-5B4C-053F-6056805B4ED2}"/>
              </a:ext>
            </a:extLst>
          </p:cNvPr>
          <p:cNvSpPr txBox="1"/>
          <p:nvPr/>
        </p:nvSpPr>
        <p:spPr>
          <a:xfrm>
            <a:off x="4586512" y="609599"/>
            <a:ext cx="72861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Riches/Inheritance of Saints</a:t>
            </a:r>
          </a:p>
        </p:txBody>
      </p:sp>
      <p:sp>
        <p:nvSpPr>
          <p:cNvPr id="2" name="TextBox 1">
            <a:extLst>
              <a:ext uri="{FF2B5EF4-FFF2-40B4-BE49-F238E27FC236}">
                <a16:creationId xmlns:a16="http://schemas.microsoft.com/office/drawing/2014/main" id="{621146F3-3DF8-517D-2A7C-FE2498779A8F}"/>
              </a:ext>
            </a:extLst>
          </p:cNvPr>
          <p:cNvSpPr txBox="1"/>
          <p:nvPr/>
        </p:nvSpPr>
        <p:spPr>
          <a:xfrm>
            <a:off x="4267200" y="2050195"/>
            <a:ext cx="776451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1 Pet. 1: 4 - to an inheritance incorruptible and undefiled and that does not fade away, reserved in heaven for you,</a:t>
            </a:r>
          </a:p>
        </p:txBody>
      </p:sp>
    </p:spTree>
    <p:extLst>
      <p:ext uri="{BB962C8B-B14F-4D97-AF65-F5344CB8AC3E}">
        <p14:creationId xmlns:p14="http://schemas.microsoft.com/office/powerpoint/2010/main" val="40954701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896963" y="2050195"/>
            <a:ext cx="2130711" cy="304698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This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12700">
                  <a:solidFill>
                    <a:srgbClr val="4472C4"/>
                  </a:solidFill>
                  <a:prstDash val="solid"/>
                </a:ln>
                <a:solidFill>
                  <a:schemeClr val="accent6"/>
                </a:solidFill>
                <a:effectLst>
                  <a:outerShdw dist="38100" dir="2640000" algn="bl" rotWithShape="0">
                    <a:srgbClr val="4472C4"/>
                  </a:outerShdw>
                </a:effectLst>
                <a:latin typeface="Calibri" panose="020F0502020204030204"/>
              </a:rPr>
              <a:t>is 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End</a:t>
            </a:r>
          </a:p>
        </p:txBody>
      </p:sp>
      <p:sp>
        <p:nvSpPr>
          <p:cNvPr id="6" name="TextBox 5">
            <a:extLst>
              <a:ext uri="{FF2B5EF4-FFF2-40B4-BE49-F238E27FC236}">
                <a16:creationId xmlns:a16="http://schemas.microsoft.com/office/drawing/2014/main" id="{EE730460-F641-5B4C-053F-6056805B4ED2}"/>
              </a:ext>
            </a:extLst>
          </p:cNvPr>
          <p:cNvSpPr txBox="1"/>
          <p:nvPr/>
        </p:nvSpPr>
        <p:spPr>
          <a:xfrm>
            <a:off x="4586512" y="609599"/>
            <a:ext cx="72861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Riches/Inheritance of Saints</a:t>
            </a:r>
          </a:p>
        </p:txBody>
      </p:sp>
      <p:sp>
        <p:nvSpPr>
          <p:cNvPr id="2" name="TextBox 1">
            <a:extLst>
              <a:ext uri="{FF2B5EF4-FFF2-40B4-BE49-F238E27FC236}">
                <a16:creationId xmlns:a16="http://schemas.microsoft.com/office/drawing/2014/main" id="{621146F3-3DF8-517D-2A7C-FE2498779A8F}"/>
              </a:ext>
            </a:extLst>
          </p:cNvPr>
          <p:cNvSpPr txBox="1"/>
          <p:nvPr/>
        </p:nvSpPr>
        <p:spPr>
          <a:xfrm>
            <a:off x="4223657" y="2050195"/>
            <a:ext cx="78080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Eph. 1:13-14 -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p>
        </p:txBody>
      </p:sp>
    </p:spTree>
    <p:extLst>
      <p:ext uri="{BB962C8B-B14F-4D97-AF65-F5344CB8AC3E}">
        <p14:creationId xmlns:p14="http://schemas.microsoft.com/office/powerpoint/2010/main" val="504377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160285" y="2241621"/>
            <a:ext cx="3644524"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That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may know…</a:t>
            </a:r>
          </a:p>
        </p:txBody>
      </p:sp>
      <p:sp>
        <p:nvSpPr>
          <p:cNvPr id="6" name="TextBox 5">
            <a:extLst>
              <a:ext uri="{FF2B5EF4-FFF2-40B4-BE49-F238E27FC236}">
                <a16:creationId xmlns:a16="http://schemas.microsoft.com/office/drawing/2014/main" id="{EE730460-F641-5B4C-053F-6056805B4ED2}"/>
              </a:ext>
            </a:extLst>
          </p:cNvPr>
          <p:cNvSpPr txBox="1"/>
          <p:nvPr/>
        </p:nvSpPr>
        <p:spPr>
          <a:xfrm>
            <a:off x="3962400" y="609599"/>
            <a:ext cx="822959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Calibri" panose="020F0502020204030204"/>
              </a:rPr>
              <a:t>Exceeding greatness of His power</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1146F3-3DF8-517D-2A7C-FE2498779A8F}"/>
              </a:ext>
            </a:extLst>
          </p:cNvPr>
          <p:cNvSpPr txBox="1"/>
          <p:nvPr/>
        </p:nvSpPr>
        <p:spPr>
          <a:xfrm>
            <a:off x="4223657" y="2551832"/>
            <a:ext cx="780805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Eph. 1:19 - and what is the exceeding greatness of His power toward us who believe…</a:t>
            </a:r>
          </a:p>
        </p:txBody>
      </p:sp>
    </p:spTree>
    <p:extLst>
      <p:ext uri="{BB962C8B-B14F-4D97-AF65-F5344CB8AC3E}">
        <p14:creationId xmlns:p14="http://schemas.microsoft.com/office/powerpoint/2010/main" val="1654922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160285" y="2241621"/>
            <a:ext cx="3644524"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That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may know…</a:t>
            </a:r>
          </a:p>
        </p:txBody>
      </p:sp>
      <p:sp>
        <p:nvSpPr>
          <p:cNvPr id="6" name="TextBox 5">
            <a:extLst>
              <a:ext uri="{FF2B5EF4-FFF2-40B4-BE49-F238E27FC236}">
                <a16:creationId xmlns:a16="http://schemas.microsoft.com/office/drawing/2014/main" id="{EE730460-F641-5B4C-053F-6056805B4ED2}"/>
              </a:ext>
            </a:extLst>
          </p:cNvPr>
          <p:cNvSpPr txBox="1"/>
          <p:nvPr/>
        </p:nvSpPr>
        <p:spPr>
          <a:xfrm>
            <a:off x="3962400" y="609599"/>
            <a:ext cx="822959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Calibri" panose="020F0502020204030204"/>
              </a:rPr>
              <a:t>Exceeding greatness of His power</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1146F3-3DF8-517D-2A7C-FE2498779A8F}"/>
              </a:ext>
            </a:extLst>
          </p:cNvPr>
          <p:cNvSpPr txBox="1"/>
          <p:nvPr/>
        </p:nvSpPr>
        <p:spPr>
          <a:xfrm>
            <a:off x="4223657" y="2179259"/>
            <a:ext cx="78080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Eph. 1:20-21  - which He worked in Christ when He raised Him from the dead and seated Him at His right hand in the heavenly places, far above all principality and power and might and dominion, and every name that is named, not only in this age but also in that which is to come.</a:t>
            </a:r>
          </a:p>
        </p:txBody>
      </p:sp>
    </p:spTree>
    <p:extLst>
      <p:ext uri="{BB962C8B-B14F-4D97-AF65-F5344CB8AC3E}">
        <p14:creationId xmlns:p14="http://schemas.microsoft.com/office/powerpoint/2010/main" val="3830309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710433" y="2241621"/>
            <a:ext cx="2544223" cy="258532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This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12700">
                  <a:solidFill>
                    <a:srgbClr val="4472C4"/>
                  </a:solidFill>
                  <a:prstDash val="solid"/>
                </a:ln>
                <a:solidFill>
                  <a:schemeClr val="accent6"/>
                </a:solidFill>
                <a:effectLst>
                  <a:outerShdw dist="38100" dir="2640000" algn="bl" rotWithShape="0">
                    <a:srgbClr val="4472C4"/>
                  </a:outerShdw>
                </a:effectLst>
                <a:latin typeface="Calibri" panose="020F0502020204030204"/>
              </a:rPr>
              <a:t>is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solidFill>
                  <a:schemeClr val="accent6"/>
                </a:solidFill>
                <a:effectLst>
                  <a:outerShdw dist="38100" dir="2640000" algn="bl" rotWithShape="0">
                    <a:srgbClr val="4472C4"/>
                  </a:outerShdw>
                </a:effectLst>
                <a:uLnTx/>
                <a:uFillTx/>
                <a:latin typeface="Calibri" panose="020F0502020204030204"/>
                <a:ea typeface="+mn-ea"/>
                <a:cs typeface="+mn-cs"/>
              </a:rPr>
              <a:t>Sustains</a:t>
            </a:r>
          </a:p>
        </p:txBody>
      </p:sp>
      <p:sp>
        <p:nvSpPr>
          <p:cNvPr id="6" name="TextBox 5">
            <a:extLst>
              <a:ext uri="{FF2B5EF4-FFF2-40B4-BE49-F238E27FC236}">
                <a16:creationId xmlns:a16="http://schemas.microsoft.com/office/drawing/2014/main" id="{EE730460-F641-5B4C-053F-6056805B4ED2}"/>
              </a:ext>
            </a:extLst>
          </p:cNvPr>
          <p:cNvSpPr txBox="1"/>
          <p:nvPr/>
        </p:nvSpPr>
        <p:spPr>
          <a:xfrm>
            <a:off x="3962400" y="609599"/>
            <a:ext cx="822959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Calibri" panose="020F0502020204030204"/>
              </a:rPr>
              <a:t>Exceeding greatness of His power</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1146F3-3DF8-517D-2A7C-FE2498779A8F}"/>
              </a:ext>
            </a:extLst>
          </p:cNvPr>
          <p:cNvSpPr txBox="1"/>
          <p:nvPr/>
        </p:nvSpPr>
        <p:spPr>
          <a:xfrm>
            <a:off x="4223657" y="2179259"/>
            <a:ext cx="78080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Eph. 1:20-21  - which He worked in Christ when He raised Him from the dead and seated Him at His right hand in the heavenly places, far above all principality and power and might and dominion, and every name that is named, not only in this age but also in that which is to come.</a:t>
            </a:r>
          </a:p>
        </p:txBody>
      </p:sp>
    </p:spTree>
    <p:extLst>
      <p:ext uri="{BB962C8B-B14F-4D97-AF65-F5344CB8AC3E}">
        <p14:creationId xmlns:p14="http://schemas.microsoft.com/office/powerpoint/2010/main" val="1303000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E730460-F641-5B4C-053F-6056805B4ED2}"/>
              </a:ext>
            </a:extLst>
          </p:cNvPr>
          <p:cNvSpPr txBox="1"/>
          <p:nvPr/>
        </p:nvSpPr>
        <p:spPr>
          <a:xfrm>
            <a:off x="3962400" y="609599"/>
            <a:ext cx="82295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libri" panose="020F0502020204030204"/>
              </a:rPr>
              <a:t>How do I explain it?</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1146F3-3DF8-517D-2A7C-FE2498779A8F}"/>
              </a:ext>
            </a:extLst>
          </p:cNvPr>
          <p:cNvSpPr txBox="1"/>
          <p:nvPr/>
        </p:nvSpPr>
        <p:spPr>
          <a:xfrm>
            <a:off x="4223657" y="2179259"/>
            <a:ext cx="780805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8000" b="0" i="0" u="none" strike="noStrike" kern="1200" cap="none" spc="0" normalizeH="0" baseline="0" noProof="0" dirty="0">
                <a:ln>
                  <a:noFill/>
                </a:ln>
                <a:solidFill>
                  <a:prstClr val="white"/>
                </a:solidFill>
                <a:effectLst/>
                <a:uLnTx/>
                <a:uFillTx/>
                <a:latin typeface="Calibri" panose="020F0502020204030204"/>
                <a:ea typeface="+mn-ea"/>
                <a:cs typeface="+mn-cs"/>
              </a:rPr>
              <a:t>2 Cor. 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solidFill>
                  <a:prstClr val="white"/>
                </a:solidFill>
                <a:latin typeface="Calibri" panose="020F0502020204030204"/>
              </a:rPr>
              <a:t> 2 Cor. 4:7-15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libri" panose="020F0502020204030204"/>
                <a:ea typeface="+mn-ea"/>
                <a:cs typeface="+mn-cs"/>
              </a:rPr>
              <a:t>1 Cor. 2:1-5</a:t>
            </a:r>
          </a:p>
        </p:txBody>
      </p:sp>
      <p:sp>
        <p:nvSpPr>
          <p:cNvPr id="9" name="TextBox 8">
            <a:extLst>
              <a:ext uri="{FF2B5EF4-FFF2-40B4-BE49-F238E27FC236}">
                <a16:creationId xmlns:a16="http://schemas.microsoft.com/office/drawing/2014/main" id="{66DE0B81-8BA4-3C84-5D2A-B3624FFCAF68}"/>
              </a:ext>
            </a:extLst>
          </p:cNvPr>
          <p:cNvSpPr txBox="1"/>
          <p:nvPr/>
        </p:nvSpPr>
        <p:spPr>
          <a:xfrm>
            <a:off x="-1088755" y="2827890"/>
            <a:ext cx="6098582" cy="1569660"/>
          </a:xfrm>
          <a:prstGeom prst="rect">
            <a:avLst/>
          </a:prstGeom>
          <a:noFill/>
        </p:spPr>
        <p:txBody>
          <a:bodyPr wrap="square">
            <a:spAutoFit/>
          </a:bodyPr>
          <a:lstStyle/>
          <a:p>
            <a:pPr algn="ct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FAITH</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5502790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9106-B366-4FEC-B832-1E0F9741BC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19E676-CFE1-41A6-BD3F-0FC54238BDD8}"/>
              </a:ext>
            </a:extLst>
          </p:cNvPr>
          <p:cNvSpPr>
            <a:spLocks noGrp="1"/>
          </p:cNvSpPr>
          <p:nvPr>
            <p:ph idx="1"/>
          </p:nvPr>
        </p:nvSpPr>
        <p:spPr/>
        <p:txBody>
          <a:bodyPr/>
          <a:lstStyle/>
          <a:p>
            <a:endParaRPr lang="en-US"/>
          </a:p>
        </p:txBody>
      </p:sp>
      <p:pic>
        <p:nvPicPr>
          <p:cNvPr id="4" name="Picture 1" descr="SpiritualWarfare-Back1.jpg">
            <a:extLst>
              <a:ext uri="{FF2B5EF4-FFF2-40B4-BE49-F238E27FC236}">
                <a16:creationId xmlns:a16="http://schemas.microsoft.com/office/drawing/2014/main" id="{EF567EBF-A003-4C92-9500-3E84DA87C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61F5288-5D4E-44EF-984D-05334502FC58}"/>
              </a:ext>
            </a:extLst>
          </p:cNvPr>
          <p:cNvSpPr txBox="1"/>
          <p:nvPr/>
        </p:nvSpPr>
        <p:spPr>
          <a:xfrm>
            <a:off x="311150" y="1137563"/>
            <a:ext cx="11569700" cy="4832092"/>
          </a:xfrm>
          <a:prstGeom prst="rect">
            <a:avLst/>
          </a:prstGeom>
          <a:solidFill>
            <a:schemeClr val="bg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14 For this reason I bow my knees to the Father of our Lord Jesus Christ, 15 from whom the whole family in heaven and earth is named, 16 that He would grant you, according to the riches of His glory, to be strengthened with might through His Spirit in the inner man, 17 that Christ may dwell in your hearts through faith; that you, being rooted and grounded in love, 18 may be able to comprehend with all the saints what is the width and length and depth and height-- 19 to know the love of Christ which passes knowledge; that you may be filled with all the fullness of God. 20 Now to Him who is able to do exceedingly abundantly above all that we ask or think, according to the power that works in us, 21 to Him be glory in the church by Christ Jesus to all generations, forever and ever. Amen.</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D47251-974A-442B-99D9-E8C27B7B5105}"/>
              </a:ext>
            </a:extLst>
          </p:cNvPr>
          <p:cNvSpPr/>
          <p:nvPr/>
        </p:nvSpPr>
        <p:spPr>
          <a:xfrm>
            <a:off x="-830984" y="49213"/>
            <a:ext cx="829887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roadway" panose="04040905080B02020502" pitchFamily="82" charset="0"/>
                <a:ea typeface="+mn-ea"/>
                <a:cs typeface="+mn-cs"/>
              </a:rPr>
              <a:t>      Ephesians 3:14-21</a:t>
            </a:r>
          </a:p>
        </p:txBody>
      </p:sp>
    </p:spTree>
    <p:extLst>
      <p:ext uri="{BB962C8B-B14F-4D97-AF65-F5344CB8AC3E}">
        <p14:creationId xmlns:p14="http://schemas.microsoft.com/office/powerpoint/2010/main" val="1184151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47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piritualWarfare-Theme-Blank.jpg">
            <a:extLst>
              <a:ext uri="{FF2B5EF4-FFF2-40B4-BE49-F238E27FC236}">
                <a16:creationId xmlns:a16="http://schemas.microsoft.com/office/drawing/2014/main" id="{C9391857-53BE-4F5F-AAA8-721C83280D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68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D6B46AA-3765-4ACF-B537-9C6D2CA5D38D}"/>
              </a:ext>
            </a:extLst>
          </p:cNvPr>
          <p:cNvSpPr>
            <a:spLocks noGrp="1"/>
          </p:cNvSpPr>
          <p:nvPr>
            <p:ph type="ctrTitle"/>
          </p:nvPr>
        </p:nvSpPr>
        <p:spPr>
          <a:xfrm>
            <a:off x="550143" y="1084519"/>
            <a:ext cx="10666412" cy="1138903"/>
          </a:xfrm>
        </p:spPr>
        <p:txBody>
          <a:bodyPr>
            <a:no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roadway" panose="04040905080B02020502" pitchFamily="82" charset="0"/>
              </a:rPr>
              <a:t>The Exceeding Greatness of His</a:t>
            </a:r>
          </a:p>
        </p:txBody>
      </p:sp>
      <p:sp>
        <p:nvSpPr>
          <p:cNvPr id="3" name="Subtitle 2">
            <a:extLst>
              <a:ext uri="{FF2B5EF4-FFF2-40B4-BE49-F238E27FC236}">
                <a16:creationId xmlns:a16="http://schemas.microsoft.com/office/drawing/2014/main" id="{7DB9D146-C487-4A21-A367-F6C610940BCB}"/>
              </a:ext>
            </a:extLst>
          </p:cNvPr>
          <p:cNvSpPr>
            <a:spLocks noGrp="1"/>
          </p:cNvSpPr>
          <p:nvPr>
            <p:ph type="subTitle" idx="1"/>
          </p:nvPr>
        </p:nvSpPr>
        <p:spPr>
          <a:xfrm>
            <a:off x="-211857" y="2366335"/>
            <a:ext cx="12190412" cy="3248247"/>
          </a:xfrm>
          <a:noFill/>
        </p:spPr>
        <p:txBody>
          <a:bodyPr>
            <a:normAutofit fontScale="85000" lnSpcReduction="20000"/>
          </a:bodyPr>
          <a:lstStyle/>
          <a:p>
            <a:r>
              <a:rPr lang="en-US" sz="30400" dirty="0">
                <a:ln w="0"/>
                <a:solidFill>
                  <a:schemeClr val="bg1">
                    <a:alpha val="65000"/>
                  </a:schemeClr>
                </a:solidFill>
                <a:effectLst>
                  <a:outerShdw blurRad="38100" dist="19050" dir="2700000" algn="tl" rotWithShape="0">
                    <a:schemeClr val="dk1">
                      <a:alpha val="40000"/>
                    </a:schemeClr>
                  </a:outerShdw>
                </a:effectLst>
                <a:latin typeface="Abadi" panose="020B0604020104020204" pitchFamily="34" charset="0"/>
              </a:rPr>
              <a:t>POWER</a:t>
            </a:r>
          </a:p>
        </p:txBody>
      </p:sp>
    </p:spTree>
    <p:extLst>
      <p:ext uri="{BB962C8B-B14F-4D97-AF65-F5344CB8AC3E}">
        <p14:creationId xmlns:p14="http://schemas.microsoft.com/office/powerpoint/2010/main" val="38797403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9106-B366-4FEC-B832-1E0F9741BC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19E676-CFE1-41A6-BD3F-0FC54238BDD8}"/>
              </a:ext>
            </a:extLst>
          </p:cNvPr>
          <p:cNvSpPr>
            <a:spLocks noGrp="1"/>
          </p:cNvSpPr>
          <p:nvPr>
            <p:ph idx="1"/>
          </p:nvPr>
        </p:nvSpPr>
        <p:spPr/>
        <p:txBody>
          <a:bodyPr/>
          <a:lstStyle/>
          <a:p>
            <a:endParaRPr lang="en-US"/>
          </a:p>
        </p:txBody>
      </p:sp>
      <p:pic>
        <p:nvPicPr>
          <p:cNvPr id="4" name="Picture 1" descr="SpiritualWarfare-Back1.jpg">
            <a:extLst>
              <a:ext uri="{FF2B5EF4-FFF2-40B4-BE49-F238E27FC236}">
                <a16:creationId xmlns:a16="http://schemas.microsoft.com/office/drawing/2014/main" id="{EF567EBF-A003-4C92-9500-3E84DA87C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45"/>
            <a:ext cx="12192000" cy="68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301B135-863E-2F27-DE1C-7E138F1CC701}"/>
              </a:ext>
            </a:extLst>
          </p:cNvPr>
          <p:cNvSpPr txBox="1"/>
          <p:nvPr/>
        </p:nvSpPr>
        <p:spPr>
          <a:xfrm>
            <a:off x="1084881" y="1084881"/>
            <a:ext cx="10042902" cy="5262979"/>
          </a:xfrm>
          <a:prstGeom prst="rect">
            <a:avLst/>
          </a:prstGeom>
          <a:noFill/>
        </p:spPr>
        <p:txBody>
          <a:bodyPr wrap="square" rtlCol="0">
            <a:spAutoFit/>
          </a:bodyPr>
          <a:lstStyle/>
          <a:p>
            <a:pPr algn="ctr"/>
            <a:r>
              <a:rPr lang="en-US" sz="5400" b="1" i="1" dirty="0">
                <a:solidFill>
                  <a:schemeClr val="bg1"/>
                </a:solidFill>
              </a:rPr>
              <a:t>Sooner or later, man has always had to decide whether he worships his own power, </a:t>
            </a:r>
          </a:p>
          <a:p>
            <a:pPr algn="ctr"/>
            <a:r>
              <a:rPr lang="en-US" sz="5400" b="1" i="1" dirty="0">
                <a:solidFill>
                  <a:schemeClr val="bg1"/>
                </a:solidFill>
              </a:rPr>
              <a:t>or the power of God.</a:t>
            </a:r>
          </a:p>
          <a:p>
            <a:pPr algn="ctr"/>
            <a:endParaRPr lang="en-US" sz="4800" b="1" i="1" dirty="0">
              <a:solidFill>
                <a:schemeClr val="bg1"/>
              </a:solidFill>
            </a:endParaRPr>
          </a:p>
          <a:p>
            <a:pPr algn="r"/>
            <a:r>
              <a:rPr lang="en-US" sz="3600" b="1" dirty="0">
                <a:solidFill>
                  <a:schemeClr val="bg1"/>
                </a:solidFill>
              </a:rPr>
              <a:t>A W Tozer</a:t>
            </a:r>
          </a:p>
          <a:p>
            <a:pPr algn="r"/>
            <a:r>
              <a:rPr lang="en-US" sz="3600" b="1" i="1" dirty="0">
                <a:solidFill>
                  <a:schemeClr val="bg1"/>
                </a:solidFill>
              </a:rPr>
              <a:t>The Pursuit of God</a:t>
            </a:r>
          </a:p>
        </p:txBody>
      </p:sp>
    </p:spTree>
    <p:extLst>
      <p:ext uri="{BB962C8B-B14F-4D97-AF65-F5344CB8AC3E}">
        <p14:creationId xmlns:p14="http://schemas.microsoft.com/office/powerpoint/2010/main" val="882115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790608" y="0"/>
            <a:ext cx="840139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E730460-F641-5B4C-053F-6056805B4ED2}"/>
              </a:ext>
            </a:extLst>
          </p:cNvPr>
          <p:cNvSpPr txBox="1"/>
          <p:nvPr/>
        </p:nvSpPr>
        <p:spPr>
          <a:xfrm>
            <a:off x="4524521" y="1045027"/>
            <a:ext cx="6995886" cy="526297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6000" b="0" i="1" u="none" strike="noStrike" kern="1200" cap="none" spc="0" normalizeH="0" baseline="0" noProof="0" dirty="0">
                <a:ln>
                  <a:noFill/>
                </a:ln>
                <a:solidFill>
                  <a:prstClr val="white"/>
                </a:solidFill>
                <a:effectLst/>
                <a:uLnTx/>
                <a:uFillTx/>
                <a:latin typeface="Calibri" panose="020F0502020204030204"/>
                <a:ea typeface="+mn-ea"/>
                <a:cs typeface="+mn-cs"/>
              </a:rPr>
              <a:t>He gives power to the weak.  He increases the strength of him who has no might.</a:t>
            </a:r>
          </a:p>
          <a:p>
            <a:pPr marR="0" lvl="0" algn="ctr" defTabSz="914400" rtl="0" eaLnBrk="1" fontAlgn="auto" latinLnBrk="0" hangingPunct="1">
              <a:lnSpc>
                <a:spcPct val="100000"/>
              </a:lnSpc>
              <a:spcBef>
                <a:spcPts val="0"/>
              </a:spcBef>
              <a:spcAft>
                <a:spcPts val="0"/>
              </a:spcAft>
              <a:buClrTx/>
              <a:buSzTx/>
              <a:tabLst/>
              <a:defRPr/>
            </a:pPr>
            <a:endParaRPr lang="en-US" sz="4800" dirty="0">
              <a:solidFill>
                <a:prstClr val="white"/>
              </a:solidFill>
              <a:latin typeface="Calibri" panose="020F0502020204030204"/>
            </a:endParaRPr>
          </a:p>
          <a:p>
            <a:pPr marR="0" lvl="0" algn="r" defTabSz="914400" rtl="0" eaLnBrk="1" fontAlgn="auto" latinLnBrk="0" hangingPunct="1">
              <a:lnSpc>
                <a:spcPct val="100000"/>
              </a:lnSpc>
              <a:spcBef>
                <a:spcPts val="0"/>
              </a:spcBef>
              <a:spcAft>
                <a:spcPts val="0"/>
              </a:spcAft>
              <a:buClrTx/>
              <a:buSzTx/>
              <a:tabLst/>
              <a:defRPr/>
            </a:pPr>
            <a:r>
              <a:rPr lang="en-US" sz="4800" dirty="0">
                <a:solidFill>
                  <a:prstClr val="white"/>
                </a:solidFill>
                <a:latin typeface="Calibri" panose="020F0502020204030204"/>
              </a:rPr>
              <a:t>Isaiah 40:29</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270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78938-8923-310B-E394-B43EDC4A0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434672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9106-B366-4FEC-B832-1E0F9741BC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19E676-CFE1-41A6-BD3F-0FC54238BDD8}"/>
              </a:ext>
            </a:extLst>
          </p:cNvPr>
          <p:cNvSpPr>
            <a:spLocks noGrp="1"/>
          </p:cNvSpPr>
          <p:nvPr>
            <p:ph idx="1"/>
          </p:nvPr>
        </p:nvSpPr>
        <p:spPr/>
        <p:txBody>
          <a:bodyPr/>
          <a:lstStyle/>
          <a:p>
            <a:endParaRPr lang="en-US"/>
          </a:p>
        </p:txBody>
      </p:sp>
      <p:pic>
        <p:nvPicPr>
          <p:cNvPr id="4" name="Picture 1" descr="SpiritualWarfare-Back1.jpg">
            <a:extLst>
              <a:ext uri="{FF2B5EF4-FFF2-40B4-BE49-F238E27FC236}">
                <a16:creationId xmlns:a16="http://schemas.microsoft.com/office/drawing/2014/main" id="{EF567EBF-A003-4C92-9500-3E84DA87C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61F5288-5D4E-44EF-984D-05334502FC58}"/>
              </a:ext>
            </a:extLst>
          </p:cNvPr>
          <p:cNvSpPr txBox="1"/>
          <p:nvPr/>
        </p:nvSpPr>
        <p:spPr>
          <a:xfrm>
            <a:off x="311150" y="1137563"/>
            <a:ext cx="11569700" cy="5262979"/>
          </a:xfrm>
          <a:prstGeom prst="rect">
            <a:avLst/>
          </a:prstGeom>
          <a:solidFill>
            <a:schemeClr val="bg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15 Therefore I also, after I heard of your faith in the Lord Jesus and your love for all the saints, 16 do not cease to give thanks for you, making mention of you in my prayers: 17 that the God of our Lord Jesus Christ, the Father of glory, may give to you the spirit of wisdom and revelation in the knowledge of Him, 18 the eyes of your understanding being enlightened; that you may know what is the hope of His calling, what are the riches of the glory of His inheritance in the saints, 19 and what is the exceeding greatness of His power toward us who believe, according to the working of His mighty power 20 which He worked in Christ when He raised Him from the dead and seated Him at His right hand in the heavenly places, 21 far above all principality and power and might and dominion, and every name that is named, not only in this age but also in that which is to come.</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D47251-974A-442B-99D9-E8C27B7B5105}"/>
              </a:ext>
            </a:extLst>
          </p:cNvPr>
          <p:cNvSpPr/>
          <p:nvPr/>
        </p:nvSpPr>
        <p:spPr>
          <a:xfrm>
            <a:off x="-830984" y="49213"/>
            <a:ext cx="829887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roadway" panose="04040905080B02020502" pitchFamily="82" charset="0"/>
                <a:ea typeface="+mn-ea"/>
                <a:cs typeface="+mn-cs"/>
              </a:rPr>
              <a:t>      </a:t>
            </a:r>
            <a:r>
              <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ookman Old Style" panose="02050604050505020204" pitchFamily="18" charset="0"/>
              </a:rPr>
              <a:t>Ephesians 1:15-21</a:t>
            </a:r>
          </a:p>
        </p:txBody>
      </p:sp>
    </p:spTree>
    <p:extLst>
      <p:ext uri="{BB962C8B-B14F-4D97-AF65-F5344CB8AC3E}">
        <p14:creationId xmlns:p14="http://schemas.microsoft.com/office/powerpoint/2010/main" val="312286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9106-B366-4FEC-B832-1E0F9741BC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19E676-CFE1-41A6-BD3F-0FC54238BDD8}"/>
              </a:ext>
            </a:extLst>
          </p:cNvPr>
          <p:cNvSpPr>
            <a:spLocks noGrp="1"/>
          </p:cNvSpPr>
          <p:nvPr>
            <p:ph idx="1"/>
          </p:nvPr>
        </p:nvSpPr>
        <p:spPr/>
        <p:txBody>
          <a:bodyPr/>
          <a:lstStyle/>
          <a:p>
            <a:endParaRPr lang="en-US"/>
          </a:p>
        </p:txBody>
      </p:sp>
      <p:pic>
        <p:nvPicPr>
          <p:cNvPr id="4" name="Picture 1" descr="SpiritualWarfare-Back1.jpg">
            <a:extLst>
              <a:ext uri="{FF2B5EF4-FFF2-40B4-BE49-F238E27FC236}">
                <a16:creationId xmlns:a16="http://schemas.microsoft.com/office/drawing/2014/main" id="{EF567EBF-A003-4C92-9500-3E84DA87C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45"/>
            <a:ext cx="12192000" cy="68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74D1A7-FEE4-E2F1-5684-71868F423235}"/>
              </a:ext>
            </a:extLst>
          </p:cNvPr>
          <p:cNvSpPr/>
          <p:nvPr/>
        </p:nvSpPr>
        <p:spPr>
          <a:xfrm>
            <a:off x="0" y="681037"/>
            <a:ext cx="12192000" cy="540147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a:solidFill>
                    <a:srgbClr val="4472C4"/>
                  </a:solidFill>
                  <a:prstDash val="solid"/>
                </a:ln>
                <a:solidFill>
                  <a:prstClr val="white"/>
                </a:solidFill>
                <a:effectLst>
                  <a:outerShdw dist="38100" dir="2640000" algn="bl" rotWithShape="0">
                    <a:srgbClr val="4472C4"/>
                  </a:outerShdw>
                </a:effectLst>
                <a:uLnTx/>
                <a:uFillTx/>
                <a:latin typeface="Calibri" panose="020F0502020204030204"/>
                <a:ea typeface="+mn-ea"/>
                <a:cs typeface="+mn-cs"/>
              </a:rPr>
              <a:t>How deep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a:solidFill>
                    <a:srgbClr val="4472C4"/>
                  </a:solidFill>
                  <a:prstDash val="solid"/>
                </a:ln>
                <a:solidFill>
                  <a:prstClr val="white"/>
                </a:solidFill>
                <a:effectLst>
                  <a:outerShdw dist="38100" dir="2640000" algn="bl" rotWithShape="0">
                    <a:srgbClr val="4472C4"/>
                  </a:outerShdw>
                </a:effectLst>
                <a:uLnTx/>
                <a:uFillTx/>
                <a:latin typeface="Calibri" panose="020F0502020204030204"/>
                <a:ea typeface="+mn-ea"/>
                <a:cs typeface="+mn-cs"/>
              </a:rPr>
              <a:t>is your relationship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a:solidFill>
                    <a:srgbClr val="4472C4"/>
                  </a:solidFill>
                  <a:prstDash val="solid"/>
                </a:ln>
                <a:solidFill>
                  <a:prstClr val="white"/>
                </a:solidFill>
                <a:effectLst>
                  <a:outerShdw dist="38100" dir="2640000" algn="bl" rotWithShape="0">
                    <a:srgbClr val="4472C4"/>
                  </a:outerShdw>
                </a:effectLst>
                <a:uLnTx/>
                <a:uFillTx/>
                <a:latin typeface="Calibri" panose="020F0502020204030204"/>
                <a:ea typeface="+mn-ea"/>
                <a:cs typeface="+mn-cs"/>
              </a:rPr>
              <a:t>with God?</a:t>
            </a:r>
          </a:p>
        </p:txBody>
      </p:sp>
    </p:spTree>
    <p:extLst>
      <p:ext uri="{BB962C8B-B14F-4D97-AF65-F5344CB8AC3E}">
        <p14:creationId xmlns:p14="http://schemas.microsoft.com/office/powerpoint/2010/main" val="30815006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160285" y="2241621"/>
            <a:ext cx="3644524"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That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may know…</a:t>
            </a:r>
          </a:p>
        </p:txBody>
      </p:sp>
      <p:sp>
        <p:nvSpPr>
          <p:cNvPr id="6" name="TextBox 5">
            <a:extLst>
              <a:ext uri="{FF2B5EF4-FFF2-40B4-BE49-F238E27FC236}">
                <a16:creationId xmlns:a16="http://schemas.microsoft.com/office/drawing/2014/main" id="{EE730460-F641-5B4C-053F-6056805B4ED2}"/>
              </a:ext>
            </a:extLst>
          </p:cNvPr>
          <p:cNvSpPr txBox="1"/>
          <p:nvPr/>
        </p:nvSpPr>
        <p:spPr>
          <a:xfrm>
            <a:off x="4586514" y="1045028"/>
            <a:ext cx="6995886" cy="526297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The hope of His calling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The riches of the glory of His inheritance in the saints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The exceeding greatness of His power toward us who believe</a:t>
            </a:r>
          </a:p>
        </p:txBody>
      </p:sp>
    </p:spTree>
    <p:extLst>
      <p:ext uri="{BB962C8B-B14F-4D97-AF65-F5344CB8AC3E}">
        <p14:creationId xmlns:p14="http://schemas.microsoft.com/office/powerpoint/2010/main" val="8548658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piritualWarfare-Back2.jpg">
            <a:extLst>
              <a:ext uri="{FF2B5EF4-FFF2-40B4-BE49-F238E27FC236}">
                <a16:creationId xmlns:a16="http://schemas.microsoft.com/office/drawing/2014/main" id="{336994F0-CBA9-4D82-8C50-D2E023E0705D}"/>
              </a:ext>
            </a:extLst>
          </p:cNvPr>
          <p:cNvPicPr>
            <a:picLocks noChangeAspect="1"/>
          </p:cNvPicPr>
          <p:nvPr/>
        </p:nvPicPr>
        <p:blipFill rotWithShape="1">
          <a:blip r:embed="rId2">
            <a:extLst>
              <a:ext uri="{28A0092B-C50C-407E-A947-70E740481C1C}">
                <a14:useLocalDpi xmlns:a14="http://schemas.microsoft.com/office/drawing/2010/main" val="0"/>
              </a:ext>
            </a:extLst>
          </a:blip>
          <a:srcRect l="7596" r="13093"/>
          <a:stretch/>
        </p:blipFill>
        <p:spPr bwMode="auto">
          <a:xfrm>
            <a:off x="3962402" y="0"/>
            <a:ext cx="82295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9C7A5F-6998-95B3-B270-EE0D96E80F33}"/>
              </a:ext>
            </a:extLst>
          </p:cNvPr>
          <p:cNvSpPr/>
          <p:nvPr/>
        </p:nvSpPr>
        <p:spPr>
          <a:xfrm>
            <a:off x="160285" y="2241621"/>
            <a:ext cx="3644524"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That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may know…</a:t>
            </a:r>
          </a:p>
        </p:txBody>
      </p:sp>
      <p:sp>
        <p:nvSpPr>
          <p:cNvPr id="6" name="TextBox 5">
            <a:extLst>
              <a:ext uri="{FF2B5EF4-FFF2-40B4-BE49-F238E27FC236}">
                <a16:creationId xmlns:a16="http://schemas.microsoft.com/office/drawing/2014/main" id="{EE730460-F641-5B4C-053F-6056805B4ED2}"/>
              </a:ext>
            </a:extLst>
          </p:cNvPr>
          <p:cNvSpPr txBox="1"/>
          <p:nvPr/>
        </p:nvSpPr>
        <p:spPr>
          <a:xfrm>
            <a:off x="4586513" y="609599"/>
            <a:ext cx="69958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Hope of His Calling</a:t>
            </a:r>
          </a:p>
        </p:txBody>
      </p:sp>
      <p:sp>
        <p:nvSpPr>
          <p:cNvPr id="2" name="TextBox 1">
            <a:extLst>
              <a:ext uri="{FF2B5EF4-FFF2-40B4-BE49-F238E27FC236}">
                <a16:creationId xmlns:a16="http://schemas.microsoft.com/office/drawing/2014/main" id="{621146F3-3DF8-517D-2A7C-FE2498779A8F}"/>
              </a:ext>
            </a:extLst>
          </p:cNvPr>
          <p:cNvSpPr txBox="1"/>
          <p:nvPr/>
        </p:nvSpPr>
        <p:spPr>
          <a:xfrm>
            <a:off x="4158658" y="1610136"/>
            <a:ext cx="783708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Eph. 2:12 – “without hope in this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1 Peter 2:9 – “called us out of darkness into His marvelous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Eph. 4:1 – “walk worthy of the calling”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Eph. 4:4 – called in one hope of your calling”</a:t>
            </a:r>
          </a:p>
        </p:txBody>
      </p:sp>
    </p:spTree>
    <p:extLst>
      <p:ext uri="{BB962C8B-B14F-4D97-AF65-F5344CB8AC3E}">
        <p14:creationId xmlns:p14="http://schemas.microsoft.com/office/powerpoint/2010/main" val="16597606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878</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Bookman Old Style</vt:lpstr>
      <vt:lpstr>Broadway</vt:lpstr>
      <vt:lpstr>Calibri</vt:lpstr>
      <vt:lpstr>Calibri Light</vt:lpstr>
      <vt:lpstr>Office Theme</vt:lpstr>
      <vt:lpstr>PowerPoint Presentation</vt:lpstr>
      <vt:lpstr>The Exceeding Greatness of 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moorer</dc:creator>
  <cp:lastModifiedBy>kenny moorer</cp:lastModifiedBy>
  <cp:revision>4</cp:revision>
  <dcterms:created xsi:type="dcterms:W3CDTF">2022-10-22T16:10:47Z</dcterms:created>
  <dcterms:modified xsi:type="dcterms:W3CDTF">2022-11-05T03:11:47Z</dcterms:modified>
</cp:coreProperties>
</file>