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67" r:id="rId3"/>
    <p:sldId id="337" r:id="rId4"/>
    <p:sldId id="338" r:id="rId5"/>
    <p:sldId id="340" r:id="rId6"/>
    <p:sldId id="346" r:id="rId7"/>
    <p:sldId id="347" r:id="rId8"/>
    <p:sldId id="348" r:id="rId9"/>
    <p:sldId id="341" r:id="rId10"/>
    <p:sldId id="342" r:id="rId11"/>
    <p:sldId id="343" r:id="rId12"/>
    <p:sldId id="344" r:id="rId13"/>
    <p:sldId id="34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6D294"/>
    <a:srgbClr val="F8F6DB"/>
    <a:srgbClr val="2F322C"/>
    <a:srgbClr val="AB742F"/>
    <a:srgbClr val="F86413"/>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71" autoAdjust="0"/>
    <p:restoredTop sz="94694"/>
  </p:normalViewPr>
  <p:slideViewPr>
    <p:cSldViewPr snapToGrid="0" snapToObjects="1">
      <p:cViewPr varScale="1">
        <p:scale>
          <a:sx n="117" d="100"/>
          <a:sy n="117" d="100"/>
        </p:scale>
        <p:origin x="192" y="26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11/27/22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3450">
              <a:defRPr sz="2400">
                <a:solidFill>
                  <a:schemeClr val="tx1"/>
                </a:solidFill>
                <a:latin typeface="Times New Roman" charset="0"/>
                <a:ea typeface="ＭＳ Ｐゴシック" charset="-128"/>
              </a:defRPr>
            </a:lvl1pPr>
            <a:lvl2pPr marL="742950" indent="-285750" defTabSz="933450">
              <a:defRPr sz="2400">
                <a:solidFill>
                  <a:schemeClr val="tx1"/>
                </a:solidFill>
                <a:latin typeface="Times New Roman" charset="0"/>
                <a:ea typeface="ＭＳ Ｐゴシック" charset="-128"/>
              </a:defRPr>
            </a:lvl2pPr>
            <a:lvl3pPr marL="1143000" indent="-228600" defTabSz="933450">
              <a:defRPr sz="2400">
                <a:solidFill>
                  <a:schemeClr val="tx1"/>
                </a:solidFill>
                <a:latin typeface="Times New Roman" charset="0"/>
                <a:ea typeface="ＭＳ Ｐゴシック" charset="-128"/>
              </a:defRPr>
            </a:lvl3pPr>
            <a:lvl4pPr marL="1600200" indent="-228600" defTabSz="933450">
              <a:defRPr sz="2400">
                <a:solidFill>
                  <a:schemeClr val="tx1"/>
                </a:solidFill>
                <a:latin typeface="Times New Roman" charset="0"/>
                <a:ea typeface="ＭＳ Ｐゴシック" charset="-128"/>
              </a:defRPr>
            </a:lvl4pPr>
            <a:lvl5pPr marL="2057400" indent="-228600" defTabSz="933450">
              <a:defRPr sz="2400">
                <a:solidFill>
                  <a:schemeClr val="tx1"/>
                </a:solidFill>
                <a:latin typeface="Times New Roman" charset="0"/>
                <a:ea typeface="ＭＳ Ｐゴシック" charset="-128"/>
              </a:defRPr>
            </a:lvl5pPr>
            <a:lvl6pPr marL="2514600" indent="-228600" defTabSz="93345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3345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3345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33450" eaLnBrk="0" fontAlgn="base" hangingPunct="0">
              <a:spcBef>
                <a:spcPct val="0"/>
              </a:spcBef>
              <a:spcAft>
                <a:spcPct val="0"/>
              </a:spcAft>
              <a:defRPr sz="2400">
                <a:solidFill>
                  <a:schemeClr val="tx1"/>
                </a:solidFill>
                <a:latin typeface="Times New Roman" charset="0"/>
                <a:ea typeface="ＭＳ Ｐゴシック" charset="-128"/>
              </a:defRPr>
            </a:lvl9pPr>
          </a:lstStyle>
          <a:p>
            <a:fld id="{7938E3C8-61A8-4747-8EB2-1E7B6C39347F}" type="slidenum">
              <a:rPr lang="en-US" altLang="en-US"/>
              <a:pPr/>
              <a:t>8</a:t>
            </a:fld>
            <a:endParaRPr lang="en-US" altLang="en-US" sz="1200"/>
          </a:p>
        </p:txBody>
      </p:sp>
      <p:sp>
        <p:nvSpPr>
          <p:cNvPr id="82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p:txBody>
          <a:bodyPr/>
          <a:lstStyle/>
          <a:p>
            <a:pPr>
              <a:defRPr/>
            </a:pPr>
            <a:r>
              <a:rPr lang="en-US" sz="2400" dirty="0">
                <a:cs typeface="+mn-cs"/>
              </a:rPr>
              <a:t>Such local organization is simple and keeps each local church independent and autonomous, with no ties to any other church.</a:t>
            </a:r>
          </a:p>
        </p:txBody>
      </p:sp>
    </p:spTree>
    <p:extLst>
      <p:ext uri="{BB962C8B-B14F-4D97-AF65-F5344CB8AC3E}">
        <p14:creationId xmlns:p14="http://schemas.microsoft.com/office/powerpoint/2010/main" val="730620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22162387"/>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xmlns:p14="http://schemas.microsoft.com/office/powerpoint/2010/main" spd="slow">
        <p:fade thruBlk="1"/>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11/27/22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 id="2147483655" r:id="rId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Differing Views on Inspiration of Scripture</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0" y="1445717"/>
            <a:ext cx="12015989" cy="4362655"/>
          </a:xfrm>
        </p:spPr>
        <p:txBody>
          <a:bodyPr anchor="t">
            <a:normAutofit/>
          </a:bodyPr>
          <a:lstStyle/>
          <a:p>
            <a:pPr marL="1371600" lvl="1">
              <a:buFont typeface="Arial" panose="020B0604020202020204" pitchFamily="34" charset="0"/>
              <a:buChar char="•"/>
            </a:pPr>
            <a:r>
              <a:rPr lang="en-US" sz="3200" u="sng" dirty="0"/>
              <a:t>Conservative</a:t>
            </a:r>
            <a:r>
              <a:rPr lang="en-US" sz="3200" dirty="0"/>
              <a:t> – Scripture is verbally inspired and inerrant.</a:t>
            </a:r>
          </a:p>
          <a:p>
            <a:pPr marL="1371600" lvl="1">
              <a:buFont typeface="Arial" panose="020B0604020202020204" pitchFamily="34" charset="0"/>
              <a:buChar char="•"/>
            </a:pPr>
            <a:r>
              <a:rPr lang="en-US" sz="3200" u="sng" dirty="0"/>
              <a:t>Catholic</a:t>
            </a:r>
            <a:r>
              <a:rPr lang="en-US" sz="3200" dirty="0"/>
              <a:t> – Authority rests in the “protector of scripture</a:t>
            </a:r>
          </a:p>
          <a:p>
            <a:pPr marL="1371600" lvl="1">
              <a:buFont typeface="Arial" panose="020B0604020202020204" pitchFamily="34" charset="0"/>
              <a:buChar char="•"/>
            </a:pPr>
            <a:r>
              <a:rPr lang="en-US" sz="3200" u="sng" dirty="0"/>
              <a:t>Denominational</a:t>
            </a:r>
            <a:r>
              <a:rPr lang="en-US" sz="3200" dirty="0"/>
              <a:t> – Creeds</a:t>
            </a:r>
          </a:p>
          <a:p>
            <a:pPr marL="1371600" lvl="1">
              <a:buFont typeface="Arial" panose="020B0604020202020204" pitchFamily="34" charset="0"/>
              <a:buChar char="•"/>
            </a:pPr>
            <a:r>
              <a:rPr lang="en-US" sz="3200" u="sng" dirty="0"/>
              <a:t>Modernist</a:t>
            </a:r>
            <a:r>
              <a:rPr lang="en-US" sz="3200" dirty="0"/>
              <a:t> – No such thing as inspiration</a:t>
            </a:r>
          </a:p>
          <a:p>
            <a:pPr marL="1371600" lvl="1">
              <a:buFont typeface="Arial" panose="020B0604020202020204" pitchFamily="34" charset="0"/>
              <a:buChar char="•"/>
            </a:pPr>
            <a:r>
              <a:rPr lang="en-US" sz="3200" u="sng" dirty="0"/>
              <a:t>Neo-Orthodox</a:t>
            </a:r>
          </a:p>
          <a:p>
            <a:pPr marL="1371600" lvl="2">
              <a:buFont typeface="Arial" panose="020B0604020202020204" pitchFamily="34" charset="0"/>
              <a:buChar char="•"/>
            </a:pPr>
            <a:r>
              <a:rPr lang="en-US" sz="3200" dirty="0"/>
              <a:t> Bible contains truths about Jesus but only as observations made by men.</a:t>
            </a:r>
          </a:p>
        </p:txBody>
      </p:sp>
    </p:spTree>
    <p:extLst>
      <p:ext uri="{BB962C8B-B14F-4D97-AF65-F5344CB8AC3E}">
        <p14:creationId xmlns:p14="http://schemas.microsoft.com/office/powerpoint/2010/main" val="2520718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Challenge to Biblical Authority</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0" y="1445717"/>
            <a:ext cx="12015989" cy="4362655"/>
          </a:xfrm>
        </p:spPr>
        <p:txBody>
          <a:bodyPr anchor="t">
            <a:normAutofit/>
          </a:bodyPr>
          <a:lstStyle/>
          <a:p>
            <a:pPr marL="1371600" lvl="1">
              <a:buFont typeface="Arial" panose="020B0604020202020204" pitchFamily="34" charset="0"/>
              <a:buChar char="•"/>
            </a:pPr>
            <a:r>
              <a:rPr lang="en-US" sz="3200" dirty="0"/>
              <a:t>Abandon NT as a pattern or blueprint</a:t>
            </a:r>
          </a:p>
          <a:p>
            <a:pPr marL="1371600" lvl="1">
              <a:buFont typeface="Arial" panose="020B0604020202020204" pitchFamily="34" charset="0"/>
              <a:buChar char="•"/>
            </a:pPr>
            <a:r>
              <a:rPr lang="en-US" sz="3200" dirty="0"/>
              <a:t>We must abandon establishing authority with command, example, inference</a:t>
            </a:r>
          </a:p>
          <a:p>
            <a:pPr marL="1371600" lvl="1">
              <a:buFont typeface="Arial" panose="020B0604020202020204" pitchFamily="34" charset="0"/>
              <a:buChar char="•"/>
            </a:pPr>
            <a:r>
              <a:rPr lang="en-US" sz="3200" dirty="0"/>
              <a:t>We must not make silence prohibitive</a:t>
            </a:r>
          </a:p>
          <a:p>
            <a:pPr marL="1371600" lvl="1">
              <a:buFont typeface="Arial" panose="020B0604020202020204" pitchFamily="34" charset="0"/>
              <a:buChar char="•"/>
            </a:pPr>
            <a:r>
              <a:rPr lang="en-US" sz="3200" dirty="0"/>
              <a:t>Quit using NT as a book of case law or as a constitution</a:t>
            </a:r>
          </a:p>
          <a:p>
            <a:pPr marL="1371600" lvl="1">
              <a:buFont typeface="Arial" panose="020B0604020202020204" pitchFamily="34" charset="0"/>
              <a:buChar char="•"/>
            </a:pPr>
            <a:r>
              <a:rPr lang="en-US" sz="3200" dirty="0"/>
              <a:t>We must quit using deductive reasoning and logic on NT</a:t>
            </a:r>
          </a:p>
          <a:p>
            <a:pPr marL="1371600" lvl="1">
              <a:buFont typeface="Arial" panose="020B0604020202020204" pitchFamily="34" charset="0"/>
              <a:buChar char="•"/>
            </a:pPr>
            <a:r>
              <a:rPr lang="en-US" sz="3200" dirty="0"/>
              <a:t>We must quit claiming to know the truth</a:t>
            </a:r>
          </a:p>
        </p:txBody>
      </p:sp>
    </p:spTree>
    <p:extLst>
      <p:ext uri="{BB962C8B-B14F-4D97-AF65-F5344CB8AC3E}">
        <p14:creationId xmlns:p14="http://schemas.microsoft.com/office/powerpoint/2010/main" val="2770425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Motive for a New Hermeneutic</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571923" y="1458596"/>
            <a:ext cx="10959921" cy="4362655"/>
          </a:xfrm>
        </p:spPr>
        <p:txBody>
          <a:bodyPr anchor="t">
            <a:normAutofit/>
          </a:bodyPr>
          <a:lstStyle/>
          <a:p>
            <a:pPr marL="1371600" lvl="1">
              <a:buFont typeface="Arial" panose="020B0604020202020204" pitchFamily="34" charset="0"/>
              <a:buChar char="•"/>
            </a:pPr>
            <a:r>
              <a:rPr lang="en-US" sz="3200" dirty="0"/>
              <a:t>Some may honestly believe they are seeking a “deeper understanding”</a:t>
            </a:r>
          </a:p>
          <a:p>
            <a:pPr marL="1371600" lvl="1">
              <a:buFont typeface="Arial" panose="020B0604020202020204" pitchFamily="34" charset="0"/>
              <a:buChar char="•"/>
            </a:pPr>
            <a:r>
              <a:rPr lang="en-US" sz="3200" dirty="0"/>
              <a:t>Getting around plain statements of scripture</a:t>
            </a:r>
          </a:p>
          <a:p>
            <a:pPr marL="1371600" lvl="2">
              <a:buFont typeface="Arial" panose="020B0604020202020204" pitchFamily="34" charset="0"/>
              <a:buChar char="•"/>
            </a:pPr>
            <a:r>
              <a:rPr lang="en-US" sz="3200" dirty="0"/>
              <a:t> The culture in which we live</a:t>
            </a:r>
          </a:p>
        </p:txBody>
      </p:sp>
    </p:spTree>
    <p:extLst>
      <p:ext uri="{BB962C8B-B14F-4D97-AF65-F5344CB8AC3E}">
        <p14:creationId xmlns:p14="http://schemas.microsoft.com/office/powerpoint/2010/main" val="784299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842211" y="205009"/>
            <a:ext cx="10419347" cy="970251"/>
          </a:xfrm>
        </p:spPr>
        <p:txBody>
          <a:bodyPr/>
          <a:lstStyle/>
          <a:p>
            <a:r>
              <a:rPr lang="en-US" sz="4400" dirty="0"/>
              <a:t>Results of Implementing a New Hermeneutic</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571923" y="1458596"/>
            <a:ext cx="10959921" cy="4362655"/>
          </a:xfrm>
        </p:spPr>
        <p:txBody>
          <a:bodyPr anchor="t">
            <a:normAutofit/>
          </a:bodyPr>
          <a:lstStyle/>
          <a:p>
            <a:pPr marL="1371600" lvl="1">
              <a:buFont typeface="Arial" panose="020B0604020202020204" pitchFamily="34" charset="0"/>
              <a:buChar char="•"/>
            </a:pPr>
            <a:r>
              <a:rPr lang="en-US" sz="3200" dirty="0"/>
              <a:t>It will destroy the very basis of Christianity: the truth of the Gospel Story</a:t>
            </a:r>
          </a:p>
          <a:p>
            <a:pPr marL="1371600" lvl="1">
              <a:buFont typeface="Arial" panose="020B0604020202020204" pitchFamily="34" charset="0"/>
              <a:buChar char="•"/>
            </a:pPr>
            <a:r>
              <a:rPr lang="en-US" sz="3200" dirty="0"/>
              <a:t>The first step on the road to rand modernism</a:t>
            </a:r>
          </a:p>
          <a:p>
            <a:pPr marL="1371600" lvl="1">
              <a:buFont typeface="Arial" panose="020B0604020202020204" pitchFamily="34" charset="0"/>
              <a:buChar char="•"/>
            </a:pPr>
            <a:r>
              <a:rPr lang="en-US" sz="3200" dirty="0"/>
              <a:t>The accommodation of the church to the world has </a:t>
            </a:r>
            <a:r>
              <a:rPr lang="en-US" sz="3200" i="1" dirty="0"/>
              <a:t>never</a:t>
            </a:r>
            <a:r>
              <a:rPr lang="en-US" sz="3200" dirty="0"/>
              <a:t> strengthened it.</a:t>
            </a:r>
          </a:p>
          <a:p>
            <a:pPr marL="1371600" lvl="1">
              <a:buFont typeface="Arial" panose="020B0604020202020204" pitchFamily="34" charset="0"/>
              <a:buChar char="•"/>
            </a:pPr>
            <a:r>
              <a:rPr lang="en-US" sz="3200" dirty="0"/>
              <a:t>The church loses it unique identity that is taught in the New Testament</a:t>
            </a:r>
          </a:p>
        </p:txBody>
      </p:sp>
    </p:spTree>
    <p:extLst>
      <p:ext uri="{BB962C8B-B14F-4D97-AF65-F5344CB8AC3E}">
        <p14:creationId xmlns:p14="http://schemas.microsoft.com/office/powerpoint/2010/main" val="1972346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3415003" y="205009"/>
            <a:ext cx="5262465" cy="970251"/>
          </a:xfrm>
        </p:spPr>
        <p:txBody>
          <a:bodyPr/>
          <a:lstStyle/>
          <a:p>
            <a:r>
              <a:rPr lang="en-US" sz="4400" dirty="0"/>
              <a:t>Church</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400100" y="1175260"/>
            <a:ext cx="11391797" cy="5276339"/>
          </a:xfrm>
        </p:spPr>
        <p:txBody>
          <a:bodyPr anchor="t">
            <a:normAutofit/>
          </a:bodyPr>
          <a:lstStyle/>
          <a:p>
            <a:pPr algn="l"/>
            <a:r>
              <a:rPr lang="en-US" sz="3600" dirty="0"/>
              <a:t>Two main uses of </a:t>
            </a:r>
            <a:r>
              <a:rPr lang="en-US" sz="3600" i="1" dirty="0" err="1"/>
              <a:t>ekklesia</a:t>
            </a:r>
            <a:r>
              <a:rPr lang="en-US" sz="3600" i="1" dirty="0"/>
              <a:t> </a:t>
            </a:r>
            <a:r>
              <a:rPr lang="en-US" sz="3600" dirty="0"/>
              <a:t>when referring to the church</a:t>
            </a:r>
          </a:p>
          <a:p>
            <a:pPr marL="1371600" lvl="1">
              <a:buFont typeface="Arial" panose="020B0604020202020204" pitchFamily="34" charset="0"/>
              <a:buChar char="•"/>
            </a:pPr>
            <a:r>
              <a:rPr lang="en-US" dirty="0"/>
              <a:t>A worldwide, universal, time spanning group</a:t>
            </a:r>
          </a:p>
          <a:p>
            <a:pPr marL="1371600" lvl="1">
              <a:buFont typeface="Arial" panose="020B0604020202020204" pitchFamily="34" charset="0"/>
              <a:buChar char="•"/>
            </a:pPr>
            <a:r>
              <a:rPr lang="en-US" dirty="0"/>
              <a:t>A specific local group of believers</a:t>
            </a:r>
          </a:p>
          <a:p>
            <a:pPr marL="1371600" lvl="1">
              <a:buFont typeface="Arial" panose="020B0604020202020204" pitchFamily="34" charset="0"/>
              <a:buChar char="•"/>
            </a:pPr>
            <a:r>
              <a:rPr lang="en-US" dirty="0"/>
              <a:t>We learn what the </a:t>
            </a:r>
            <a:r>
              <a:rPr lang="en-US" i="1" dirty="0" err="1"/>
              <a:t>ekklesia</a:t>
            </a:r>
            <a:r>
              <a:rPr lang="en-US" dirty="0"/>
              <a:t> is from the context.</a:t>
            </a:r>
          </a:p>
          <a:p>
            <a:pPr marL="1371600" lvl="1">
              <a:buFont typeface="Arial" panose="020B0604020202020204" pitchFamily="34" charset="0"/>
              <a:buChar char="•"/>
            </a:pPr>
            <a:r>
              <a:rPr lang="en-US" dirty="0"/>
              <a:t>A common term, not a religious one – Acts 19:39-41</a:t>
            </a:r>
          </a:p>
          <a:p>
            <a:pPr marL="1371600" lvl="1">
              <a:buFont typeface="Arial" panose="020B0604020202020204" pitchFamily="34" charset="0"/>
              <a:buChar char="•"/>
            </a:pPr>
            <a:r>
              <a:rPr lang="en-US" dirty="0"/>
              <a:t>The University church is an </a:t>
            </a:r>
            <a:r>
              <a:rPr lang="en-US" i="1" dirty="0" err="1"/>
              <a:t>ekklesia</a:t>
            </a:r>
            <a:r>
              <a:rPr lang="en-US" dirty="0"/>
              <a:t> that meets in the University area.</a:t>
            </a:r>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388861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1169675" y="1783061"/>
            <a:ext cx="9852649" cy="2987079"/>
          </a:xfrm>
        </p:spPr>
        <p:txBody>
          <a:bodyPr/>
          <a:lstStyle/>
          <a:p>
            <a:r>
              <a:rPr lang="en-US" sz="5400" dirty="0"/>
              <a:t>What Role Does This Local Body of Believers Play in God’s Plan?</a:t>
            </a:r>
          </a:p>
        </p:txBody>
      </p:sp>
    </p:spTree>
    <p:extLst>
      <p:ext uri="{BB962C8B-B14F-4D97-AF65-F5344CB8AC3E}">
        <p14:creationId xmlns:p14="http://schemas.microsoft.com/office/powerpoint/2010/main" val="3458471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8C713-3DD0-0EC9-5721-D6AD4A7E11B4}"/>
              </a:ext>
            </a:extLst>
          </p:cNvPr>
          <p:cNvSpPr>
            <a:spLocks noGrp="1"/>
          </p:cNvSpPr>
          <p:nvPr>
            <p:ph type="body" sz="quarter" idx="14"/>
          </p:nvPr>
        </p:nvSpPr>
        <p:spPr>
          <a:xfrm>
            <a:off x="679495" y="433609"/>
            <a:ext cx="10419347" cy="970251"/>
          </a:xfrm>
        </p:spPr>
        <p:txBody>
          <a:bodyPr/>
          <a:lstStyle/>
          <a:p>
            <a:r>
              <a:rPr lang="en-US" sz="4400" dirty="0"/>
              <a:t>The Local Church in the New Testament</a:t>
            </a:r>
            <a:endParaRPr lang="en-US" sz="3600" dirty="0"/>
          </a:p>
        </p:txBody>
      </p:sp>
      <p:sp>
        <p:nvSpPr>
          <p:cNvPr id="3" name="Text Placeholder 2">
            <a:extLst>
              <a:ext uri="{FF2B5EF4-FFF2-40B4-BE49-F238E27FC236}">
                <a16:creationId xmlns:a16="http://schemas.microsoft.com/office/drawing/2014/main" id="{9B7FA22F-C1AB-4189-30D8-D82B3705772E}"/>
              </a:ext>
            </a:extLst>
          </p:cNvPr>
          <p:cNvSpPr>
            <a:spLocks noGrp="1"/>
          </p:cNvSpPr>
          <p:nvPr>
            <p:ph type="body" sz="quarter" idx="10"/>
          </p:nvPr>
        </p:nvSpPr>
        <p:spPr>
          <a:xfrm>
            <a:off x="193271" y="1581661"/>
            <a:ext cx="11391797" cy="5276339"/>
          </a:xfrm>
        </p:spPr>
        <p:txBody>
          <a:bodyPr anchor="t">
            <a:normAutofit/>
          </a:bodyPr>
          <a:lstStyle/>
          <a:p>
            <a:pPr marL="1371600" lvl="1">
              <a:buFont typeface="Arial" panose="020B0604020202020204" pitchFamily="34" charset="0"/>
              <a:buChar char="•"/>
            </a:pPr>
            <a:r>
              <a:rPr lang="en-US" sz="3200" dirty="0"/>
              <a:t>It has oversight</a:t>
            </a:r>
          </a:p>
          <a:p>
            <a:pPr marL="1371600" lvl="1">
              <a:buFont typeface="Arial" panose="020B0604020202020204" pitchFamily="34" charset="0"/>
              <a:buChar char="•"/>
            </a:pPr>
            <a:r>
              <a:rPr lang="en-US" sz="3200" dirty="0"/>
              <a:t>It has deacons</a:t>
            </a:r>
          </a:p>
          <a:p>
            <a:pPr marL="1371600" lvl="1">
              <a:buFont typeface="Arial" panose="020B0604020202020204" pitchFamily="34" charset="0"/>
              <a:buChar char="•"/>
            </a:pPr>
            <a:r>
              <a:rPr lang="en-US" sz="3200" dirty="0"/>
              <a:t>Evangelists worked with the local group</a:t>
            </a:r>
          </a:p>
          <a:p>
            <a:pPr marL="1371600" lvl="1">
              <a:buFont typeface="Arial" panose="020B0604020202020204" pitchFamily="34" charset="0"/>
              <a:buChar char="•"/>
            </a:pPr>
            <a:r>
              <a:rPr lang="en-US" sz="3200" dirty="0"/>
              <a:t>It has responsibilities</a:t>
            </a:r>
            <a:endParaRPr lang="en-US" dirty="0"/>
          </a:p>
          <a:p>
            <a:pPr marL="1371600" lvl="2">
              <a:buFont typeface="Arial" panose="020B0604020202020204" pitchFamily="34" charset="0"/>
              <a:buChar char="•"/>
            </a:pPr>
            <a:r>
              <a:rPr lang="en-US" sz="3200" dirty="0"/>
              <a:t> Worship and edify</a:t>
            </a:r>
          </a:p>
          <a:p>
            <a:pPr marL="1371600" lvl="2">
              <a:buFont typeface="Arial" panose="020B0604020202020204" pitchFamily="34" charset="0"/>
              <a:buChar char="•"/>
            </a:pPr>
            <a:r>
              <a:rPr lang="en-US" sz="3200" dirty="0"/>
              <a:t> Support the preaching of the gospel</a:t>
            </a:r>
          </a:p>
          <a:p>
            <a:pPr marL="1371600" lvl="2">
              <a:buFont typeface="Arial" panose="020B0604020202020204" pitchFamily="34" charset="0"/>
              <a:buChar char="•"/>
            </a:pPr>
            <a:r>
              <a:rPr lang="en-US" sz="3200" dirty="0"/>
              <a:t> Support one another with daily necessities</a:t>
            </a:r>
          </a:p>
        </p:txBody>
      </p:sp>
    </p:spTree>
    <p:extLst>
      <p:ext uri="{BB962C8B-B14F-4D97-AF65-F5344CB8AC3E}">
        <p14:creationId xmlns:p14="http://schemas.microsoft.com/office/powerpoint/2010/main" val="4213129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724F4-562B-5908-8636-F93984071B21}"/>
              </a:ext>
            </a:extLst>
          </p:cNvPr>
          <p:cNvSpPr>
            <a:spLocks noGrp="1"/>
          </p:cNvSpPr>
          <p:nvPr>
            <p:ph type="body" sz="quarter" idx="14"/>
          </p:nvPr>
        </p:nvSpPr>
        <p:spPr>
          <a:xfrm>
            <a:off x="270586" y="332989"/>
            <a:ext cx="2795751" cy="1390708"/>
          </a:xfrm>
        </p:spPr>
        <p:txBody>
          <a:bodyPr/>
          <a:lstStyle/>
          <a:p>
            <a:r>
              <a:rPr lang="en-US" sz="2000" dirty="0"/>
              <a:t>United Methodist Church National Organization</a:t>
            </a:r>
          </a:p>
        </p:txBody>
      </p:sp>
      <p:pic>
        <p:nvPicPr>
          <p:cNvPr id="1026" name="Picture 2" descr="Plan UMC">
            <a:extLst>
              <a:ext uri="{FF2B5EF4-FFF2-40B4-BE49-F238E27FC236}">
                <a16:creationId xmlns:a16="http://schemas.microsoft.com/office/drawing/2014/main" id="{F19B4729-F0BA-9F17-ACFE-54019E988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338" y="92694"/>
            <a:ext cx="8855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1B0BDE7-9F32-4701-C4A1-8DC2C825548C}"/>
              </a:ext>
            </a:extLst>
          </p:cNvPr>
          <p:cNvSpPr txBox="1"/>
          <p:nvPr/>
        </p:nvSpPr>
        <p:spPr>
          <a:xfrm>
            <a:off x="270586" y="1963992"/>
            <a:ext cx="2585545" cy="4801314"/>
          </a:xfrm>
          <a:prstGeom prst="rect">
            <a:avLst/>
          </a:prstGeom>
          <a:noFill/>
        </p:spPr>
        <p:txBody>
          <a:bodyPr wrap="square" rtlCol="0">
            <a:spAutoFit/>
          </a:bodyPr>
          <a:lstStyle/>
          <a:p>
            <a:r>
              <a:rPr lang="en-US" b="0" i="1" u="none" strike="noStrike" dirty="0">
                <a:effectLst/>
              </a:rPr>
              <a:t>General Conference is the top policy-making body of The United Methodist Church. The assembly typically meets at the beginning of each quadrennium to consider revisions to church law, as well as adopt resolutions on current moral, social, public policy and economic issues. It also approves plans and budgets for church-wide programs for the next four years</a:t>
            </a:r>
            <a:r>
              <a:rPr lang="en-US" b="0" i="0" u="none" strike="noStrike" dirty="0">
                <a:effectLst/>
              </a:rPr>
              <a:t>.</a:t>
            </a:r>
            <a:endParaRPr lang="en-US" dirty="0"/>
          </a:p>
        </p:txBody>
      </p:sp>
    </p:spTree>
    <p:extLst>
      <p:ext uri="{BB962C8B-B14F-4D97-AF65-F5344CB8AC3E}">
        <p14:creationId xmlns:p14="http://schemas.microsoft.com/office/powerpoint/2010/main" val="2871323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ierarchy of the Catholic Church">
            <a:extLst>
              <a:ext uri="{FF2B5EF4-FFF2-40B4-BE49-F238E27FC236}">
                <a16:creationId xmlns:a16="http://schemas.microsoft.com/office/drawing/2014/main" id="{167BFD47-4503-F9BE-FBAF-706552DEC98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27283" y="141144"/>
            <a:ext cx="6777092" cy="662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85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1260"/>
            <a:ext cx="12192000" cy="6858000"/>
          </a:xfrm>
          <a:prstGeom prst="rect">
            <a:avLst/>
          </a:prstGeom>
        </p:spPr>
      </p:pic>
      <p:sp>
        <p:nvSpPr>
          <p:cNvPr id="5" name="Rectangle 4"/>
          <p:cNvSpPr/>
          <p:nvPr/>
        </p:nvSpPr>
        <p:spPr>
          <a:xfrm>
            <a:off x="0" y="-10417"/>
            <a:ext cx="12192000" cy="6858000"/>
          </a:xfrm>
          <a:prstGeom prst="rect">
            <a:avLst/>
          </a:prstGeom>
          <a:solidFill>
            <a:srgbClr val="938D0A">
              <a:alpha val="3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aphicFrame>
        <p:nvGraphicFramePr>
          <p:cNvPr id="30722" name="Object 2"/>
          <p:cNvGraphicFramePr>
            <a:graphicFrameLocks noChangeAspect="1"/>
          </p:cNvGraphicFramePr>
          <p:nvPr/>
        </p:nvGraphicFramePr>
        <p:xfrm>
          <a:off x="1524000" y="2"/>
          <a:ext cx="9144000" cy="6886575"/>
        </p:xfrm>
        <a:graphic>
          <a:graphicData uri="http://schemas.openxmlformats.org/presentationml/2006/ole">
            <mc:AlternateContent xmlns:mc="http://schemas.openxmlformats.org/markup-compatibility/2006">
              <mc:Choice xmlns:v="urn:schemas-microsoft-com:vml" Requires="v">
                <p:oleObj name="Document" r:id="rId4" imgW="10050780" imgH="7764780" progId="WordPro.Document">
                  <p:embed/>
                </p:oleObj>
              </mc:Choice>
              <mc:Fallback>
                <p:oleObj name="Document" r:id="rId4" imgW="10050780" imgH="7764780" progId="WordPro.Document">
                  <p:embed/>
                  <p:pic>
                    <p:nvPicPr>
                      <p:cNvPr id="307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
                        <a:ext cx="9144000" cy="6886575"/>
                      </a:xfrm>
                      <a:prstGeom prst="rect">
                        <a:avLst/>
                      </a:prstGeom>
                      <a:solidFill>
                        <a:schemeClr val="accent3">
                          <a:lumMod val="75000"/>
                        </a:schemeClr>
                      </a:solidFill>
                      <a:ln>
                        <a:noFill/>
                      </a:ln>
                      <a:effectLst/>
                    </p:spPr>
                  </p:pic>
                </p:oleObj>
              </mc:Fallback>
            </mc:AlternateContent>
          </a:graphicData>
        </a:graphic>
      </p:graphicFrame>
      <p:sp>
        <p:nvSpPr>
          <p:cNvPr id="12291" name="Text Box 3"/>
          <p:cNvSpPr txBox="1">
            <a:spLocks noChangeArrowheads="1"/>
          </p:cNvSpPr>
          <p:nvPr/>
        </p:nvSpPr>
        <p:spPr bwMode="auto">
          <a:xfrm>
            <a:off x="2895600" y="6343650"/>
            <a:ext cx="6553200" cy="369332"/>
          </a:xfrm>
          <a:prstGeom prst="rect">
            <a:avLst/>
          </a:prstGeom>
          <a:solidFill>
            <a:srgbClr val="FF3300"/>
          </a:solidFill>
          <a:ln w="57150" cmpd="thickThin">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solidFill>
                  <a:srgbClr val="FFFF00"/>
                </a:solidFill>
                <a:ea typeface="ＭＳ Ｐゴシック" charset="0"/>
              </a:rPr>
              <a:t>Each congregation is independent and autonomous.</a:t>
            </a:r>
          </a:p>
        </p:txBody>
      </p:sp>
    </p:spTree>
    <p:extLst>
      <p:ext uri="{BB962C8B-B14F-4D97-AF65-F5344CB8AC3E}">
        <p14:creationId xmlns:p14="http://schemas.microsoft.com/office/powerpoint/2010/main" val="2909757942"/>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xmlns:p14="http://schemas.microsoft.com/office/powerpoint/2010/main" spd="slow">
        <p:fade thruBlk="1"/>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0"/>
          </p:nvPr>
        </p:nvSpPr>
        <p:spPr>
          <a:xfrm>
            <a:off x="714263" y="767098"/>
            <a:ext cx="10763474" cy="5323804"/>
          </a:xfrm>
        </p:spPr>
        <p:txBody>
          <a:bodyPr anchor="t">
            <a:normAutofit/>
          </a:bodyPr>
          <a:lstStyle/>
          <a:p>
            <a:pPr algn="l"/>
            <a:r>
              <a:rPr lang="en-US" sz="2800" i="1" dirty="0">
                <a:effectLst/>
                <a:latin typeface="Times" pitchFamily="2" charset="0"/>
              </a:rPr>
              <a:t>"Having turned away from the knowledge given by God, man has now lost the whole Christian culture. In Europe, including England, it took many years, in the United States only a few decades. In the United States in the short span from the Twenties to the Sixties, we have seen a complete shift. Of course, in the United States in the Twenties not everyone was a Christian, but in general there was a Christian consensus. Now that consensus is completely gone. Ours is a post-Christian world in which Christianity, not only in the number of Christians but in cultural emphasis and cultural result, is now in the absolute minority. To ask young people to maintain the status quo is folly. The status quo is no longer ours. In the last four decades the change has come in every portion and in every part of life.” </a:t>
            </a:r>
            <a:r>
              <a:rPr lang="en-US" sz="2800" i="1" dirty="0">
                <a:effectLst/>
                <a:latin typeface="Helvetica" pitchFamily="2" charset="0"/>
              </a:rPr>
              <a:t>(</a:t>
            </a:r>
            <a:r>
              <a:rPr lang="en-US" sz="2800" dirty="0">
                <a:effectLst/>
                <a:latin typeface="Helvetica" pitchFamily="2" charset="0"/>
              </a:rPr>
              <a:t>Frances Shaeffer, Death in the City, </a:t>
            </a:r>
            <a:r>
              <a:rPr lang="en-US" sz="2800" i="1" dirty="0">
                <a:effectLst/>
                <a:latin typeface="Helvetica" pitchFamily="2" charset="0"/>
              </a:rPr>
              <a:t>pg. 14). </a:t>
            </a:r>
            <a:endParaRPr lang="en-US" sz="1600" dirty="0"/>
          </a:p>
        </p:txBody>
      </p:sp>
    </p:spTree>
    <p:extLst>
      <p:ext uri="{BB962C8B-B14F-4D97-AF65-F5344CB8AC3E}">
        <p14:creationId xmlns:p14="http://schemas.microsoft.com/office/powerpoint/2010/main" val="225050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4</TotalTime>
  <Words>581</Words>
  <Application>Microsoft Macintosh PowerPoint</Application>
  <PresentationFormat>Widescreen</PresentationFormat>
  <Paragraphs>46</Paragraphs>
  <Slides>14</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Arial</vt:lpstr>
      <vt:lpstr>Avenir Book</vt:lpstr>
      <vt:lpstr>Calibri</vt:lpstr>
      <vt:lpstr>Georgia</vt:lpstr>
      <vt:lpstr>Gotham Book</vt:lpstr>
      <vt:lpstr>Helvetica</vt:lpstr>
      <vt:lpstr>Times</vt:lpstr>
      <vt:lpstr>Times New Roman</vt:lpstr>
      <vt:lpstr>Trajan Pro 3</vt:lpstr>
      <vt:lpstr>Default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88</cp:revision>
  <cp:lastPrinted>2022-11-25T18:19:56Z</cp:lastPrinted>
  <dcterms:created xsi:type="dcterms:W3CDTF">2014-03-26T14:03:34Z</dcterms:created>
  <dcterms:modified xsi:type="dcterms:W3CDTF">2022-11-27T14:00:50Z</dcterms:modified>
</cp:coreProperties>
</file>