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75" r:id="rId2"/>
    <p:sldId id="256" r:id="rId3"/>
    <p:sldId id="334" r:id="rId4"/>
    <p:sldId id="339" r:id="rId5"/>
    <p:sldId id="340" r:id="rId6"/>
    <p:sldId id="341" r:id="rId7"/>
    <p:sldId id="342" r:id="rId8"/>
    <p:sldId id="343" r:id="rId9"/>
    <p:sldId id="268"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B6D"/>
    <a:srgbClr val="F9915A"/>
    <a:srgbClr val="01CFFF"/>
    <a:srgbClr val="50BACC"/>
    <a:srgbClr val="224A6F"/>
    <a:srgbClr val="AADDDD"/>
    <a:srgbClr val="E46938"/>
    <a:srgbClr val="E56936"/>
    <a:srgbClr val="00C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12/4/22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159658" y="2524776"/>
            <a:ext cx="9247231" cy="2800767"/>
          </a:xfrm>
          <a:prstGeom prst="rect">
            <a:avLst/>
          </a:prstGeom>
          <a:noFill/>
        </p:spPr>
        <p:txBody>
          <a:bodyPr wrap="square" rtlCol="0">
            <a:spAutoFit/>
          </a:bodyPr>
          <a:lstStyle/>
          <a:p>
            <a:r>
              <a:rPr lang="en-US" sz="4400" dirty="0">
                <a:solidFill>
                  <a:srgbClr val="224A6F"/>
                </a:solidFill>
                <a:latin typeface="Futura Condensed Medium" panose="020B0602020204020303" pitchFamily="34" charset="-79"/>
                <a:cs typeface="Futura Condensed Medium" panose="020B0602020204020303" pitchFamily="34" charset="-79"/>
              </a:rPr>
              <a:t>“But now for a brief moment grace has been shown from the LORD our God, to leave us an escaped remnant and to give us a peg in His holy place...” (Ezra 9.8, NASB95) </a:t>
            </a:r>
          </a:p>
        </p:txBody>
      </p:sp>
      <p:sp>
        <p:nvSpPr>
          <p:cNvPr id="9" name="TextBox 8">
            <a:extLst>
              <a:ext uri="{FF2B5EF4-FFF2-40B4-BE49-F238E27FC236}">
                <a16:creationId xmlns:a16="http://schemas.microsoft.com/office/drawing/2014/main" id="{689479CD-794A-4373-C859-B00A549CFB88}"/>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743598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cxnSp>
        <p:nvCxnSpPr>
          <p:cNvPr id="3" name="Straight Connector 2">
            <a:extLst>
              <a:ext uri="{FF2B5EF4-FFF2-40B4-BE49-F238E27FC236}">
                <a16:creationId xmlns:a16="http://schemas.microsoft.com/office/drawing/2014/main" id="{F4F3AD71-AB0B-1CCD-4B67-45BD8E844E10}"/>
              </a:ext>
            </a:extLst>
          </p:cNvPr>
          <p:cNvCxnSpPr/>
          <p:nvPr/>
        </p:nvCxnSpPr>
        <p:spPr>
          <a:xfrm>
            <a:off x="0" y="4263390"/>
            <a:ext cx="12192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4" name="Rounded Rectangular Callout 3">
            <a:extLst>
              <a:ext uri="{FF2B5EF4-FFF2-40B4-BE49-F238E27FC236}">
                <a16:creationId xmlns:a16="http://schemas.microsoft.com/office/drawing/2014/main" id="{42F22686-C597-6B2E-EE94-D78D626B03B6}"/>
              </a:ext>
            </a:extLst>
          </p:cNvPr>
          <p:cNvSpPr/>
          <p:nvPr/>
        </p:nvSpPr>
        <p:spPr>
          <a:xfrm>
            <a:off x="137160" y="2708919"/>
            <a:ext cx="1748790" cy="1394452"/>
          </a:xfrm>
          <a:prstGeom prst="wedgeRoundRectCallout">
            <a:avLst/>
          </a:prstGeom>
          <a:solidFill>
            <a:srgbClr val="224B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Judah Taken Captive </a:t>
            </a:r>
          </a:p>
          <a:p>
            <a:pPr algn="ctr"/>
            <a:r>
              <a:rPr lang="en-US" sz="2400" dirty="0"/>
              <a:t>605 B.C.</a:t>
            </a:r>
          </a:p>
        </p:txBody>
      </p:sp>
      <p:sp>
        <p:nvSpPr>
          <p:cNvPr id="8" name="Rounded Rectangular Callout 7">
            <a:extLst>
              <a:ext uri="{FF2B5EF4-FFF2-40B4-BE49-F238E27FC236}">
                <a16:creationId xmlns:a16="http://schemas.microsoft.com/office/drawing/2014/main" id="{43E1621C-1B20-7EBC-E6B2-224D666A6307}"/>
              </a:ext>
            </a:extLst>
          </p:cNvPr>
          <p:cNvSpPr/>
          <p:nvPr/>
        </p:nvSpPr>
        <p:spPr>
          <a:xfrm>
            <a:off x="3855720" y="4423410"/>
            <a:ext cx="1417320" cy="1485893"/>
          </a:xfrm>
          <a:prstGeom prst="wedgeRoundRectCallout">
            <a:avLst>
              <a:gd name="adj1" fmla="val 19490"/>
              <a:gd name="adj2" fmla="val -62231"/>
              <a:gd name="adj3" fmla="val 16667"/>
            </a:avLst>
          </a:prstGeom>
          <a:solidFill>
            <a:srgbClr val="224B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536 B.C. Captives Return</a:t>
            </a:r>
          </a:p>
        </p:txBody>
      </p:sp>
      <p:sp>
        <p:nvSpPr>
          <p:cNvPr id="9" name="Rounded Rectangular Callout 8">
            <a:extLst>
              <a:ext uri="{FF2B5EF4-FFF2-40B4-BE49-F238E27FC236}">
                <a16:creationId xmlns:a16="http://schemas.microsoft.com/office/drawing/2014/main" id="{47C8EFCD-A773-9078-B28E-A24ED3560E09}"/>
              </a:ext>
            </a:extLst>
          </p:cNvPr>
          <p:cNvSpPr/>
          <p:nvPr/>
        </p:nvSpPr>
        <p:spPr>
          <a:xfrm>
            <a:off x="5017770" y="2697487"/>
            <a:ext cx="1588770" cy="1405883"/>
          </a:xfrm>
          <a:prstGeom prst="wedgeRoundRectCallout">
            <a:avLst/>
          </a:prstGeom>
          <a:solidFill>
            <a:srgbClr val="224B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Work on Temple Resumes 520 B.C.</a:t>
            </a:r>
          </a:p>
        </p:txBody>
      </p:sp>
      <p:sp>
        <p:nvSpPr>
          <p:cNvPr id="10" name="Rounded Rectangular Callout 9">
            <a:extLst>
              <a:ext uri="{FF2B5EF4-FFF2-40B4-BE49-F238E27FC236}">
                <a16:creationId xmlns:a16="http://schemas.microsoft.com/office/drawing/2014/main" id="{1BD24953-CC80-02A4-6370-F66A05ED37C1}"/>
              </a:ext>
            </a:extLst>
          </p:cNvPr>
          <p:cNvSpPr/>
          <p:nvPr/>
        </p:nvSpPr>
        <p:spPr>
          <a:xfrm>
            <a:off x="5490210" y="4423410"/>
            <a:ext cx="1687830" cy="1485891"/>
          </a:xfrm>
          <a:prstGeom prst="wedgeRoundRectCallout">
            <a:avLst>
              <a:gd name="adj1" fmla="val -36088"/>
              <a:gd name="adj2" fmla="val -59618"/>
              <a:gd name="adj3" fmla="val 16667"/>
            </a:avLst>
          </a:prstGeom>
          <a:solidFill>
            <a:srgbClr val="224B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516 B.C. Temple Completed</a:t>
            </a:r>
          </a:p>
        </p:txBody>
      </p:sp>
      <p:sp>
        <p:nvSpPr>
          <p:cNvPr id="11" name="Rounded Rectangular Callout 10">
            <a:extLst>
              <a:ext uri="{FF2B5EF4-FFF2-40B4-BE49-F238E27FC236}">
                <a16:creationId xmlns:a16="http://schemas.microsoft.com/office/drawing/2014/main" id="{C1D22EF1-45F0-4DF9-7C84-7D2F9F14B215}"/>
              </a:ext>
            </a:extLst>
          </p:cNvPr>
          <p:cNvSpPr/>
          <p:nvPr/>
        </p:nvSpPr>
        <p:spPr>
          <a:xfrm>
            <a:off x="9366493" y="2697487"/>
            <a:ext cx="1897380" cy="1394451"/>
          </a:xfrm>
          <a:prstGeom prst="wedgeRoundRectCallout">
            <a:avLst/>
          </a:prstGeom>
          <a:solidFill>
            <a:srgbClr val="224B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Ezra Journeys to Jerusalem 457 B.C.</a:t>
            </a:r>
          </a:p>
        </p:txBody>
      </p:sp>
      <p:sp>
        <p:nvSpPr>
          <p:cNvPr id="13" name="TextBox 12">
            <a:extLst>
              <a:ext uri="{FF2B5EF4-FFF2-40B4-BE49-F238E27FC236}">
                <a16:creationId xmlns:a16="http://schemas.microsoft.com/office/drawing/2014/main" id="{1FFE74F4-1504-105B-B03A-E1DE35FC2B0A}"/>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4131850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148228" y="2353326"/>
            <a:ext cx="9247231" cy="4031873"/>
          </a:xfrm>
          <a:prstGeom prst="rect">
            <a:avLst/>
          </a:prstGeom>
          <a:noFill/>
        </p:spPr>
        <p:txBody>
          <a:bodyPr wrap="square" rtlCol="0">
            <a:spAutoFit/>
          </a:bodyPr>
          <a:lstStyle/>
          <a:p>
            <a:r>
              <a:rPr lang="en-US" sz="3200" baseline="30000" dirty="0">
                <a:solidFill>
                  <a:srgbClr val="224A6F"/>
                </a:solidFill>
                <a:latin typeface="Futura Condensed Medium" panose="020B0602020204020303" pitchFamily="34" charset="-79"/>
                <a:cs typeface="Futura Condensed Medium" panose="020B0602020204020303" pitchFamily="34" charset="-79"/>
              </a:rPr>
              <a:t>6 </a:t>
            </a:r>
            <a:r>
              <a:rPr lang="en-US" sz="3200" dirty="0">
                <a:solidFill>
                  <a:srgbClr val="224A6F"/>
                </a:solidFill>
                <a:latin typeface="Futura Condensed Medium" panose="020B0602020204020303" pitchFamily="34" charset="-79"/>
                <a:cs typeface="Futura Condensed Medium" panose="020B0602020204020303" pitchFamily="34" charset="-79"/>
              </a:rPr>
              <a:t>“O my God, I am ashamed and embarrassed to lift up my face to You, my God, for our iniquities have risen above our heads and our guilt has grown even to the heavens. </a:t>
            </a:r>
            <a:r>
              <a:rPr lang="en-US" sz="3200" baseline="30000" dirty="0">
                <a:solidFill>
                  <a:srgbClr val="224A6F"/>
                </a:solidFill>
                <a:latin typeface="Futura Condensed Medium" panose="020B0602020204020303" pitchFamily="34" charset="-79"/>
                <a:cs typeface="Futura Condensed Medium" panose="020B0602020204020303" pitchFamily="34" charset="-79"/>
              </a:rPr>
              <a:t>7</a:t>
            </a:r>
            <a:r>
              <a:rPr lang="en-US" sz="3200" dirty="0">
                <a:solidFill>
                  <a:srgbClr val="224A6F"/>
                </a:solidFill>
                <a:latin typeface="Futura Condensed Medium" panose="020B0602020204020303" pitchFamily="34" charset="-79"/>
                <a:cs typeface="Futura Condensed Medium" panose="020B0602020204020303" pitchFamily="34" charset="-79"/>
              </a:rPr>
              <a:t> “Since the days of our fathers to this day we have been in great guilt, and on account of our iniquities we, our kings and our priests have been given into the hand of the kings of the lands, to the sword, to captivity and to plunder and to open shame, as it is this day…”</a:t>
            </a:r>
          </a:p>
          <a:p>
            <a:pPr algn="r"/>
            <a:r>
              <a:rPr lang="en-US" sz="3200" dirty="0">
                <a:solidFill>
                  <a:srgbClr val="224A6F"/>
                </a:solidFill>
                <a:latin typeface="Futura Condensed Medium" panose="020B0602020204020303" pitchFamily="34" charset="-79"/>
                <a:cs typeface="Futura Condensed Medium" panose="020B0602020204020303" pitchFamily="34" charset="-79"/>
              </a:rPr>
              <a:t>Ezra 9:6–7 (NASB95) </a:t>
            </a:r>
          </a:p>
        </p:txBody>
      </p:sp>
      <p:sp>
        <p:nvSpPr>
          <p:cNvPr id="2" name="TextBox 1">
            <a:extLst>
              <a:ext uri="{FF2B5EF4-FFF2-40B4-BE49-F238E27FC236}">
                <a16:creationId xmlns:a16="http://schemas.microsoft.com/office/drawing/2014/main" id="{994CCEBE-17CC-3A41-A4D3-CF5796C65490}"/>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243156768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159658" y="2524776"/>
            <a:ext cx="9247231" cy="2800767"/>
          </a:xfrm>
          <a:prstGeom prst="rect">
            <a:avLst/>
          </a:prstGeom>
          <a:noFill/>
        </p:spPr>
        <p:txBody>
          <a:bodyPr wrap="square" rtlCol="0">
            <a:spAutoFit/>
          </a:bodyPr>
          <a:lstStyle/>
          <a:p>
            <a:r>
              <a:rPr lang="en-US" sz="4400" dirty="0">
                <a:solidFill>
                  <a:srgbClr val="224A6F"/>
                </a:solidFill>
                <a:latin typeface="Futura Condensed Medium" panose="020B0602020204020303" pitchFamily="34" charset="-79"/>
                <a:cs typeface="Futura Condensed Medium" panose="020B0602020204020303" pitchFamily="34" charset="-79"/>
              </a:rPr>
              <a:t>“But now for a brief moment grace has been shown from the LORD our God, to leave us an </a:t>
            </a:r>
            <a:r>
              <a:rPr lang="en-US" sz="4400" dirty="0">
                <a:solidFill>
                  <a:srgbClr val="F9915A"/>
                </a:solidFill>
                <a:latin typeface="Futura Condensed Medium" panose="020B0602020204020303" pitchFamily="34" charset="-79"/>
                <a:cs typeface="Futura Condensed Medium" panose="020B0602020204020303" pitchFamily="34" charset="-79"/>
              </a:rPr>
              <a:t>escaped remnant </a:t>
            </a:r>
            <a:r>
              <a:rPr lang="en-US" sz="4400" dirty="0">
                <a:solidFill>
                  <a:srgbClr val="224A6F"/>
                </a:solidFill>
                <a:latin typeface="Futura Condensed Medium" panose="020B0602020204020303" pitchFamily="34" charset="-79"/>
                <a:cs typeface="Futura Condensed Medium" panose="020B0602020204020303" pitchFamily="34" charset="-79"/>
              </a:rPr>
              <a:t>and to give us a peg in His holy place...” (Ezra 9.8, NASB95) </a:t>
            </a:r>
          </a:p>
        </p:txBody>
      </p:sp>
      <p:sp>
        <p:nvSpPr>
          <p:cNvPr id="2" name="TextBox 1">
            <a:extLst>
              <a:ext uri="{FF2B5EF4-FFF2-40B4-BE49-F238E27FC236}">
                <a16:creationId xmlns:a16="http://schemas.microsoft.com/office/drawing/2014/main" id="{2FEB5D0D-2C04-CC9D-3F8B-F469ECFD1960}"/>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29283829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159658" y="2524776"/>
            <a:ext cx="9247231" cy="2800767"/>
          </a:xfrm>
          <a:prstGeom prst="rect">
            <a:avLst/>
          </a:prstGeom>
          <a:noFill/>
        </p:spPr>
        <p:txBody>
          <a:bodyPr wrap="square" rtlCol="0">
            <a:spAutoFit/>
          </a:bodyPr>
          <a:lstStyle/>
          <a:p>
            <a:r>
              <a:rPr lang="en-US" sz="4400" dirty="0">
                <a:solidFill>
                  <a:srgbClr val="224A6F"/>
                </a:solidFill>
                <a:latin typeface="Futura Condensed Medium" panose="020B0602020204020303" pitchFamily="34" charset="-79"/>
                <a:cs typeface="Futura Condensed Medium" panose="020B0602020204020303" pitchFamily="34" charset="-79"/>
              </a:rPr>
              <a:t>“But now for a brief moment grace has been shown from the LORD our God, to leave us an escaped remnant and to give us </a:t>
            </a:r>
            <a:r>
              <a:rPr lang="en-US" sz="4400" dirty="0">
                <a:solidFill>
                  <a:srgbClr val="F9915A"/>
                </a:solidFill>
                <a:latin typeface="Futura Condensed Medium" panose="020B0602020204020303" pitchFamily="34" charset="-79"/>
                <a:cs typeface="Futura Condensed Medium" panose="020B0602020204020303" pitchFamily="34" charset="-79"/>
              </a:rPr>
              <a:t>a peg in His holy place</a:t>
            </a:r>
            <a:r>
              <a:rPr lang="en-US" sz="4400" dirty="0">
                <a:solidFill>
                  <a:srgbClr val="224A6F"/>
                </a:solidFill>
                <a:latin typeface="Futura Condensed Medium" panose="020B0602020204020303" pitchFamily="34" charset="-79"/>
                <a:cs typeface="Futura Condensed Medium" panose="020B0602020204020303" pitchFamily="34" charset="-79"/>
              </a:rPr>
              <a:t>...” (Ezra 9.8, NASB95) </a:t>
            </a:r>
          </a:p>
        </p:txBody>
      </p:sp>
      <p:sp>
        <p:nvSpPr>
          <p:cNvPr id="2" name="TextBox 1">
            <a:extLst>
              <a:ext uri="{FF2B5EF4-FFF2-40B4-BE49-F238E27FC236}">
                <a16:creationId xmlns:a16="http://schemas.microsoft.com/office/drawing/2014/main" id="{2BEDB2C1-CBC7-F437-5755-6B91BCB8B483}"/>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151298364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4AE406A-6E09-6E53-F62B-FFDAE4788170}"/>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651148" y="3429000"/>
            <a:ext cx="10127341" cy="1600438"/>
          </a:xfrm>
          <a:prstGeom prst="rect">
            <a:avLst/>
          </a:prstGeom>
          <a:noFill/>
        </p:spPr>
        <p:txBody>
          <a:bodyPr wrap="square" rtlCol="0">
            <a:spAutoFit/>
          </a:bodyPr>
          <a:lstStyle/>
          <a:p>
            <a:r>
              <a:rPr lang="en-US" sz="5400" dirty="0">
                <a:solidFill>
                  <a:srgbClr val="224A6F"/>
                </a:solidFill>
                <a:latin typeface="Futura Condensed Medium" panose="020B0602020204020303" pitchFamily="34" charset="-79"/>
                <a:cs typeface="Futura Condensed Medium" panose="020B0602020204020303" pitchFamily="34" charset="-79"/>
              </a:rPr>
              <a:t>“Now, our God, what shall we say after this? </a:t>
            </a:r>
          </a:p>
          <a:p>
            <a:pPr algn="r"/>
            <a:r>
              <a:rPr lang="en-US" sz="4400" dirty="0">
                <a:solidFill>
                  <a:srgbClr val="224A6F"/>
                </a:solidFill>
                <a:latin typeface="Futura Condensed Medium" panose="020B0602020204020303" pitchFamily="34" charset="-79"/>
                <a:cs typeface="Futura Condensed Medium" panose="020B0602020204020303" pitchFamily="34" charset="-79"/>
              </a:rPr>
              <a:t>(Ezra 9.10, NASB95) </a:t>
            </a:r>
          </a:p>
        </p:txBody>
      </p:sp>
      <p:sp>
        <p:nvSpPr>
          <p:cNvPr id="3" name="TextBox 2">
            <a:extLst>
              <a:ext uri="{FF2B5EF4-FFF2-40B4-BE49-F238E27FC236}">
                <a16:creationId xmlns:a16="http://schemas.microsoft.com/office/drawing/2014/main" id="{378AC288-2828-8155-82B9-010C0AA983DE}"/>
              </a:ext>
            </a:extLst>
          </p:cNvPr>
          <p:cNvSpPr txBox="1"/>
          <p:nvPr/>
        </p:nvSpPr>
        <p:spPr>
          <a:xfrm>
            <a:off x="0" y="86497"/>
            <a:ext cx="7055708" cy="646331"/>
          </a:xfrm>
          <a:prstGeom prst="rect">
            <a:avLst/>
          </a:prstGeom>
          <a:noFill/>
        </p:spPr>
        <p:txBody>
          <a:bodyPr wrap="square" rtlCol="0">
            <a:spAutoFit/>
          </a:bodyPr>
          <a:lstStyle/>
          <a:p>
            <a:r>
              <a:rPr lang="en-US" sz="3600" b="1" dirty="0">
                <a:solidFill>
                  <a:srgbClr val="224B6D"/>
                </a:solidFill>
                <a:latin typeface="Futura Condensed ExtraBold" panose="020B0602020204020303" pitchFamily="34" charset="-79"/>
                <a:cs typeface="Futura Condensed ExtraBold" panose="020B0602020204020303" pitchFamily="34" charset="-79"/>
              </a:rPr>
              <a:t>A Firm Place In His Sanctuary</a:t>
            </a:r>
          </a:p>
        </p:txBody>
      </p:sp>
    </p:spTree>
    <p:extLst>
      <p:ext uri="{BB962C8B-B14F-4D97-AF65-F5344CB8AC3E}">
        <p14:creationId xmlns:p14="http://schemas.microsoft.com/office/powerpoint/2010/main" val="3492390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1306</TotalTime>
  <Words>325</Words>
  <Application>Microsoft Macintosh PowerPoint</Application>
  <PresentationFormat>Widescreen</PresentationFormat>
  <Paragraphs>19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Futura Condensed ExtraBold</vt:lpstr>
      <vt:lpstr>Calibri</vt:lpstr>
      <vt:lpstr>Futura Condensed Medium</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19</cp:revision>
  <dcterms:created xsi:type="dcterms:W3CDTF">2022-02-09T20:47:49Z</dcterms:created>
  <dcterms:modified xsi:type="dcterms:W3CDTF">2022-12-04T12:36:00Z</dcterms:modified>
</cp:coreProperties>
</file>