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05" r:id="rId5"/>
    <p:sldId id="306" r:id="rId6"/>
    <p:sldId id="307" r:id="rId7"/>
    <p:sldId id="262" r:id="rId8"/>
    <p:sldId id="282" r:id="rId9"/>
    <p:sldId id="308" r:id="rId10"/>
    <p:sldId id="309" r:id="rId11"/>
    <p:sldId id="310" r:id="rId12"/>
    <p:sldId id="311" r:id="rId13"/>
    <p:sldId id="312" r:id="rId14"/>
    <p:sldId id="313" r:id="rId15"/>
    <p:sldId id="314" r:id="rId16"/>
    <p:sldId id="315" r:id="rId17"/>
    <p:sldId id="317" r:id="rId18"/>
    <p:sldId id="318" r:id="rId19"/>
    <p:sldId id="319" r:id="rId20"/>
    <p:sldId id="320" r:id="rId21"/>
    <p:sldId id="323" r:id="rId22"/>
    <p:sldId id="321" r:id="rId23"/>
    <p:sldId id="322" r:id="rId24"/>
    <p:sldId id="325" r:id="rId25"/>
    <p:sldId id="324" r:id="rId26"/>
    <p:sldId id="326" r:id="rId27"/>
    <p:sldId id="327" r:id="rId28"/>
    <p:sldId id="328" r:id="rId29"/>
    <p:sldId id="329" r:id="rId30"/>
    <p:sldId id="33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1D0B18-EE35-440F-A769-AFC1B67BB56E}" v="18" vWet="22" dt="2022-12-10T22:14:28.729"/>
    <p1510:client id="{D36FAF0B-021F-20B3-C08F-C078026132BA}" v="855" dt="2022-12-11T13:18:16.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4737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02" name="Shape 102"/>
          <p:cNvSpPr>
            <a:spLocks noGrp="1"/>
          </p:cNvSpPr>
          <p:nvPr>
            <p:ph type="title"/>
          </p:nvPr>
        </p:nvSpPr>
        <p:spPr>
          <a:xfrm>
            <a:off x="2592924" y="624110"/>
            <a:ext cx="8911688" cy="1509492"/>
          </a:xfrm>
          <a:prstGeom prst="rect">
            <a:avLst/>
          </a:prstGeom>
        </p:spPr>
        <p:txBody>
          <a:bodyPr/>
          <a:lstStyle/>
          <a:p>
            <a:pPr lvl="0">
              <a:defRPr sz="1800">
                <a:solidFill>
                  <a:srgbClr val="000000"/>
                </a:solidFill>
              </a:defRPr>
            </a:pPr>
            <a:r>
              <a:rPr sz="3600">
                <a:solidFill>
                  <a:srgbClr val="262626"/>
                </a:solidFill>
              </a:rPr>
              <a:t>Title Text</a:t>
            </a:r>
          </a:p>
        </p:txBody>
      </p:sp>
      <p:sp>
        <p:nvSpPr>
          <p:cNvPr id="103" name="Shape 103"/>
          <p:cNvSpPr>
            <a:spLocks noGrp="1"/>
          </p:cNvSpPr>
          <p:nvPr>
            <p:ph type="body" idx="1"/>
          </p:nvPr>
        </p:nvSpPr>
        <p:spPr>
          <a:xfrm>
            <a:off x="2589209" y="2133600"/>
            <a:ext cx="4313869" cy="4724400"/>
          </a:xfrm>
          <a:prstGeom prst="rect">
            <a:avLst/>
          </a:prstGeom>
        </p:spPr>
        <p:txBody>
          <a:bodyPr/>
          <a:lstStyle/>
          <a:p>
            <a:pPr lvl="0">
              <a:defRPr>
                <a:solidFill>
                  <a:srgbClr val="000000"/>
                </a:solidFill>
              </a:defRPr>
            </a:pPr>
            <a:r>
              <a:rPr>
                <a:solidFill>
                  <a:srgbClr val="404040"/>
                </a:solidFill>
              </a:rPr>
              <a:t>Body Level One</a:t>
            </a:r>
          </a:p>
          <a:p>
            <a:pPr lvl="1">
              <a:defRPr>
                <a:solidFill>
                  <a:srgbClr val="000000"/>
                </a:solidFill>
              </a:defRPr>
            </a:pPr>
            <a:r>
              <a:rPr>
                <a:solidFill>
                  <a:srgbClr val="404040"/>
                </a:solidFill>
              </a:rPr>
              <a:t>Body Level Two</a:t>
            </a:r>
          </a:p>
          <a:p>
            <a:pPr lvl="2">
              <a:defRPr>
                <a:solidFill>
                  <a:srgbClr val="000000"/>
                </a:solidFill>
              </a:defRPr>
            </a:pPr>
            <a:r>
              <a:rPr>
                <a:solidFill>
                  <a:srgbClr val="404040"/>
                </a:solidFill>
              </a:rPr>
              <a:t>Body Level Three</a:t>
            </a:r>
          </a:p>
          <a:p>
            <a:pPr lvl="3">
              <a:defRPr>
                <a:solidFill>
                  <a:srgbClr val="000000"/>
                </a:solidFill>
              </a:defRPr>
            </a:pPr>
            <a:r>
              <a:rPr>
                <a:solidFill>
                  <a:srgbClr val="404040"/>
                </a:solidFill>
              </a:rPr>
              <a:t>Body Level Four</a:t>
            </a:r>
          </a:p>
          <a:p>
            <a:pPr lvl="4">
              <a:defRPr>
                <a:solidFill>
                  <a:srgbClr val="000000"/>
                </a:solidFill>
              </a:defRPr>
            </a:pPr>
            <a:r>
              <a:rPr>
                <a:solidFill>
                  <a:srgbClr val="404040"/>
                </a:solidFill>
              </a:rPr>
              <a:t>Body Level Five</a:t>
            </a:r>
          </a:p>
        </p:txBody>
      </p:sp>
      <p:sp>
        <p:nvSpPr>
          <p:cNvPr id="104" name="Shape 104"/>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5313176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12/11/2022</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12/11/2022</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804336" y="1623412"/>
            <a:ext cx="3503122" cy="2287229"/>
          </a:xfrm>
        </p:spPr>
        <p:txBody>
          <a:bodyPr>
            <a:normAutofit/>
          </a:bodyPr>
          <a:lstStyle/>
          <a:p>
            <a:pPr algn="l"/>
            <a:r>
              <a:rPr lang="en-US" sz="6000"/>
              <a:t>Revelation</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804335" y="4009771"/>
            <a:ext cx="3503122" cy="1244361"/>
          </a:xfrm>
        </p:spPr>
        <p:txBody>
          <a:bodyPr>
            <a:normAutofit/>
          </a:bodyPr>
          <a:lstStyle/>
          <a:p>
            <a:pPr algn="l"/>
            <a:r>
              <a:rPr lang="en-US" sz="1800" b="1">
                <a:solidFill>
                  <a:srgbClr val="FC05CB"/>
                </a:solidFill>
              </a:rPr>
              <a:t>Ch. 1</a:t>
            </a:r>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52D9-70F7-4BC9-84F8-083D33B52C9B}"/>
              </a:ext>
            </a:extLst>
          </p:cNvPr>
          <p:cNvSpPr>
            <a:spLocks noGrp="1"/>
          </p:cNvSpPr>
          <p:nvPr>
            <p:ph type="title"/>
          </p:nvPr>
        </p:nvSpPr>
        <p:spPr/>
        <p:txBody>
          <a:bodyPr/>
          <a:lstStyle/>
          <a:p>
            <a:r>
              <a:rPr lang="en-US"/>
              <a:t>The Alpha and the Omega</a:t>
            </a:r>
          </a:p>
        </p:txBody>
      </p:sp>
      <p:sp>
        <p:nvSpPr>
          <p:cNvPr id="3" name="Content Placeholder 2">
            <a:extLst>
              <a:ext uri="{FF2B5EF4-FFF2-40B4-BE49-F238E27FC236}">
                <a16:creationId xmlns:a16="http://schemas.microsoft.com/office/drawing/2014/main" id="{A9074CAD-8E1F-45FB-9B7F-2D4056ED4888}"/>
              </a:ext>
            </a:extLst>
          </p:cNvPr>
          <p:cNvSpPr>
            <a:spLocks noGrp="1"/>
          </p:cNvSpPr>
          <p:nvPr>
            <p:ph sz="half" idx="1"/>
          </p:nvPr>
        </p:nvSpPr>
        <p:spPr/>
        <p:txBody>
          <a:bodyPr/>
          <a:lstStyle/>
          <a:p>
            <a:pPr indent="-305435"/>
            <a:r>
              <a:rPr lang="en-US"/>
              <a:t>“I am” (Exodus 3:14; Isaiah 44:6)</a:t>
            </a:r>
          </a:p>
          <a:p>
            <a:pPr indent="-305435"/>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2800"/>
              <a:t>Ιαω= Yahweh</a:t>
            </a:r>
            <a:endParaRPr lang="en-US" sz="28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1026" name="Picture 2" descr="Jewish Scribal Techniques (SBL 2003)">
            <a:extLst>
              <a:ext uri="{FF2B5EF4-FFF2-40B4-BE49-F238E27FC236}">
                <a16:creationId xmlns:a16="http://schemas.microsoft.com/office/drawing/2014/main" id="{5A2A5F32-A7F5-42A8-B022-2E12109F33C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5549" y="2181225"/>
            <a:ext cx="4856841"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449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D6926A-6147-4864-A47C-5C4D328A5BB6}"/>
              </a:ext>
            </a:extLst>
          </p:cNvPr>
          <p:cNvSpPr>
            <a:spLocks noGrp="1"/>
          </p:cNvSpPr>
          <p:nvPr>
            <p:ph type="title"/>
          </p:nvPr>
        </p:nvSpPr>
        <p:spPr/>
        <p:txBody>
          <a:bodyPr/>
          <a:lstStyle/>
          <a:p>
            <a:r>
              <a:rPr lang="en-US"/>
              <a:t>John in Patmos</a:t>
            </a:r>
          </a:p>
        </p:txBody>
      </p:sp>
      <p:sp>
        <p:nvSpPr>
          <p:cNvPr id="6" name="Content Placeholder 5">
            <a:extLst>
              <a:ext uri="{FF2B5EF4-FFF2-40B4-BE49-F238E27FC236}">
                <a16:creationId xmlns:a16="http://schemas.microsoft.com/office/drawing/2014/main" id="{CFF31388-7F0D-49B1-B04A-245BB7BBC67D}"/>
              </a:ext>
            </a:extLst>
          </p:cNvPr>
          <p:cNvSpPr>
            <a:spLocks noGrp="1"/>
          </p:cNvSpPr>
          <p:nvPr>
            <p:ph idx="1"/>
          </p:nvPr>
        </p:nvSpPr>
        <p:spPr/>
        <p:txBody>
          <a:bodyPr>
            <a:normAutofit/>
          </a:bodyPr>
          <a:lstStyle/>
          <a:p>
            <a:r>
              <a:rPr lang="en-US" sz="2800" b="1">
                <a:solidFill>
                  <a:schemeClr val="accent1"/>
                </a:solidFill>
              </a:rPr>
              <a:t>John 1:9 </a:t>
            </a:r>
            <a:r>
              <a:rPr lang="en-US" sz="2800" b="0" i="0">
                <a:solidFill>
                  <a:schemeClr val="tx1"/>
                </a:solidFill>
                <a:effectLst/>
                <a:latin typeface="system-ui"/>
              </a:rPr>
              <a:t>I, John, your brother who share with you the persecution and the kingdom and the endurance in Jesus, </a:t>
            </a:r>
            <a:r>
              <a:rPr lang="en-US" sz="2800" b="0" i="0" u="sng">
                <a:solidFill>
                  <a:schemeClr val="tx1"/>
                </a:solidFill>
                <a:effectLst/>
                <a:latin typeface="system-ui"/>
              </a:rPr>
              <a:t>was on the island called Patmos because of the word of God and the testimony of Jesus</a:t>
            </a:r>
            <a:r>
              <a:rPr lang="en-US" sz="2800" b="0" i="0">
                <a:solidFill>
                  <a:schemeClr val="tx1"/>
                </a:solidFill>
                <a:effectLst/>
                <a:latin typeface="system-ui"/>
              </a:rPr>
              <a:t>. </a:t>
            </a:r>
            <a:r>
              <a:rPr lang="en-US" sz="2800" b="1" i="0" baseline="30000">
                <a:solidFill>
                  <a:schemeClr val="tx1"/>
                </a:solidFill>
                <a:effectLst/>
                <a:latin typeface="system-ui"/>
              </a:rPr>
              <a:t>10 </a:t>
            </a:r>
            <a:r>
              <a:rPr lang="en-US" sz="2800" b="0" i="0">
                <a:solidFill>
                  <a:schemeClr val="tx1"/>
                </a:solidFill>
                <a:effectLst/>
                <a:latin typeface="system-ui"/>
              </a:rPr>
              <a:t>I was in the spirit</a:t>
            </a:r>
            <a:r>
              <a:rPr lang="en-US" sz="2800" baseline="30000">
                <a:solidFill>
                  <a:schemeClr val="tx1"/>
                </a:solidFill>
                <a:effectLst/>
                <a:latin typeface="system-ui"/>
              </a:rPr>
              <a:t> </a:t>
            </a:r>
            <a:r>
              <a:rPr lang="en-US" sz="2800" b="0" i="0">
                <a:solidFill>
                  <a:schemeClr val="tx1"/>
                </a:solidFill>
                <a:effectLst/>
                <a:latin typeface="system-ui"/>
              </a:rPr>
              <a:t>on the Lord’s day, and I heard behind me a loud voice like a trumpet </a:t>
            </a:r>
            <a:r>
              <a:rPr lang="en-US" sz="2800" b="1" i="0" baseline="30000">
                <a:solidFill>
                  <a:schemeClr val="tx1"/>
                </a:solidFill>
                <a:effectLst/>
                <a:latin typeface="system-ui"/>
              </a:rPr>
              <a:t>11 </a:t>
            </a:r>
            <a:r>
              <a:rPr lang="en-US" sz="2800" b="0" i="0">
                <a:solidFill>
                  <a:schemeClr val="tx1"/>
                </a:solidFill>
                <a:effectLst/>
                <a:latin typeface="system-ui"/>
              </a:rPr>
              <a:t>saying, “Write in a book what you see, and send it to the seven churches, to Ephesus, to Smyrna, to Pergamum, to Thyatira, to Sardis, to Philadelphia, and to Laodicea.”</a:t>
            </a:r>
            <a:endParaRPr lang="en-US" sz="2800">
              <a:solidFill>
                <a:schemeClr val="tx1"/>
              </a:solidFill>
            </a:endParaRPr>
          </a:p>
        </p:txBody>
      </p:sp>
    </p:spTree>
    <p:extLst>
      <p:ext uri="{BB962C8B-B14F-4D97-AF65-F5344CB8AC3E}">
        <p14:creationId xmlns:p14="http://schemas.microsoft.com/office/powerpoint/2010/main" val="2545628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9B43-ADD3-453B-A459-356FE76F408D}"/>
              </a:ext>
            </a:extLst>
          </p:cNvPr>
          <p:cNvSpPr>
            <a:spLocks noGrp="1"/>
          </p:cNvSpPr>
          <p:nvPr>
            <p:ph type="title"/>
          </p:nvPr>
        </p:nvSpPr>
        <p:spPr/>
        <p:txBody>
          <a:bodyPr/>
          <a:lstStyle/>
          <a:p>
            <a:r>
              <a:rPr lang="en-US"/>
              <a:t>Patmos</a:t>
            </a:r>
          </a:p>
        </p:txBody>
      </p:sp>
      <p:pic>
        <p:nvPicPr>
          <p:cNvPr id="2050" name="Picture 2" descr="Why a trip to Patmos and Lipsi is the best of Greek island living | CN  Traveller">
            <a:extLst>
              <a:ext uri="{FF2B5EF4-FFF2-40B4-BE49-F238E27FC236}">
                <a16:creationId xmlns:a16="http://schemas.microsoft.com/office/drawing/2014/main" id="{4A1D97B1-CCBC-4FFD-BFFE-D679DBC9093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1871472"/>
            <a:ext cx="4856163" cy="3827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p of Revelation's Seven Churches">
            <a:extLst>
              <a:ext uri="{FF2B5EF4-FFF2-40B4-BE49-F238E27FC236}">
                <a16:creationId xmlns:a16="http://schemas.microsoft.com/office/drawing/2014/main" id="{FD034D64-BA92-4F12-BE4C-2FFEBBA51F6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96099" y="1771650"/>
            <a:ext cx="4067175" cy="392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73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72CB-BA62-495F-946F-317B61E5E559}"/>
              </a:ext>
            </a:extLst>
          </p:cNvPr>
          <p:cNvSpPr>
            <a:spLocks noGrp="1"/>
          </p:cNvSpPr>
          <p:nvPr>
            <p:ph type="title"/>
          </p:nvPr>
        </p:nvSpPr>
        <p:spPr/>
        <p:txBody>
          <a:bodyPr/>
          <a:lstStyle/>
          <a:p>
            <a:r>
              <a:rPr lang="en-US"/>
              <a:t>John on Patmos</a:t>
            </a:r>
          </a:p>
        </p:txBody>
      </p:sp>
      <p:sp>
        <p:nvSpPr>
          <p:cNvPr id="3" name="Content Placeholder 2">
            <a:extLst>
              <a:ext uri="{FF2B5EF4-FFF2-40B4-BE49-F238E27FC236}">
                <a16:creationId xmlns:a16="http://schemas.microsoft.com/office/drawing/2014/main" id="{D56AC3E7-D571-4EAC-A696-5A60E791D38F}"/>
              </a:ext>
            </a:extLst>
          </p:cNvPr>
          <p:cNvSpPr>
            <a:spLocks noGrp="1"/>
          </p:cNvSpPr>
          <p:nvPr>
            <p:ph sz="half" idx="1"/>
          </p:nvPr>
        </p:nvSpPr>
        <p:spPr>
          <a:xfrm>
            <a:off x="663424" y="2076450"/>
            <a:ext cx="5422897" cy="3916585"/>
          </a:xfrm>
        </p:spPr>
        <p:txBody>
          <a:bodyPr>
            <a:normAutofit fontScale="77500" lnSpcReduction="20000"/>
          </a:bodyPr>
          <a:lstStyle/>
          <a:p>
            <a:pPr indent="-305435"/>
            <a:r>
              <a:rPr lang="en-US" b="0" i="0">
                <a:solidFill>
                  <a:schemeClr val="tx1"/>
                </a:solidFill>
                <a:effectLst/>
                <a:latin typeface="verdana"/>
                <a:ea typeface="verdana"/>
              </a:rPr>
              <a:t>“But after </a:t>
            </a:r>
            <a:r>
              <a:rPr lang="en-US">
                <a:solidFill>
                  <a:schemeClr val="tx1"/>
                </a:solidFill>
                <a:effectLst/>
                <a:latin typeface="verdana"/>
                <a:ea typeface="verdana"/>
              </a:rPr>
              <a:t>Domitian</a:t>
            </a:r>
            <a:r>
              <a:rPr lang="en-US" b="0" i="0">
                <a:solidFill>
                  <a:schemeClr val="tx1"/>
                </a:solidFill>
                <a:effectLst/>
                <a:latin typeface="verdana"/>
                <a:ea typeface="verdana"/>
              </a:rPr>
              <a:t> had reigned fifteen years, and Nerva had succeeded to the empire, the Roman Senate, according to the writers that record the history of those days, voted that </a:t>
            </a:r>
            <a:r>
              <a:rPr lang="en-US">
                <a:solidFill>
                  <a:schemeClr val="tx1"/>
                </a:solidFill>
                <a:effectLst/>
                <a:latin typeface="verdana"/>
                <a:ea typeface="verdana"/>
              </a:rPr>
              <a:t>Domitian's</a:t>
            </a:r>
            <a:r>
              <a:rPr lang="en-US" b="0" i="0">
                <a:solidFill>
                  <a:schemeClr val="tx1"/>
                </a:solidFill>
                <a:effectLst/>
                <a:latin typeface="verdana"/>
                <a:ea typeface="verdana"/>
              </a:rPr>
              <a:t> </a:t>
            </a:r>
            <a:r>
              <a:rPr lang="en-US">
                <a:solidFill>
                  <a:schemeClr val="tx1"/>
                </a:solidFill>
                <a:effectLst/>
                <a:latin typeface="verdana"/>
                <a:ea typeface="verdana"/>
              </a:rPr>
              <a:t>honors</a:t>
            </a:r>
            <a:r>
              <a:rPr lang="en-US" b="0" i="0">
                <a:solidFill>
                  <a:schemeClr val="tx1"/>
                </a:solidFill>
                <a:effectLst/>
                <a:latin typeface="verdana"/>
                <a:ea typeface="verdana"/>
              </a:rPr>
              <a:t> should be cancelled, and that those who had been </a:t>
            </a:r>
            <a:r>
              <a:rPr lang="en-US">
                <a:solidFill>
                  <a:schemeClr val="tx1"/>
                </a:solidFill>
                <a:effectLst/>
                <a:latin typeface="verdana"/>
                <a:ea typeface="verdana"/>
              </a:rPr>
              <a:t>unjustly</a:t>
            </a:r>
            <a:r>
              <a:rPr lang="en-US" b="0" i="0">
                <a:solidFill>
                  <a:schemeClr val="tx1"/>
                </a:solidFill>
                <a:effectLst/>
                <a:latin typeface="verdana"/>
                <a:ea typeface="verdana"/>
              </a:rPr>
              <a:t> banished should return to their homes and have their property restored to them.</a:t>
            </a:r>
            <a:r>
              <a:rPr lang="en-US">
                <a:solidFill>
                  <a:schemeClr val="tx1"/>
                </a:solidFill>
                <a:effectLst/>
                <a:latin typeface="verdana"/>
                <a:ea typeface="verdana"/>
              </a:rPr>
              <a:t> </a:t>
            </a:r>
            <a:r>
              <a:rPr lang="en-US" u="sng">
                <a:solidFill>
                  <a:schemeClr val="tx1"/>
                </a:solidFill>
                <a:effectLst/>
                <a:latin typeface="verdana"/>
                <a:ea typeface="verdana"/>
              </a:rPr>
              <a:t>It</a:t>
            </a:r>
            <a:r>
              <a:rPr lang="en-US" b="0" i="0" u="sng">
                <a:solidFill>
                  <a:schemeClr val="tx1"/>
                </a:solidFill>
                <a:effectLst/>
                <a:latin typeface="verdana"/>
                <a:ea typeface="verdana"/>
              </a:rPr>
              <a:t> was at this time that the apostle John returned from his banishment in the island and took up his abode at </a:t>
            </a:r>
            <a:r>
              <a:rPr lang="en-US" u="sng">
                <a:solidFill>
                  <a:schemeClr val="tx1"/>
                </a:solidFill>
                <a:effectLst/>
                <a:latin typeface="verdana"/>
                <a:ea typeface="verdana"/>
              </a:rPr>
              <a:t>Ephesus</a:t>
            </a:r>
            <a:r>
              <a:rPr lang="en-US" b="0" i="0">
                <a:solidFill>
                  <a:schemeClr val="tx1"/>
                </a:solidFill>
                <a:effectLst/>
                <a:latin typeface="verdana"/>
                <a:ea typeface="verdana"/>
              </a:rPr>
              <a:t>, according to an ancient </a:t>
            </a:r>
            <a:r>
              <a:rPr lang="en-US">
                <a:solidFill>
                  <a:schemeClr val="tx1"/>
                </a:solidFill>
                <a:effectLst/>
                <a:latin typeface="verdana"/>
                <a:ea typeface="verdana"/>
              </a:rPr>
              <a:t>Christian</a:t>
            </a:r>
            <a:r>
              <a:rPr lang="en-US" b="0" i="0">
                <a:solidFill>
                  <a:schemeClr val="tx1"/>
                </a:solidFill>
                <a:effectLst/>
                <a:latin typeface="verdana"/>
                <a:ea typeface="verdana"/>
              </a:rPr>
              <a:t> </a:t>
            </a:r>
            <a:r>
              <a:rPr lang="en-US">
                <a:solidFill>
                  <a:schemeClr val="tx1"/>
                </a:solidFill>
                <a:effectLst/>
                <a:latin typeface="verdana"/>
                <a:ea typeface="verdana"/>
              </a:rPr>
              <a:t>tradition,” (Eusebius </a:t>
            </a:r>
            <a:r>
              <a:rPr lang="en-US" i="1">
                <a:solidFill>
                  <a:schemeClr val="tx1"/>
                </a:solidFill>
                <a:effectLst/>
                <a:latin typeface="verdana"/>
                <a:ea typeface="verdana"/>
              </a:rPr>
              <a:t>Hist. eccl</a:t>
            </a:r>
            <a:r>
              <a:rPr lang="en-US">
                <a:solidFill>
                  <a:schemeClr val="tx1"/>
                </a:solidFill>
                <a:effectLst/>
                <a:latin typeface="verdana"/>
                <a:ea typeface="verdana"/>
              </a:rPr>
              <a:t>. 3.20.8–9).</a:t>
            </a:r>
            <a:endParaRPr lang="en-US">
              <a:solidFill>
                <a:schemeClr val="tx1"/>
              </a:solidFill>
              <a:latin typeface="verdana"/>
              <a:ea typeface="verdana"/>
            </a:endParaRPr>
          </a:p>
          <a:p>
            <a:pPr indent="-305435"/>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4" name="Content Placeholder 3">
            <a:extLst>
              <a:ext uri="{FF2B5EF4-FFF2-40B4-BE49-F238E27FC236}">
                <a16:creationId xmlns:a16="http://schemas.microsoft.com/office/drawing/2014/main" id="{F3FAD772-4A9D-4DFA-A212-31DFE65217AC}"/>
              </a:ext>
            </a:extLst>
          </p:cNvPr>
          <p:cNvSpPr>
            <a:spLocks noGrp="1"/>
          </p:cNvSpPr>
          <p:nvPr>
            <p:ph sz="half" idx="2"/>
          </p:nvPr>
        </p:nvSpPr>
        <p:spPr/>
        <p:txBody>
          <a:bodyPr>
            <a:noAutofit/>
          </a:bodyPr>
          <a:lstStyle/>
          <a:p>
            <a:r>
              <a:rPr lang="en-US" sz="2800"/>
              <a:t>John…”was on the island of Patmos, condemned to the mines by Caesar Domitian where he saw the apocalypse, which he published after being released on the death of the emperor,” (Victorinus of </a:t>
            </a:r>
            <a:r>
              <a:rPr lang="en-US" sz="2800" err="1"/>
              <a:t>Petau</a:t>
            </a:r>
            <a:r>
              <a:rPr lang="en-US" sz="2800"/>
              <a:t>, </a:t>
            </a:r>
            <a:r>
              <a:rPr lang="en-US" sz="2800" i="1"/>
              <a:t>Comm. In Apoc</a:t>
            </a:r>
            <a:r>
              <a:rPr lang="en-US" sz="2800"/>
              <a:t>. 10.3).</a:t>
            </a:r>
          </a:p>
        </p:txBody>
      </p:sp>
    </p:spTree>
    <p:extLst>
      <p:ext uri="{BB962C8B-B14F-4D97-AF65-F5344CB8AC3E}">
        <p14:creationId xmlns:p14="http://schemas.microsoft.com/office/powerpoint/2010/main" val="238405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D6926A-6147-4864-A47C-5C4D328A5BB6}"/>
              </a:ext>
            </a:extLst>
          </p:cNvPr>
          <p:cNvSpPr>
            <a:spLocks noGrp="1"/>
          </p:cNvSpPr>
          <p:nvPr>
            <p:ph type="title"/>
          </p:nvPr>
        </p:nvSpPr>
        <p:spPr/>
        <p:txBody>
          <a:bodyPr/>
          <a:lstStyle/>
          <a:p>
            <a:r>
              <a:rPr lang="en-US"/>
              <a:t>The Lord’s Day</a:t>
            </a:r>
          </a:p>
        </p:txBody>
      </p:sp>
      <p:sp>
        <p:nvSpPr>
          <p:cNvPr id="6" name="Content Placeholder 5">
            <a:extLst>
              <a:ext uri="{FF2B5EF4-FFF2-40B4-BE49-F238E27FC236}">
                <a16:creationId xmlns:a16="http://schemas.microsoft.com/office/drawing/2014/main" id="{CFF31388-7F0D-49B1-B04A-245BB7BBC67D}"/>
              </a:ext>
            </a:extLst>
          </p:cNvPr>
          <p:cNvSpPr>
            <a:spLocks noGrp="1"/>
          </p:cNvSpPr>
          <p:nvPr>
            <p:ph idx="1"/>
          </p:nvPr>
        </p:nvSpPr>
        <p:spPr/>
        <p:txBody>
          <a:bodyPr>
            <a:normAutofit lnSpcReduction="10000"/>
          </a:bodyPr>
          <a:lstStyle/>
          <a:p>
            <a:r>
              <a:rPr lang="en-US" sz="2800" b="1">
                <a:solidFill>
                  <a:schemeClr val="accent1"/>
                </a:solidFill>
              </a:rPr>
              <a:t>John 1:9 </a:t>
            </a:r>
            <a:r>
              <a:rPr lang="en-US" sz="2800" b="0" i="0">
                <a:solidFill>
                  <a:schemeClr val="tx1"/>
                </a:solidFill>
                <a:effectLst/>
                <a:latin typeface="system-ui"/>
              </a:rPr>
              <a:t>I, John, your brother who share with you the persecution and the kingdom and the endurance in Jesus, was on the island called Patmos because of the word of God and the testimony of Jesus. </a:t>
            </a:r>
            <a:r>
              <a:rPr lang="en-US" sz="2800" b="1" i="0" baseline="30000">
                <a:solidFill>
                  <a:schemeClr val="tx1"/>
                </a:solidFill>
                <a:effectLst/>
                <a:latin typeface="system-ui"/>
              </a:rPr>
              <a:t>10 </a:t>
            </a:r>
            <a:r>
              <a:rPr lang="en-US" sz="2800" b="0" i="0" u="sng">
                <a:solidFill>
                  <a:schemeClr val="tx1"/>
                </a:solidFill>
                <a:effectLst/>
                <a:latin typeface="system-ui"/>
              </a:rPr>
              <a:t>I was in the spirit (in a prophetic trance)</a:t>
            </a:r>
            <a:r>
              <a:rPr lang="en-US" sz="2800" u="sng" baseline="30000">
                <a:solidFill>
                  <a:schemeClr val="tx1"/>
                </a:solidFill>
                <a:effectLst/>
                <a:latin typeface="system-ui"/>
              </a:rPr>
              <a:t> </a:t>
            </a:r>
            <a:r>
              <a:rPr lang="en-US" sz="2800" b="0" i="0" u="sng">
                <a:solidFill>
                  <a:schemeClr val="tx1"/>
                </a:solidFill>
                <a:effectLst/>
                <a:latin typeface="system-ui"/>
              </a:rPr>
              <a:t>on the Lord’s day</a:t>
            </a:r>
            <a:r>
              <a:rPr lang="en-US" sz="2800" b="0" i="0">
                <a:solidFill>
                  <a:schemeClr val="tx1"/>
                </a:solidFill>
                <a:effectLst/>
                <a:latin typeface="system-ui"/>
              </a:rPr>
              <a:t>, and I heard behind me a loud voice like a trumpet </a:t>
            </a:r>
            <a:r>
              <a:rPr lang="en-US" sz="2800" b="1" i="0" baseline="30000">
                <a:solidFill>
                  <a:schemeClr val="tx1"/>
                </a:solidFill>
                <a:effectLst/>
                <a:latin typeface="system-ui"/>
              </a:rPr>
              <a:t>11 </a:t>
            </a:r>
            <a:r>
              <a:rPr lang="en-US" sz="2800" b="0" i="0">
                <a:solidFill>
                  <a:schemeClr val="tx1"/>
                </a:solidFill>
                <a:effectLst/>
                <a:latin typeface="system-ui"/>
              </a:rPr>
              <a:t>saying, “Write in a book what you see, and send it to the seven churches, to Ephesus, to Smyrna, to Pergamum, to Thyatira, to Sardis, to Philadelphia, and to Laodicea.”</a:t>
            </a:r>
            <a:endParaRPr lang="en-US" sz="2800">
              <a:solidFill>
                <a:schemeClr val="tx1"/>
              </a:solidFill>
            </a:endParaRPr>
          </a:p>
        </p:txBody>
      </p:sp>
    </p:spTree>
    <p:extLst>
      <p:ext uri="{BB962C8B-B14F-4D97-AF65-F5344CB8AC3E}">
        <p14:creationId xmlns:p14="http://schemas.microsoft.com/office/powerpoint/2010/main" val="168589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B8A48-5B01-4214-9577-F5903BA113CD}"/>
              </a:ext>
            </a:extLst>
          </p:cNvPr>
          <p:cNvSpPr>
            <a:spLocks noGrp="1"/>
          </p:cNvSpPr>
          <p:nvPr>
            <p:ph type="title"/>
          </p:nvPr>
        </p:nvSpPr>
        <p:spPr/>
        <p:txBody>
          <a:bodyPr/>
          <a:lstStyle/>
          <a:p>
            <a:r>
              <a:rPr lang="en-US"/>
              <a:t>A Vision of Christ</a:t>
            </a:r>
          </a:p>
        </p:txBody>
      </p:sp>
      <p:sp>
        <p:nvSpPr>
          <p:cNvPr id="3" name="Content Placeholder 2">
            <a:extLst>
              <a:ext uri="{FF2B5EF4-FFF2-40B4-BE49-F238E27FC236}">
                <a16:creationId xmlns:a16="http://schemas.microsoft.com/office/drawing/2014/main" id="{9E856127-6F6D-40FC-B918-7C2F563578D4}"/>
              </a:ext>
            </a:extLst>
          </p:cNvPr>
          <p:cNvSpPr>
            <a:spLocks noGrp="1"/>
          </p:cNvSpPr>
          <p:nvPr>
            <p:ph idx="1"/>
          </p:nvPr>
        </p:nvSpPr>
        <p:spPr/>
        <p:txBody>
          <a:bodyPr>
            <a:normAutofit/>
          </a:bodyPr>
          <a:lstStyle/>
          <a:p>
            <a:r>
              <a:rPr lang="en-US" sz="3200" b="1">
                <a:solidFill>
                  <a:srgbClr val="FFFF00"/>
                </a:solidFill>
              </a:rPr>
              <a:t>Revelation 1:12 </a:t>
            </a:r>
            <a:r>
              <a:rPr lang="en-US" sz="3200" b="1" i="0" baseline="30000">
                <a:solidFill>
                  <a:srgbClr val="FFFF00"/>
                </a:solidFill>
                <a:effectLst/>
                <a:latin typeface="system-ui"/>
              </a:rPr>
              <a:t> </a:t>
            </a:r>
            <a:r>
              <a:rPr lang="en-US" sz="2400" b="0" i="0">
                <a:solidFill>
                  <a:schemeClr val="tx1"/>
                </a:solidFill>
                <a:effectLst/>
                <a:latin typeface="system-ui"/>
              </a:rPr>
              <a:t>Then I turned </a:t>
            </a:r>
            <a:r>
              <a:rPr lang="en-US" sz="2400" b="0" i="0" u="sng">
                <a:solidFill>
                  <a:schemeClr val="tx1"/>
                </a:solidFill>
                <a:effectLst/>
                <a:latin typeface="system-ui"/>
              </a:rPr>
              <a:t>to see the voice </a:t>
            </a:r>
            <a:r>
              <a:rPr lang="en-US" sz="2400" b="0" i="0">
                <a:solidFill>
                  <a:schemeClr val="tx1"/>
                </a:solidFill>
                <a:effectLst/>
                <a:latin typeface="system-ui"/>
              </a:rPr>
              <a:t>speaking to me, and on turning I saw seven golden lampstands, </a:t>
            </a:r>
            <a:r>
              <a:rPr lang="en-US" sz="2400" b="1" i="0" baseline="30000">
                <a:solidFill>
                  <a:schemeClr val="tx1"/>
                </a:solidFill>
                <a:effectLst/>
                <a:latin typeface="system-ui"/>
              </a:rPr>
              <a:t>13 </a:t>
            </a:r>
            <a:r>
              <a:rPr lang="en-US" sz="2400" b="0" i="0">
                <a:solidFill>
                  <a:schemeClr val="tx1"/>
                </a:solidFill>
                <a:effectLst/>
                <a:latin typeface="system-ui"/>
              </a:rPr>
              <a:t>and in the midst of the lampstands I saw one like the Son of Man, clothed with a long robe and with a golden sash across his chest. </a:t>
            </a:r>
            <a:r>
              <a:rPr lang="en-US" sz="2400" b="1" i="0" baseline="30000">
                <a:solidFill>
                  <a:schemeClr val="tx1"/>
                </a:solidFill>
                <a:effectLst/>
                <a:latin typeface="system-ui"/>
              </a:rPr>
              <a:t>14 </a:t>
            </a:r>
            <a:r>
              <a:rPr lang="en-US" sz="2400" b="0" i="0">
                <a:solidFill>
                  <a:schemeClr val="tx1"/>
                </a:solidFill>
                <a:effectLst/>
                <a:latin typeface="system-ui"/>
              </a:rPr>
              <a:t>His head and his hair were white as white wool, white as snow; his eyes were like a flame of fire; </a:t>
            </a:r>
            <a:r>
              <a:rPr lang="en-US" sz="2400" b="1" i="0" baseline="30000">
                <a:solidFill>
                  <a:schemeClr val="tx1"/>
                </a:solidFill>
                <a:effectLst/>
                <a:latin typeface="system-ui"/>
              </a:rPr>
              <a:t>15 </a:t>
            </a:r>
            <a:r>
              <a:rPr lang="en-US" sz="2400" b="0" i="0">
                <a:solidFill>
                  <a:schemeClr val="tx1"/>
                </a:solidFill>
                <a:effectLst/>
                <a:latin typeface="system-ui"/>
              </a:rPr>
              <a:t>his feet were like burnished bronze, refined as in a furnace, and his voice was like the sound of many waters. </a:t>
            </a:r>
            <a:r>
              <a:rPr lang="en-US" sz="2400" b="1" i="0" baseline="30000">
                <a:solidFill>
                  <a:schemeClr val="tx1"/>
                </a:solidFill>
                <a:effectLst/>
                <a:latin typeface="system-ui"/>
              </a:rPr>
              <a:t>16 </a:t>
            </a:r>
            <a:r>
              <a:rPr lang="en-US" sz="2400" b="0" i="0">
                <a:solidFill>
                  <a:schemeClr val="tx1"/>
                </a:solidFill>
                <a:effectLst/>
                <a:latin typeface="system-ui"/>
              </a:rPr>
              <a:t>In his right hand he held seven stars, and from his mouth came a sharp, two-edged sword, and his face was like the sun shining with full force.</a:t>
            </a:r>
            <a:endParaRPr lang="en-US" sz="2400">
              <a:solidFill>
                <a:schemeClr val="tx1"/>
              </a:solidFill>
            </a:endParaRPr>
          </a:p>
        </p:txBody>
      </p:sp>
    </p:spTree>
    <p:extLst>
      <p:ext uri="{BB962C8B-B14F-4D97-AF65-F5344CB8AC3E}">
        <p14:creationId xmlns:p14="http://schemas.microsoft.com/office/powerpoint/2010/main" val="138887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5B6A0-4A8C-4BE5-A0C6-4661CAA920AE}"/>
              </a:ext>
            </a:extLst>
          </p:cNvPr>
          <p:cNvSpPr>
            <a:spLocks noGrp="1"/>
          </p:cNvSpPr>
          <p:nvPr>
            <p:ph type="title"/>
          </p:nvPr>
        </p:nvSpPr>
        <p:spPr/>
        <p:txBody>
          <a:bodyPr/>
          <a:lstStyle/>
          <a:p>
            <a:r>
              <a:rPr lang="en-US"/>
              <a:t>“Seeing a voice”?</a:t>
            </a:r>
          </a:p>
        </p:txBody>
      </p:sp>
      <p:sp>
        <p:nvSpPr>
          <p:cNvPr id="3" name="Content Placeholder 2">
            <a:extLst>
              <a:ext uri="{FF2B5EF4-FFF2-40B4-BE49-F238E27FC236}">
                <a16:creationId xmlns:a16="http://schemas.microsoft.com/office/drawing/2014/main" id="{DADAF81E-151F-4194-830E-3D8110CF8FC5}"/>
              </a:ext>
            </a:extLst>
          </p:cNvPr>
          <p:cNvSpPr>
            <a:spLocks noGrp="1"/>
          </p:cNvSpPr>
          <p:nvPr>
            <p:ph idx="1"/>
          </p:nvPr>
        </p:nvSpPr>
        <p:spPr/>
        <p:txBody>
          <a:bodyPr>
            <a:normAutofit/>
          </a:bodyPr>
          <a:lstStyle/>
          <a:p>
            <a:r>
              <a:rPr lang="en-US" sz="3600" b="1">
                <a:solidFill>
                  <a:srgbClr val="FFFF00"/>
                </a:solidFill>
              </a:rPr>
              <a:t>Exodus 20:18 </a:t>
            </a:r>
            <a:r>
              <a:rPr lang="en-US" sz="3600" b="0" i="0">
                <a:solidFill>
                  <a:schemeClr val="tx1"/>
                </a:solidFill>
                <a:effectLst/>
                <a:latin typeface="system-ui"/>
              </a:rPr>
              <a:t>And all the people </a:t>
            </a:r>
            <a:r>
              <a:rPr lang="en-US" sz="3600" b="0" i="0" u="sng">
                <a:solidFill>
                  <a:schemeClr val="tx1"/>
                </a:solidFill>
                <a:effectLst/>
                <a:latin typeface="system-ui"/>
              </a:rPr>
              <a:t>saw</a:t>
            </a:r>
            <a:r>
              <a:rPr lang="en-US" sz="3600" b="0" i="0">
                <a:solidFill>
                  <a:schemeClr val="tx1"/>
                </a:solidFill>
                <a:effectLst/>
                <a:latin typeface="system-ui"/>
              </a:rPr>
              <a:t> the </a:t>
            </a:r>
            <a:r>
              <a:rPr lang="en-US" sz="3600" b="0" i="0" err="1">
                <a:solidFill>
                  <a:schemeClr val="tx1"/>
                </a:solidFill>
                <a:effectLst/>
                <a:latin typeface="system-ui"/>
              </a:rPr>
              <a:t>thunderings</a:t>
            </a:r>
            <a:r>
              <a:rPr lang="en-US" sz="3600" b="0" i="0">
                <a:solidFill>
                  <a:schemeClr val="tx1"/>
                </a:solidFill>
                <a:effectLst/>
                <a:latin typeface="system-ui"/>
              </a:rPr>
              <a:t>, and the lightnings, and </a:t>
            </a:r>
            <a:r>
              <a:rPr lang="en-US" sz="3600" b="0" i="0" u="sng">
                <a:solidFill>
                  <a:schemeClr val="tx1"/>
                </a:solidFill>
                <a:effectLst/>
                <a:latin typeface="system-ui"/>
              </a:rPr>
              <a:t>the voice </a:t>
            </a:r>
            <a:r>
              <a:rPr lang="en-US" sz="3600" b="0" i="0">
                <a:solidFill>
                  <a:schemeClr val="tx1"/>
                </a:solidFill>
                <a:effectLst/>
                <a:latin typeface="system-ui"/>
              </a:rPr>
              <a:t>of the trumpet, and the mountain smoking: and when the people saw it, they trembled, and stood afar off.</a:t>
            </a:r>
            <a:endParaRPr lang="en-US" sz="3600">
              <a:solidFill>
                <a:schemeClr val="tx1"/>
              </a:solidFill>
            </a:endParaRPr>
          </a:p>
        </p:txBody>
      </p:sp>
    </p:spTree>
    <p:extLst>
      <p:ext uri="{BB962C8B-B14F-4D97-AF65-F5344CB8AC3E}">
        <p14:creationId xmlns:p14="http://schemas.microsoft.com/office/powerpoint/2010/main" val="58736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B8A48-5B01-4214-9577-F5903BA113CD}"/>
              </a:ext>
            </a:extLst>
          </p:cNvPr>
          <p:cNvSpPr>
            <a:spLocks noGrp="1"/>
          </p:cNvSpPr>
          <p:nvPr>
            <p:ph type="title"/>
          </p:nvPr>
        </p:nvSpPr>
        <p:spPr/>
        <p:txBody>
          <a:bodyPr/>
          <a:lstStyle/>
          <a:p>
            <a:r>
              <a:rPr lang="en-US"/>
              <a:t>A Vision of Christ</a:t>
            </a:r>
          </a:p>
        </p:txBody>
      </p:sp>
      <p:sp>
        <p:nvSpPr>
          <p:cNvPr id="3" name="Content Placeholder 2">
            <a:extLst>
              <a:ext uri="{FF2B5EF4-FFF2-40B4-BE49-F238E27FC236}">
                <a16:creationId xmlns:a16="http://schemas.microsoft.com/office/drawing/2014/main" id="{9E856127-6F6D-40FC-B918-7C2F563578D4}"/>
              </a:ext>
            </a:extLst>
          </p:cNvPr>
          <p:cNvSpPr>
            <a:spLocks noGrp="1"/>
          </p:cNvSpPr>
          <p:nvPr>
            <p:ph idx="1"/>
          </p:nvPr>
        </p:nvSpPr>
        <p:spPr/>
        <p:txBody>
          <a:bodyPr>
            <a:normAutofit/>
          </a:bodyPr>
          <a:lstStyle/>
          <a:p>
            <a:pPr indent="-305435"/>
            <a:r>
              <a:rPr lang="en-US" sz="3200" b="1">
                <a:solidFill>
                  <a:srgbClr val="FFFF00"/>
                </a:solidFill>
              </a:rPr>
              <a:t>Revelation 1:12 </a:t>
            </a:r>
            <a:r>
              <a:rPr lang="en-US" sz="3200" b="1" i="0" baseline="30000">
                <a:solidFill>
                  <a:srgbClr val="FFFF00"/>
                </a:solidFill>
                <a:effectLst/>
                <a:latin typeface="system-ui"/>
              </a:rPr>
              <a:t> </a:t>
            </a:r>
            <a:r>
              <a:rPr lang="en-US" sz="2400" b="0" i="0">
                <a:solidFill>
                  <a:schemeClr val="tx1"/>
                </a:solidFill>
                <a:effectLst/>
                <a:latin typeface="system-ui"/>
              </a:rPr>
              <a:t>Then I turned to see the voice speaking to me, and on turning I saw seven golden lampstands, </a:t>
            </a:r>
            <a:r>
              <a:rPr lang="en-US" sz="2400" b="1" i="0" baseline="30000">
                <a:solidFill>
                  <a:schemeClr val="tx1"/>
                </a:solidFill>
                <a:effectLst/>
                <a:latin typeface="system-ui"/>
              </a:rPr>
              <a:t>13 </a:t>
            </a:r>
            <a:r>
              <a:rPr lang="en-US" sz="2400" b="0" i="0">
                <a:solidFill>
                  <a:schemeClr val="tx1"/>
                </a:solidFill>
                <a:effectLst/>
                <a:latin typeface="system-ui"/>
              </a:rPr>
              <a:t>and in the midst of the lampstands </a:t>
            </a:r>
            <a:r>
              <a:rPr lang="en-US" sz="2400" b="0" i="0" u="sng">
                <a:solidFill>
                  <a:schemeClr val="tx1"/>
                </a:solidFill>
                <a:effectLst/>
                <a:latin typeface="system-ui"/>
              </a:rPr>
              <a:t>I saw one like the Son of Man, clothed with a long robe and with a golden sash across his chest. </a:t>
            </a:r>
            <a:r>
              <a:rPr lang="en-US" sz="2400" b="1" i="0" u="sng" baseline="30000">
                <a:solidFill>
                  <a:schemeClr val="tx1"/>
                </a:solidFill>
                <a:effectLst/>
                <a:latin typeface="system-ui"/>
              </a:rPr>
              <a:t>14 </a:t>
            </a:r>
            <a:r>
              <a:rPr lang="en-US" sz="2400" b="0" i="0" u="sng">
                <a:solidFill>
                  <a:schemeClr val="tx1"/>
                </a:solidFill>
                <a:effectLst/>
                <a:latin typeface="system-ui"/>
              </a:rPr>
              <a:t>His head and his hair were white as white wool, white as snow; his eyes were like a flame of fire; </a:t>
            </a:r>
            <a:r>
              <a:rPr lang="en-US" sz="2400" b="1" i="0" u="sng" baseline="30000">
                <a:solidFill>
                  <a:schemeClr val="tx1"/>
                </a:solidFill>
                <a:effectLst/>
                <a:latin typeface="system-ui"/>
              </a:rPr>
              <a:t>15 </a:t>
            </a:r>
            <a:r>
              <a:rPr lang="en-US" sz="2400" b="0" i="0" u="sng">
                <a:solidFill>
                  <a:schemeClr val="tx1"/>
                </a:solidFill>
                <a:effectLst/>
                <a:latin typeface="system-ui"/>
              </a:rPr>
              <a:t>his feet were like burnished bronze, refined as in a furnace, and his voice was like the sound of many waters</a:t>
            </a:r>
            <a:r>
              <a:rPr lang="en-US" sz="2400" b="0" i="0">
                <a:solidFill>
                  <a:schemeClr val="tx1"/>
                </a:solidFill>
                <a:effectLst/>
                <a:latin typeface="system-ui"/>
              </a:rPr>
              <a:t>. </a:t>
            </a:r>
            <a:r>
              <a:rPr lang="en-US" sz="2400" b="1" i="0" baseline="30000">
                <a:solidFill>
                  <a:schemeClr val="tx1"/>
                </a:solidFill>
                <a:effectLst/>
                <a:latin typeface="system-ui"/>
              </a:rPr>
              <a:t>16 </a:t>
            </a:r>
            <a:r>
              <a:rPr lang="en-US" sz="2400" b="0" i="0">
                <a:solidFill>
                  <a:schemeClr val="tx1"/>
                </a:solidFill>
                <a:effectLst/>
                <a:latin typeface="system-ui"/>
              </a:rPr>
              <a:t>In his right hand he held seven stars, and from his mouth came a sharp, two-edged sword, and his face was like the sun shining with full force.</a:t>
            </a:r>
            <a:endParaRPr lang="en-US" sz="240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589877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A8C7F-50B9-68EE-9A12-4523AF8D99AC}"/>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One like a Son of Man</a:t>
            </a:r>
            <a:endParaRPr lang="en-US"/>
          </a:p>
        </p:txBody>
      </p:sp>
      <p:sp>
        <p:nvSpPr>
          <p:cNvPr id="3" name="Content Placeholder 2">
            <a:extLst>
              <a:ext uri="{FF2B5EF4-FFF2-40B4-BE49-F238E27FC236}">
                <a16:creationId xmlns:a16="http://schemas.microsoft.com/office/drawing/2014/main" id="{2A668A45-3267-F878-6D8B-02043DBEB0BE}"/>
              </a:ext>
            </a:extLst>
          </p:cNvPr>
          <p:cNvSpPr>
            <a:spLocks noGrp="1"/>
          </p:cNvSpPr>
          <p:nvPr>
            <p:ph sz="half" idx="1"/>
          </p:nvPr>
        </p:nvSpPr>
        <p:spPr/>
        <p:txBody>
          <a:bodyPr/>
          <a:lstStyle/>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"Like a son of Man" 1:13</a:t>
            </a:r>
          </a:p>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White hair 1:14</a:t>
            </a:r>
          </a:p>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Eyes like flames 1:14</a:t>
            </a:r>
          </a:p>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Feet like bronze 1:15 </a:t>
            </a:r>
          </a:p>
          <a:p>
            <a:pPr indent="-305435"/>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4" name="Content Placeholder 3">
            <a:extLst>
              <a:ext uri="{FF2B5EF4-FFF2-40B4-BE49-F238E27FC236}">
                <a16:creationId xmlns:a16="http://schemas.microsoft.com/office/drawing/2014/main" id="{BEB2B099-5CDE-A4CC-7888-C009B0C13FD0}"/>
              </a:ext>
            </a:extLst>
          </p:cNvPr>
          <p:cNvSpPr>
            <a:spLocks noGrp="1"/>
          </p:cNvSpPr>
          <p:nvPr>
            <p:ph sz="half" idx="2"/>
          </p:nvPr>
        </p:nvSpPr>
        <p:spPr/>
        <p:txBody>
          <a:bodyPr/>
          <a:lstStyle/>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Dan. 7:13</a:t>
            </a:r>
          </a:p>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Dan. 7:9</a:t>
            </a:r>
          </a:p>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Dan. 10:6</a:t>
            </a:r>
          </a:p>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Dan. 10:6</a:t>
            </a:r>
          </a:p>
          <a:p>
            <a:pPr indent="-305435"/>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5250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43673F-D62E-7EEB-E0D4-7663D0F104AB}"/>
              </a:ext>
            </a:extLst>
          </p:cNvPr>
          <p:cNvSpPr>
            <a:spLocks noGrp="1"/>
          </p:cNvSpPr>
          <p:nvPr>
            <p:ph type="title"/>
          </p:nvPr>
        </p:nvSpPr>
        <p:spPr>
          <a:xfrm>
            <a:off x="924443" y="1023257"/>
            <a:ext cx="3732902" cy="4570457"/>
          </a:xfrm>
          <a:effectLst/>
        </p:spPr>
        <p:txBody>
          <a:bodyPr>
            <a:normAutofit/>
          </a:bodyPr>
          <a:lstStyle/>
          <a:p>
            <a:pPr algn="l"/>
            <a:r>
              <a:rPr lang="en-US">
                <a:ln>
                  <a:solidFill>
                    <a:prstClr val="black">
                      <a:lumMod val="75000"/>
                      <a:lumOff val="25000"/>
                      <a:alpha val="10000"/>
                    </a:prstClr>
                  </a:solidFill>
                </a:ln>
                <a:effectLst>
                  <a:outerShdw blurRad="9525" dist="25400" dir="14640000" algn="tl" rotWithShape="0">
                    <a:prstClr val="black">
                      <a:alpha val="30000"/>
                    </a:prstClr>
                  </a:outerShdw>
                </a:effectLst>
              </a:rPr>
              <a:t>One like a Son of Man</a:t>
            </a:r>
            <a:endParaRPr lang="en-US"/>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EDFC91-FFF4-1670-F174-E3289C869FC0}"/>
              </a:ext>
            </a:extLst>
          </p:cNvPr>
          <p:cNvSpPr>
            <a:spLocks noGrp="1"/>
          </p:cNvSpPr>
          <p:nvPr>
            <p:ph idx="1"/>
          </p:nvPr>
        </p:nvSpPr>
        <p:spPr>
          <a:xfrm>
            <a:off x="4792485" y="1023257"/>
            <a:ext cx="7017682" cy="5088041"/>
          </a:xfrm>
          <a:effectLst/>
        </p:spPr>
        <p:txBody>
          <a:bodyPr anchor="ctr">
            <a:normAutofit lnSpcReduction="10000"/>
          </a:bodyPr>
          <a:lstStyle/>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Daniel 7:9 As I watched,</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thrones were set in place,</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the Ancient of Days took his throne;</a:t>
            </a:r>
            <a:b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his clothing was white as snow,</a:t>
            </a:r>
            <a:b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and the hair of his head like pure wool;</a:t>
            </a:r>
            <a:b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his throne was fiery flames,</a:t>
            </a:r>
            <a:b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and its wheels were burning fire.</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10 A stream of fire issued</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and flowed out from his presence.</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 thousand </a:t>
            </a:r>
            <a:r>
              <a:rPr lang="en-US"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thousand</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served him,</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and ten thousand times ten thousand stood attending him.</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court sat in judgement,</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and the books were opened.</a:t>
            </a:r>
          </a:p>
        </p:txBody>
      </p:sp>
    </p:spTree>
    <p:extLst>
      <p:ext uri="{BB962C8B-B14F-4D97-AF65-F5344CB8AC3E}">
        <p14:creationId xmlns:p14="http://schemas.microsoft.com/office/powerpoint/2010/main" val="387194585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87F3-1DBC-4BE5-9E29-21ECE480A836}"/>
              </a:ext>
            </a:extLst>
          </p:cNvPr>
          <p:cNvSpPr>
            <a:spLocks noGrp="1"/>
          </p:cNvSpPr>
          <p:nvPr>
            <p:ph type="title"/>
          </p:nvPr>
        </p:nvSpPr>
        <p:spPr/>
        <p:txBody>
          <a:bodyPr/>
          <a:lstStyle/>
          <a:p>
            <a:r>
              <a:rPr lang="en-US"/>
              <a:t>Ch. 1- Introduction to the Book</a:t>
            </a:r>
          </a:p>
        </p:txBody>
      </p:sp>
      <p:sp>
        <p:nvSpPr>
          <p:cNvPr id="3" name="Content Placeholder 2">
            <a:extLst>
              <a:ext uri="{FF2B5EF4-FFF2-40B4-BE49-F238E27FC236}">
                <a16:creationId xmlns:a16="http://schemas.microsoft.com/office/drawing/2014/main" id="{72A5A94F-62AC-4833-9306-BAB2ED289590}"/>
              </a:ext>
            </a:extLst>
          </p:cNvPr>
          <p:cNvSpPr>
            <a:spLocks noGrp="1"/>
          </p:cNvSpPr>
          <p:nvPr>
            <p:ph idx="1"/>
          </p:nvPr>
        </p:nvSpPr>
        <p:spPr/>
        <p:txBody>
          <a:bodyPr/>
          <a:lstStyle/>
          <a:p>
            <a:pPr algn="l"/>
            <a:r>
              <a:rPr lang="en-US" sz="2800" b="1" i="0">
                <a:solidFill>
                  <a:srgbClr val="FFC000"/>
                </a:solidFill>
                <a:effectLst/>
                <a:latin typeface="system-ui"/>
              </a:rPr>
              <a:t>Revelation 1:1 </a:t>
            </a:r>
            <a:r>
              <a:rPr lang="en-US" sz="2800" b="0" i="0">
                <a:solidFill>
                  <a:schemeClr val="tx1"/>
                </a:solidFill>
                <a:effectLst/>
                <a:latin typeface="system-ui"/>
              </a:rPr>
              <a:t>The revelation of Jesus Christ, which God gave him to show his servants what must </a:t>
            </a:r>
            <a:r>
              <a:rPr lang="en-US" sz="2800" b="0" i="1">
                <a:solidFill>
                  <a:schemeClr val="tx1"/>
                </a:solidFill>
                <a:effectLst/>
                <a:latin typeface="system-ui"/>
              </a:rPr>
              <a:t>soon</a:t>
            </a:r>
            <a:r>
              <a:rPr lang="en-US" sz="2800" b="0" i="0">
                <a:solidFill>
                  <a:schemeClr val="tx1"/>
                </a:solidFill>
                <a:effectLst/>
                <a:latin typeface="system-ui"/>
              </a:rPr>
              <a:t> take place, and he made it known by sending his angel to his servant John, </a:t>
            </a:r>
            <a:r>
              <a:rPr lang="en-US" sz="2800" b="1" i="0" baseline="30000">
                <a:solidFill>
                  <a:schemeClr val="tx1"/>
                </a:solidFill>
                <a:effectLst/>
                <a:latin typeface="system-ui"/>
              </a:rPr>
              <a:t>2 </a:t>
            </a:r>
            <a:r>
              <a:rPr lang="en-US" sz="2800" b="0" i="0">
                <a:solidFill>
                  <a:schemeClr val="tx1"/>
                </a:solidFill>
                <a:effectLst/>
                <a:latin typeface="system-ui"/>
              </a:rPr>
              <a:t>who testified to the word of God and to the testimony of Jesus Christ, even to all that he saw.</a:t>
            </a:r>
            <a:r>
              <a:rPr lang="en-US" sz="2800" b="1" i="0" baseline="30000">
                <a:solidFill>
                  <a:schemeClr val="tx1"/>
                </a:solidFill>
                <a:effectLst/>
                <a:latin typeface="system-ui"/>
              </a:rPr>
              <a:t>3 </a:t>
            </a:r>
            <a:r>
              <a:rPr lang="en-US" sz="2800" b="0" i="0">
                <a:solidFill>
                  <a:schemeClr val="tx1"/>
                </a:solidFill>
                <a:effectLst/>
                <a:latin typeface="system-ui"/>
              </a:rPr>
              <a:t>Blessed is the one who reads the words of the prophecy, and blessed are those who hear and who keep what is written in it, </a:t>
            </a:r>
            <a:r>
              <a:rPr lang="en-US" sz="2800" b="0" i="1">
                <a:solidFill>
                  <a:schemeClr val="tx1"/>
                </a:solidFill>
                <a:effectLst/>
                <a:latin typeface="system-ui"/>
              </a:rPr>
              <a:t>for the time is near</a:t>
            </a:r>
            <a:r>
              <a:rPr lang="en-US" sz="2800" b="0" i="0">
                <a:solidFill>
                  <a:schemeClr val="tx1"/>
                </a:solidFill>
                <a:effectLst/>
                <a:latin typeface="system-ui"/>
              </a:rPr>
              <a:t>.</a:t>
            </a:r>
          </a:p>
          <a:p>
            <a:endParaRPr lang="en-US"/>
          </a:p>
        </p:txBody>
      </p:sp>
    </p:spTree>
    <p:extLst>
      <p:ext uri="{BB962C8B-B14F-4D97-AF65-F5344CB8AC3E}">
        <p14:creationId xmlns:p14="http://schemas.microsoft.com/office/powerpoint/2010/main" val="1694271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6BBCB-DF15-E6B5-3BC8-FD854652EC39}"/>
              </a:ext>
            </a:extLst>
          </p:cNvPr>
          <p:cNvSpPr>
            <a:spLocks noGrp="1"/>
          </p:cNvSpPr>
          <p:nvPr>
            <p:ph type="title"/>
          </p:nvPr>
        </p:nvSpPr>
        <p:spPr>
          <a:xfrm>
            <a:off x="695916" y="1078264"/>
            <a:ext cx="3422930" cy="4701473"/>
          </a:xfrm>
        </p:spPr>
        <p:txBody>
          <a:bodyPr>
            <a:normAutofit/>
          </a:bodyPr>
          <a:lstStyle/>
          <a:p>
            <a:pPr algn="r"/>
            <a:r>
              <a:rPr lang="en-US" sz="440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rPr>
              <a:t>One like a Son of Man</a:t>
            </a:r>
            <a:endParaRPr lang="en-US" sz="4400">
              <a:solidFill>
                <a:srgbClr val="FFFFFF"/>
              </a:solidFill>
            </a:endParaRPr>
          </a:p>
        </p:txBody>
      </p:sp>
      <p:sp>
        <p:nvSpPr>
          <p:cNvPr id="3" name="Content Placeholder 2">
            <a:extLst>
              <a:ext uri="{FF2B5EF4-FFF2-40B4-BE49-F238E27FC236}">
                <a16:creationId xmlns:a16="http://schemas.microsoft.com/office/drawing/2014/main" id="{805D3438-F54D-BC57-9835-BD17D17A261D}"/>
              </a:ext>
            </a:extLst>
          </p:cNvPr>
          <p:cNvSpPr>
            <a:spLocks noGrp="1"/>
          </p:cNvSpPr>
          <p:nvPr>
            <p:ph idx="1"/>
          </p:nvPr>
        </p:nvSpPr>
        <p:spPr>
          <a:xfrm>
            <a:off x="5114167" y="1078263"/>
            <a:ext cx="6117578" cy="4701474"/>
          </a:xfrm>
          <a:effectLst/>
        </p:spPr>
        <p:txBody>
          <a:bodyPr anchor="ctr">
            <a:normAutofit/>
          </a:bodyPr>
          <a:lstStyle/>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 saw one like a Son of Man</a:t>
            </a:r>
            <a:br>
              <a:rPr lang="en-US" baseline="300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baseline="300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coming with the clouds of heaven.</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he came to the Ancient of Days</a:t>
            </a:r>
            <a:br>
              <a:rPr lang="en-US" u="sng" baseline="300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u="sng" baseline="300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was presented before him.</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14 To him was given dominion</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and glory and kingship,</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that all peoples, nations, and languages</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should serve him.</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His dominion is an everlasting dominion</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that shall not pass away,</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his kingship is one</a:t>
            </a:r>
            <a:b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b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that shall never be destroyed.</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66237724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E3976-A5CD-5C35-66F7-6E848D7496DB}"/>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"His eyes were like a flame"</a:t>
            </a:r>
            <a:endParaRPr lang="en-US"/>
          </a:p>
        </p:txBody>
      </p:sp>
      <p:sp>
        <p:nvSpPr>
          <p:cNvPr id="3" name="Content Placeholder 2">
            <a:extLst>
              <a:ext uri="{FF2B5EF4-FFF2-40B4-BE49-F238E27FC236}">
                <a16:creationId xmlns:a16="http://schemas.microsoft.com/office/drawing/2014/main" id="{18FBF0FB-565C-D19E-BF61-643AF7F8EEC2}"/>
              </a:ext>
            </a:extLst>
          </p:cNvPr>
          <p:cNvSpPr>
            <a:spLocks noGrp="1"/>
          </p:cNvSpPr>
          <p:nvPr>
            <p:ph idx="1"/>
          </p:nvPr>
        </p:nvSpPr>
        <p:spPr/>
        <p:txBody>
          <a:bodyPr>
            <a:normAutofit/>
          </a:bodyPr>
          <a:lstStyle/>
          <a:p>
            <a:pPr indent="-305435"/>
            <a:r>
              <a:rPr lang="en-US" sz="36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"Even by the look of him (Herakles) it was plain that he was a son of Zeus; for his body measured four cubits, and </a:t>
            </a:r>
            <a:r>
              <a:rPr lang="en-US" sz="3600"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flashed a gleam of fire from his eyes</a:t>
            </a:r>
            <a:r>
              <a:rPr lang="en-US" sz="36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and he did not miss, neither with the bow nor with the javelin," Apollodorus, 2.4.9.</a:t>
            </a:r>
            <a:endParaRPr lang="en-US" sz="36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804806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B8A48-5B01-4214-9577-F5903BA113CD}"/>
              </a:ext>
            </a:extLst>
          </p:cNvPr>
          <p:cNvSpPr>
            <a:spLocks noGrp="1"/>
          </p:cNvSpPr>
          <p:nvPr>
            <p:ph type="title"/>
          </p:nvPr>
        </p:nvSpPr>
        <p:spPr/>
        <p:txBody>
          <a:bodyPr/>
          <a:lstStyle/>
          <a:p>
            <a:r>
              <a:rPr lang="en-US"/>
              <a:t>A Vision of Christ</a:t>
            </a:r>
          </a:p>
        </p:txBody>
      </p:sp>
      <p:sp>
        <p:nvSpPr>
          <p:cNvPr id="3" name="Content Placeholder 2">
            <a:extLst>
              <a:ext uri="{FF2B5EF4-FFF2-40B4-BE49-F238E27FC236}">
                <a16:creationId xmlns:a16="http://schemas.microsoft.com/office/drawing/2014/main" id="{9E856127-6F6D-40FC-B918-7C2F563578D4}"/>
              </a:ext>
            </a:extLst>
          </p:cNvPr>
          <p:cNvSpPr>
            <a:spLocks noGrp="1"/>
          </p:cNvSpPr>
          <p:nvPr>
            <p:ph idx="1"/>
          </p:nvPr>
        </p:nvSpPr>
        <p:spPr/>
        <p:txBody>
          <a:bodyPr>
            <a:normAutofit/>
          </a:bodyPr>
          <a:lstStyle/>
          <a:p>
            <a:pPr indent="-305435"/>
            <a:r>
              <a:rPr lang="en-US" sz="3200" b="1">
                <a:solidFill>
                  <a:srgbClr val="FFFF00"/>
                </a:solidFill>
              </a:rPr>
              <a:t>Revelation 1:12 </a:t>
            </a:r>
            <a:r>
              <a:rPr lang="en-US" sz="3200" b="1" i="0" baseline="30000">
                <a:solidFill>
                  <a:srgbClr val="FFFF00"/>
                </a:solidFill>
                <a:effectLst/>
                <a:latin typeface="system-ui"/>
              </a:rPr>
              <a:t> </a:t>
            </a:r>
            <a:r>
              <a:rPr lang="en-US" sz="2400" b="0" i="0">
                <a:solidFill>
                  <a:schemeClr val="tx1"/>
                </a:solidFill>
                <a:effectLst/>
                <a:latin typeface="system-ui"/>
              </a:rPr>
              <a:t>Then I turned to see the voice speaking to me, and on turning I saw seven golden lampstands, </a:t>
            </a:r>
            <a:r>
              <a:rPr lang="en-US" sz="2400" b="1" i="0" baseline="30000">
                <a:solidFill>
                  <a:schemeClr val="tx1"/>
                </a:solidFill>
                <a:effectLst/>
                <a:latin typeface="system-ui"/>
              </a:rPr>
              <a:t>13 </a:t>
            </a:r>
            <a:r>
              <a:rPr lang="en-US" sz="2400" b="0" i="0">
                <a:solidFill>
                  <a:schemeClr val="tx1"/>
                </a:solidFill>
                <a:effectLst/>
                <a:latin typeface="system-ui"/>
              </a:rPr>
              <a:t>and in the midst of the lampstands I saw one like the Son of Man, clothed with a long robe and with a golden sash across his chest. </a:t>
            </a:r>
            <a:r>
              <a:rPr lang="en-US" sz="2400" b="1" i="0" baseline="30000">
                <a:solidFill>
                  <a:schemeClr val="tx1"/>
                </a:solidFill>
                <a:effectLst/>
                <a:latin typeface="system-ui"/>
              </a:rPr>
              <a:t>14 </a:t>
            </a:r>
            <a:r>
              <a:rPr lang="en-US" sz="2400" b="0" i="0">
                <a:solidFill>
                  <a:schemeClr val="tx1"/>
                </a:solidFill>
                <a:effectLst/>
                <a:latin typeface="system-ui"/>
              </a:rPr>
              <a:t>His head and his hair were white as white wool, white as snow; his eyes were like a flame of fire; </a:t>
            </a:r>
            <a:r>
              <a:rPr lang="en-US" sz="2400" b="1" i="0" baseline="30000">
                <a:solidFill>
                  <a:schemeClr val="tx1"/>
                </a:solidFill>
                <a:effectLst/>
                <a:latin typeface="system-ui"/>
              </a:rPr>
              <a:t>15 </a:t>
            </a:r>
            <a:r>
              <a:rPr lang="en-US" sz="2400" b="0" i="0">
                <a:solidFill>
                  <a:schemeClr val="tx1"/>
                </a:solidFill>
                <a:effectLst/>
                <a:latin typeface="system-ui"/>
              </a:rPr>
              <a:t>his feet were like burnished bronze, refined as in a furnace, and his voice was like the sound of many waters. </a:t>
            </a:r>
            <a:r>
              <a:rPr lang="en-US" sz="2400" b="1" i="0" baseline="30000">
                <a:solidFill>
                  <a:schemeClr val="tx1"/>
                </a:solidFill>
                <a:effectLst/>
                <a:latin typeface="system-ui"/>
              </a:rPr>
              <a:t>16 </a:t>
            </a:r>
            <a:r>
              <a:rPr lang="en-US" sz="2400" b="0" i="0" u="sng">
                <a:solidFill>
                  <a:schemeClr val="tx1"/>
                </a:solidFill>
                <a:effectLst/>
                <a:latin typeface="system-ui"/>
              </a:rPr>
              <a:t>In his right hand he held seven stars</a:t>
            </a:r>
            <a:r>
              <a:rPr lang="en-US" sz="2400" b="0" i="0">
                <a:solidFill>
                  <a:schemeClr val="tx1"/>
                </a:solidFill>
                <a:effectLst/>
                <a:latin typeface="system-ui"/>
              </a:rPr>
              <a:t>, and from his mouth came a sharp, two-edged sword, and his face was like the sun shining with full force.</a:t>
            </a:r>
            <a:endParaRPr lang="en-US" sz="240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034282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30DA16-D11D-A643-B643-D411CCEF74C3}"/>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5400"/>
              <a:t>Seven stars</a:t>
            </a:r>
            <a:br>
              <a:rPr lang="en-US" sz="4200"/>
            </a:br>
            <a:r>
              <a:rPr lang="en-US" sz="2400">
                <a:ln>
                  <a:solidFill>
                    <a:prstClr val="black">
                      <a:lumMod val="75000"/>
                      <a:lumOff val="25000"/>
                      <a:alpha val="10000"/>
                    </a:prstClr>
                  </a:solidFill>
                </a:ln>
                <a:effectLst>
                  <a:outerShdw blurRad="9525" dist="25400" dir="14640000" algn="tl" rotWithShape="0">
                    <a:prstClr val="black">
                      <a:alpha val="30000"/>
                    </a:prstClr>
                  </a:outerShdw>
                </a:effectLst>
              </a:rPr>
              <a:t>(Coin minted in Rome 82-83 of Domitian)</a:t>
            </a:r>
          </a:p>
        </p:txBody>
      </p:sp>
      <p:pic>
        <p:nvPicPr>
          <p:cNvPr id="4" name="Picture 4" descr="A picture containing object, coin&#10;&#10;Description automatically generated">
            <a:extLst>
              <a:ext uri="{FF2B5EF4-FFF2-40B4-BE49-F238E27FC236}">
                <a16:creationId xmlns:a16="http://schemas.microsoft.com/office/drawing/2014/main" id="{2A0CB335-AF56-4B83-F27B-1B89BCA17E09}"/>
              </a:ext>
            </a:extLst>
          </p:cNvPr>
          <p:cNvPicPr>
            <a:picLocks noGrp="1" noChangeAspect="1"/>
          </p:cNvPicPr>
          <p:nvPr>
            <p:ph idx="1"/>
          </p:nvPr>
        </p:nvPicPr>
        <p:blipFill rotWithShape="1">
          <a:blip r:embed="rId3"/>
          <a:srcRect t="2471" r="-1" b="4213"/>
          <a:stretch/>
        </p:blipFill>
        <p:spPr>
          <a:xfrm>
            <a:off x="4654297" y="10"/>
            <a:ext cx="7537704" cy="6857990"/>
          </a:xfrm>
          <a:prstGeom prst="rect">
            <a:avLst/>
          </a:prstGeom>
        </p:spPr>
      </p:pic>
    </p:spTree>
    <p:extLst>
      <p:ext uri="{BB962C8B-B14F-4D97-AF65-F5344CB8AC3E}">
        <p14:creationId xmlns:p14="http://schemas.microsoft.com/office/powerpoint/2010/main" val="161065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C62C4-E0A7-1260-FA89-ACA404AC7AC3}"/>
              </a:ext>
            </a:extLst>
          </p:cNvPr>
          <p:cNvSpPr>
            <a:spLocks noGrp="1"/>
          </p:cNvSpPr>
          <p:nvPr>
            <p:ph type="title"/>
          </p:nvPr>
        </p:nvSpPr>
        <p:spPr>
          <a:xfrm>
            <a:off x="913794" y="741515"/>
            <a:ext cx="10353761" cy="1633340"/>
          </a:xfrm>
        </p:spPr>
        <p:txBody>
          <a:bodyPr>
            <a:normAutofit/>
          </a:bodyPr>
          <a:lstStyle/>
          <a:p>
            <a:r>
              <a:rPr lang="en-US" sz="480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rPr>
              <a:t>"Do not be afraid"</a:t>
            </a:r>
            <a:endParaRPr lang="en-US" sz="4800">
              <a:solidFill>
                <a:srgbClr val="FFFFFF"/>
              </a:solidFill>
            </a:endParaRPr>
          </a:p>
        </p:txBody>
      </p:sp>
      <p:sp>
        <p:nvSpPr>
          <p:cNvPr id="3" name="Content Placeholder 2">
            <a:extLst>
              <a:ext uri="{FF2B5EF4-FFF2-40B4-BE49-F238E27FC236}">
                <a16:creationId xmlns:a16="http://schemas.microsoft.com/office/drawing/2014/main" id="{52EE7171-5C59-D078-DEBA-5FF06AFE5527}"/>
              </a:ext>
            </a:extLst>
          </p:cNvPr>
          <p:cNvSpPr>
            <a:spLocks noGrp="1"/>
          </p:cNvSpPr>
          <p:nvPr>
            <p:ph idx="1"/>
          </p:nvPr>
        </p:nvSpPr>
        <p:spPr>
          <a:xfrm>
            <a:off x="525607" y="2553343"/>
            <a:ext cx="11230780" cy="4095104"/>
          </a:xfrm>
          <a:effectLst/>
        </p:spPr>
        <p:txBody>
          <a:bodyPr vert="horz" lIns="91440" tIns="45720" rIns="91440" bIns="45720" rtlCol="0" anchor="ctr">
            <a:normAutofit/>
          </a:bodyPr>
          <a:lstStyle/>
          <a:p>
            <a:pPr indent="-305435"/>
            <a:r>
              <a:rPr lang="en-US" b="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Revelation 1:17</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When I saw him, I fell at his feet as though dead. But he placed his right hand on me, saying, ‘Do not be afraid; </a:t>
            </a:r>
            <a: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 am the first and the last</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b="1" baseline="300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18 </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the living one. I was dead, and see, I am alive for ever and ever; and I have the keys of Death and of Hades. </a:t>
            </a:r>
            <a:r>
              <a:rPr lang="en-US" b="1" baseline="300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19 </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Now write what you have seen, what is, and what is to take place after this. </a:t>
            </a:r>
            <a:r>
              <a:rPr lang="en-US" b="1" baseline="300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20 </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As for the mystery of the seven stars that you saw in my right hand, and the seven golden lampstands: the seven stars are the angels of the seven churches, and the seven lampstands are the seven churches.</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54345838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9BEA0-9AD7-B853-CA2E-01FF33135E7C}"/>
              </a:ext>
            </a:extLst>
          </p:cNvPr>
          <p:cNvSpPr>
            <a:spLocks noGrp="1"/>
          </p:cNvSpPr>
          <p:nvPr>
            <p:ph type="title"/>
          </p:nvPr>
        </p:nvSpPr>
        <p:spPr>
          <a:xfrm>
            <a:off x="856286" y="120770"/>
            <a:ext cx="10353762" cy="1261872"/>
          </a:xfrm>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"I am"</a:t>
            </a:r>
            <a:endParaRPr lang="en-US"/>
          </a:p>
        </p:txBody>
      </p:sp>
      <p:sp>
        <p:nvSpPr>
          <p:cNvPr id="3" name="Content Placeholder 2">
            <a:extLst>
              <a:ext uri="{FF2B5EF4-FFF2-40B4-BE49-F238E27FC236}">
                <a16:creationId xmlns:a16="http://schemas.microsoft.com/office/drawing/2014/main" id="{02C50949-19BA-06C3-C406-97707CD0D3BD}"/>
              </a:ext>
            </a:extLst>
          </p:cNvPr>
          <p:cNvSpPr>
            <a:spLocks noGrp="1"/>
          </p:cNvSpPr>
          <p:nvPr>
            <p:ph sz="half" idx="1"/>
          </p:nvPr>
        </p:nvSpPr>
        <p:spPr>
          <a:xfrm>
            <a:off x="913795" y="1717017"/>
            <a:ext cx="4856841" cy="4672217"/>
          </a:xfrm>
        </p:spPr>
        <p:txBody>
          <a:bodyPr/>
          <a:lstStyle/>
          <a:p>
            <a:pPr indent="-305435"/>
            <a:r>
              <a:rPr lang="en-US" sz="2800">
                <a:ln>
                  <a:solidFill>
                    <a:prstClr val="black">
                      <a:lumMod val="75000"/>
                      <a:lumOff val="25000"/>
                      <a:alpha val="10000"/>
                    </a:prstClr>
                  </a:solidFill>
                </a:ln>
                <a:effectLst>
                  <a:outerShdw blurRad="9525" dist="25400" dir="14640000" algn="tl" rotWithShape="0">
                    <a:prstClr val="black">
                      <a:alpha val="30000"/>
                    </a:prstClr>
                  </a:outerShdw>
                </a:effectLst>
              </a:rPr>
              <a:t>Matthew (5x)</a:t>
            </a:r>
          </a:p>
          <a:p>
            <a:pPr indent="-305435"/>
            <a:r>
              <a:rPr lang="en-US" sz="2800">
                <a:ln>
                  <a:solidFill>
                    <a:prstClr val="black">
                      <a:lumMod val="75000"/>
                      <a:lumOff val="25000"/>
                      <a:alpha val="10000"/>
                    </a:prstClr>
                  </a:solidFill>
                </a:ln>
                <a:effectLst>
                  <a:outerShdw blurRad="9525" dist="25400" dir="14640000" algn="tl" rotWithShape="0">
                    <a:prstClr val="black">
                      <a:alpha val="30000"/>
                    </a:prstClr>
                  </a:outerShdw>
                </a:effectLst>
              </a:rPr>
              <a:t>Mark (3x)</a:t>
            </a:r>
          </a:p>
          <a:p>
            <a:pPr indent="-305435"/>
            <a:r>
              <a:rPr lang="en-US" sz="2800">
                <a:ln>
                  <a:solidFill>
                    <a:prstClr val="black">
                      <a:lumMod val="75000"/>
                      <a:lumOff val="25000"/>
                      <a:alpha val="10000"/>
                    </a:prstClr>
                  </a:solidFill>
                </a:ln>
                <a:effectLst>
                  <a:outerShdw blurRad="9525" dist="25400" dir="14640000" algn="tl" rotWithShape="0">
                    <a:prstClr val="black">
                      <a:alpha val="30000"/>
                    </a:prstClr>
                  </a:outerShdw>
                </a:effectLst>
              </a:rPr>
              <a:t>Luke (4x)</a:t>
            </a:r>
          </a:p>
          <a:p>
            <a:pPr indent="-305435"/>
            <a:r>
              <a:rPr lang="en-US" sz="2800">
                <a:ln>
                  <a:solidFill>
                    <a:prstClr val="black">
                      <a:lumMod val="75000"/>
                      <a:lumOff val="25000"/>
                      <a:alpha val="10000"/>
                    </a:prstClr>
                  </a:solidFill>
                </a:ln>
                <a:effectLst>
                  <a:outerShdw blurRad="9525" dist="25400" dir="14640000" algn="tl" rotWithShape="0">
                    <a:prstClr val="black">
                      <a:alpha val="30000"/>
                    </a:prstClr>
                  </a:outerShdw>
                </a:effectLst>
              </a:rPr>
              <a:t>John (24x)</a:t>
            </a:r>
          </a:p>
          <a:p>
            <a:pPr indent="-305435"/>
            <a:r>
              <a:rPr lang="en-US" sz="2800">
                <a:ln>
                  <a:solidFill>
                    <a:prstClr val="black">
                      <a:lumMod val="75000"/>
                      <a:lumOff val="25000"/>
                      <a:alpha val="10000"/>
                    </a:prstClr>
                  </a:solidFill>
                </a:ln>
                <a:effectLst>
                  <a:outerShdw blurRad="9525" dist="25400" dir="14640000" algn="tl" rotWithShape="0">
                    <a:prstClr val="black">
                      <a:alpha val="30000"/>
                    </a:prstClr>
                  </a:outerShdw>
                </a:effectLst>
              </a:rPr>
              <a:t>Acts (6x)</a:t>
            </a:r>
          </a:p>
          <a:p>
            <a:pPr indent="-305435"/>
            <a:r>
              <a:rPr lang="en-US" sz="2800" u="sng">
                <a:ln>
                  <a:solidFill>
                    <a:prstClr val="black">
                      <a:lumMod val="75000"/>
                      <a:lumOff val="25000"/>
                      <a:alpha val="10000"/>
                    </a:prstClr>
                  </a:solidFill>
                </a:ln>
                <a:effectLst>
                  <a:outerShdw blurRad="9525" dist="25400" dir="14640000" algn="tl" rotWithShape="0">
                    <a:prstClr val="black">
                      <a:alpha val="30000"/>
                    </a:prstClr>
                  </a:outerShdw>
                </a:effectLst>
              </a:rPr>
              <a:t>Revelation (5x)</a:t>
            </a:r>
          </a:p>
        </p:txBody>
      </p:sp>
      <p:sp>
        <p:nvSpPr>
          <p:cNvPr id="4" name="Content Placeholder 3">
            <a:extLst>
              <a:ext uri="{FF2B5EF4-FFF2-40B4-BE49-F238E27FC236}">
                <a16:creationId xmlns:a16="http://schemas.microsoft.com/office/drawing/2014/main" id="{DC14F3AD-C3AA-519E-54E2-A286DEBA076F}"/>
              </a:ext>
            </a:extLst>
          </p:cNvPr>
          <p:cNvSpPr>
            <a:spLocks noGrp="1"/>
          </p:cNvSpPr>
          <p:nvPr>
            <p:ph sz="half" idx="2"/>
          </p:nvPr>
        </p:nvSpPr>
        <p:spPr>
          <a:xfrm>
            <a:off x="6410716" y="1601999"/>
            <a:ext cx="4856841" cy="4542822"/>
          </a:xfrm>
        </p:spPr>
        <p:txBody>
          <a:bodyPr/>
          <a:lstStyle/>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1:8 (God)</a:t>
            </a:r>
          </a:p>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1:17 (Christ)</a:t>
            </a:r>
          </a:p>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2:23 (Christ)</a:t>
            </a:r>
          </a:p>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21:6 (God)</a:t>
            </a:r>
          </a:p>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22:16 (Christ)</a:t>
            </a:r>
          </a:p>
        </p:txBody>
      </p:sp>
    </p:spTree>
    <p:extLst>
      <p:ext uri="{BB962C8B-B14F-4D97-AF65-F5344CB8AC3E}">
        <p14:creationId xmlns:p14="http://schemas.microsoft.com/office/powerpoint/2010/main" val="2182150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C62C4-E0A7-1260-FA89-ACA404AC7AC3}"/>
              </a:ext>
            </a:extLst>
          </p:cNvPr>
          <p:cNvSpPr>
            <a:spLocks noGrp="1"/>
          </p:cNvSpPr>
          <p:nvPr>
            <p:ph type="title"/>
          </p:nvPr>
        </p:nvSpPr>
        <p:spPr>
          <a:xfrm>
            <a:off x="913794" y="741515"/>
            <a:ext cx="10353761" cy="1633340"/>
          </a:xfrm>
        </p:spPr>
        <p:txBody>
          <a:bodyPr>
            <a:normAutofit/>
          </a:bodyPr>
          <a:lstStyle/>
          <a:p>
            <a:r>
              <a:rPr lang="en-US" sz="480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rPr>
              <a:t>The Keys of Death and Hades</a:t>
            </a:r>
            <a:endParaRPr lang="en-US" sz="4800">
              <a:solidFill>
                <a:srgbClr val="FFFFFF"/>
              </a:solidFill>
            </a:endParaRPr>
          </a:p>
        </p:txBody>
      </p:sp>
      <p:sp>
        <p:nvSpPr>
          <p:cNvPr id="3" name="Content Placeholder 2">
            <a:extLst>
              <a:ext uri="{FF2B5EF4-FFF2-40B4-BE49-F238E27FC236}">
                <a16:creationId xmlns:a16="http://schemas.microsoft.com/office/drawing/2014/main" id="{52EE7171-5C59-D078-DEBA-5FF06AFE5527}"/>
              </a:ext>
            </a:extLst>
          </p:cNvPr>
          <p:cNvSpPr>
            <a:spLocks noGrp="1"/>
          </p:cNvSpPr>
          <p:nvPr>
            <p:ph idx="1"/>
          </p:nvPr>
        </p:nvSpPr>
        <p:spPr>
          <a:xfrm>
            <a:off x="525607" y="2553343"/>
            <a:ext cx="11230780" cy="4095104"/>
          </a:xfrm>
          <a:effectLst/>
        </p:spPr>
        <p:txBody>
          <a:bodyPr vert="horz" lIns="91440" tIns="45720" rIns="91440" bIns="45720" rtlCol="0" anchor="ctr">
            <a:normAutofit/>
          </a:bodyPr>
          <a:lstStyle/>
          <a:p>
            <a:pPr indent="-305435"/>
            <a:r>
              <a:rPr lang="en-US" b="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Revelation 1:17</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When I saw him, I fell at his feet as though dead. But he placed his right hand on me, saying, ‘Do not be afraid;</a:t>
            </a:r>
            <a: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I am the first and the last</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b="1" baseline="300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18 </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and the living one. I was dead, and see, I am alive for ever and ever; and </a:t>
            </a:r>
            <a: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 have the keys of Death and of Hades</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b="1" baseline="300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19 </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Now write what you have seen, what is, and what is to take place after this. </a:t>
            </a:r>
            <a:r>
              <a:rPr lang="en-US" b="1" baseline="300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20 </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As for the mystery of the seven stars that you saw in my right hand, and the seven golden lampstands: the seven stars are the angels of the seven churches, and the seven lampstands are the seven churches.</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81026941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12F2-4BD2-2F89-2726-727963EFFC51}"/>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The Keys of Death and Hades</a:t>
            </a:r>
            <a:endParaRPr lang="en-US"/>
          </a:p>
        </p:txBody>
      </p:sp>
      <p:sp>
        <p:nvSpPr>
          <p:cNvPr id="3" name="Content Placeholder 2">
            <a:extLst>
              <a:ext uri="{FF2B5EF4-FFF2-40B4-BE49-F238E27FC236}">
                <a16:creationId xmlns:a16="http://schemas.microsoft.com/office/drawing/2014/main" id="{23D4C8B2-7796-3A18-9FB6-4482E160C311}"/>
              </a:ext>
            </a:extLst>
          </p:cNvPr>
          <p:cNvSpPr>
            <a:spLocks noGrp="1"/>
          </p:cNvSpPr>
          <p:nvPr>
            <p:ph sz="half" idx="1"/>
          </p:nvPr>
        </p:nvSpPr>
        <p:spPr/>
        <p:txBody>
          <a:bodyPr vert="horz" lIns="91440" tIns="45720" rIns="91440" bIns="45720" rtlCol="0" anchor="t">
            <a:noAutofit/>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"Beginning and end are you, and you alone rule all," </a:t>
            </a:r>
            <a:r>
              <a:rPr lang="en-US" sz="2800" i="1" dirty="0">
                <a:ln>
                  <a:solidFill>
                    <a:prstClr val="black">
                      <a:lumMod val="75000"/>
                      <a:lumOff val="25000"/>
                      <a:alpha val="10000"/>
                    </a:prstClr>
                  </a:solidFill>
                </a:ln>
                <a:effectLst>
                  <a:outerShdw blurRad="9525" dist="25400" dir="14640000" algn="tl" rotWithShape="0">
                    <a:prstClr val="black">
                      <a:alpha val="30000"/>
                    </a:prstClr>
                  </a:outerShdw>
                </a:effectLst>
              </a:rPr>
              <a:t>PGM</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 IV.2836-37.</a:t>
            </a:r>
          </a:p>
          <a:p>
            <a:pPr indent="-305435"/>
            <a:endParaRPr lang="en-US" sz="28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a:t>
            </a:r>
            <a:r>
              <a:rPr lang="en-US" sz="2800" dirty="0" err="1">
                <a:ln>
                  <a:solidFill>
                    <a:prstClr val="black">
                      <a:lumMod val="75000"/>
                      <a:lumOff val="25000"/>
                      <a:alpha val="10000"/>
                    </a:prstClr>
                  </a:solidFill>
                </a:ln>
                <a:effectLst>
                  <a:outerShdw blurRad="9525" dist="25400" dir="14640000" algn="tl" rotWithShape="0">
                    <a:prstClr val="black">
                      <a:alpha val="30000"/>
                    </a:prstClr>
                  </a:outerShdw>
                </a:effectLst>
              </a:rPr>
              <a:t>Keybearing</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 mistress of the entire cosmos," </a:t>
            </a:r>
            <a:r>
              <a:rPr lang="en-US" sz="2800" i="1" dirty="0">
                <a:ln>
                  <a:solidFill>
                    <a:prstClr val="black">
                      <a:lumMod val="75000"/>
                      <a:lumOff val="25000"/>
                      <a:alpha val="10000"/>
                    </a:prstClr>
                  </a:solidFill>
                </a:ln>
                <a:effectLst>
                  <a:outerShdw blurRad="9525" dist="25400" dir="14640000" algn="tl" rotWithShape="0">
                    <a:prstClr val="black">
                      <a:alpha val="30000"/>
                    </a:prstClr>
                  </a:outerShdw>
                </a:effectLst>
              </a:rPr>
              <a:t>Orphic Hymns</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 1.7.</a:t>
            </a:r>
          </a:p>
        </p:txBody>
      </p:sp>
      <p:pic>
        <p:nvPicPr>
          <p:cNvPr id="5" name="Picture 5">
            <a:extLst>
              <a:ext uri="{FF2B5EF4-FFF2-40B4-BE49-F238E27FC236}">
                <a16:creationId xmlns:a16="http://schemas.microsoft.com/office/drawing/2014/main" id="{666DCBCE-2F1F-4483-4BB5-64B3704E8430}"/>
              </a:ext>
            </a:extLst>
          </p:cNvPr>
          <p:cNvPicPr>
            <a:picLocks noGrp="1" noChangeAspect="1"/>
          </p:cNvPicPr>
          <p:nvPr>
            <p:ph sz="half" idx="2"/>
          </p:nvPr>
        </p:nvPicPr>
        <p:blipFill>
          <a:blip r:embed="rId2"/>
          <a:stretch>
            <a:fillRect/>
          </a:stretch>
        </p:blipFill>
        <p:spPr>
          <a:xfrm>
            <a:off x="6870961" y="2076451"/>
            <a:ext cx="3936350" cy="3622672"/>
          </a:xfrm>
        </p:spPr>
      </p:pic>
    </p:spTree>
    <p:extLst>
      <p:ext uri="{BB962C8B-B14F-4D97-AF65-F5344CB8AC3E}">
        <p14:creationId xmlns:p14="http://schemas.microsoft.com/office/powerpoint/2010/main" val="213967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55F701-891C-4531-92BA-E8B7D2370EB1}"/>
              </a:ext>
            </a:extLst>
          </p:cNvPr>
          <p:cNvSpPr>
            <a:spLocks noGrp="1"/>
          </p:cNvSpPr>
          <p:nvPr>
            <p:ph type="title"/>
          </p:nvPr>
        </p:nvSpPr>
        <p:spPr/>
        <p:txBody>
          <a:bodyPr/>
          <a:lstStyle/>
          <a:p>
            <a:r>
              <a:rPr lang="en-US"/>
              <a:t>Soon vs “the end of days”</a:t>
            </a:r>
          </a:p>
        </p:txBody>
      </p:sp>
      <p:sp>
        <p:nvSpPr>
          <p:cNvPr id="5" name="Content Placeholder 4">
            <a:extLst>
              <a:ext uri="{FF2B5EF4-FFF2-40B4-BE49-F238E27FC236}">
                <a16:creationId xmlns:a16="http://schemas.microsoft.com/office/drawing/2014/main" id="{C44A3698-D811-403F-A51B-5BBA5D14D1CD}"/>
              </a:ext>
            </a:extLst>
          </p:cNvPr>
          <p:cNvSpPr>
            <a:spLocks noGrp="1"/>
          </p:cNvSpPr>
          <p:nvPr>
            <p:ph sz="half" idx="1"/>
          </p:nvPr>
        </p:nvSpPr>
        <p:spPr/>
        <p:txBody>
          <a:bodyPr>
            <a:normAutofit/>
          </a:bodyPr>
          <a:lstStyle/>
          <a:p>
            <a:r>
              <a:rPr lang="en-US" sz="2800" b="1">
                <a:solidFill>
                  <a:srgbClr val="FFC000"/>
                </a:solidFill>
              </a:rPr>
              <a:t>Daniel 2:28 </a:t>
            </a:r>
            <a:r>
              <a:rPr lang="en-US" sz="2800" b="0" i="0">
                <a:solidFill>
                  <a:schemeClr val="tx1"/>
                </a:solidFill>
                <a:effectLst/>
                <a:latin typeface="system-ui"/>
              </a:rPr>
              <a:t>there is a God in heaven who reveals mysteries, and he has disclosed to King Nebuchadnezzar what will happen at </a:t>
            </a:r>
            <a:r>
              <a:rPr lang="en-US" sz="2800" b="0" i="0" u="sng">
                <a:solidFill>
                  <a:schemeClr val="tx1"/>
                </a:solidFill>
                <a:effectLst/>
                <a:latin typeface="system-ui"/>
              </a:rPr>
              <a:t>the end of days</a:t>
            </a:r>
            <a:endParaRPr lang="en-US" sz="2800" u="sng">
              <a:solidFill>
                <a:schemeClr val="tx1"/>
              </a:solidFill>
            </a:endParaRPr>
          </a:p>
        </p:txBody>
      </p:sp>
      <p:sp>
        <p:nvSpPr>
          <p:cNvPr id="6" name="Content Placeholder 5">
            <a:extLst>
              <a:ext uri="{FF2B5EF4-FFF2-40B4-BE49-F238E27FC236}">
                <a16:creationId xmlns:a16="http://schemas.microsoft.com/office/drawing/2014/main" id="{5A7F09AF-837C-436F-9B94-B8FB6D809061}"/>
              </a:ext>
            </a:extLst>
          </p:cNvPr>
          <p:cNvSpPr>
            <a:spLocks noGrp="1"/>
          </p:cNvSpPr>
          <p:nvPr>
            <p:ph sz="half" idx="2"/>
          </p:nvPr>
        </p:nvSpPr>
        <p:spPr/>
        <p:txBody>
          <a:bodyPr>
            <a:normAutofit/>
          </a:bodyPr>
          <a:lstStyle/>
          <a:p>
            <a:r>
              <a:rPr lang="en-US" sz="3200"/>
              <a:t>“Soon” (1:1, 2:6, 2:16, 3:11, 11:14, 22:7, 12, 20)</a:t>
            </a:r>
          </a:p>
          <a:p>
            <a:r>
              <a:rPr lang="en-US" sz="3200"/>
              <a:t>“Near” (1:3, 22:10)</a:t>
            </a:r>
          </a:p>
        </p:txBody>
      </p:sp>
    </p:spTree>
    <p:extLst>
      <p:ext uri="{BB962C8B-B14F-4D97-AF65-F5344CB8AC3E}">
        <p14:creationId xmlns:p14="http://schemas.microsoft.com/office/powerpoint/2010/main" val="389861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p:cNvSpPr>
          <p:nvPr>
            <p:ph type="title"/>
          </p:nvPr>
        </p:nvSpPr>
        <p:spPr>
          <a:xfrm>
            <a:off x="965198" y="643466"/>
            <a:ext cx="3092718" cy="5528734"/>
          </a:xfrm>
          <a:prstGeom prst="rect">
            <a:avLst/>
          </a:prstGeom>
          <a:noFill/>
        </p:spPr>
        <p:txBody>
          <a:bodyPr vert="horz" lIns="91440" tIns="45720" rIns="91440" bIns="45720" rtlCol="0" anchor="t">
            <a:normAutofit/>
          </a:bodyPr>
          <a:lstStyle>
            <a:lvl1pPr algn="ctr"/>
          </a:lstStyle>
          <a:p>
            <a:pPr lvl="0" algn="l">
              <a:defRPr sz="1800">
                <a:solidFill>
                  <a:srgbClr val="000000"/>
                </a:solidFill>
              </a:defRPr>
            </a:pPr>
            <a:r>
              <a:rPr lang="en-US" sz="2800">
                <a:solidFill>
                  <a:srgbClr val="FFFFFF"/>
                </a:solidFill>
              </a:rPr>
              <a:t>Apocalyptic Time</a:t>
            </a:r>
          </a:p>
        </p:txBody>
      </p:sp>
      <p:sp>
        <p:nvSpPr>
          <p:cNvPr id="360" name="Shape 347"/>
          <p:cNvSpPr>
            <a:spLocks noGrp="1"/>
          </p:cNvSpPr>
          <p:nvPr>
            <p:ph type="body" idx="1"/>
          </p:nvPr>
        </p:nvSpPr>
        <p:spPr>
          <a:xfrm>
            <a:off x="4476842" y="643466"/>
            <a:ext cx="6560716" cy="5542313"/>
          </a:xfrm>
          <a:prstGeom prst="rect">
            <a:avLst/>
          </a:prstGeom>
        </p:spPr>
        <p:txBody>
          <a:bodyPr vert="horz" lIns="91440" tIns="45720" rIns="91440" bIns="45720" rtlCol="0" anchor="t">
            <a:noAutofit/>
          </a:bodyPr>
          <a:lstStyle/>
          <a:p>
            <a:pPr marL="0" lvl="0">
              <a:spcBef>
                <a:spcPts val="0"/>
              </a:spcBef>
              <a:buSzTx/>
              <a:buFontTx/>
              <a:buNone/>
              <a:defRPr>
                <a:solidFill>
                  <a:srgbClr val="000000"/>
                </a:solidFill>
              </a:defRPr>
            </a:pPr>
            <a:r>
              <a:rPr lang="en-US" sz="2400">
                <a:solidFill>
                  <a:srgbClr val="FFC000"/>
                </a:solidFill>
                <a:sym typeface="Helvetica Neue"/>
              </a:rPr>
              <a:t>Amos 9:7 </a:t>
            </a:r>
            <a:r>
              <a:rPr lang="en-US" sz="2400">
                <a:solidFill>
                  <a:schemeClr val="tx1"/>
                </a:solidFill>
                <a:sym typeface="Helvetica Neue"/>
              </a:rPr>
              <a:t>Are you not like the Ethiopians to me, O people of Israel? says the Lord.</a:t>
            </a:r>
            <a:endParaRPr lang="en-US" sz="2400">
              <a:solidFill>
                <a:schemeClr val="tx1"/>
              </a:solidFill>
            </a:endParaRPr>
          </a:p>
          <a:p>
            <a:pPr marL="0" lvl="0">
              <a:spcBef>
                <a:spcPts val="0"/>
              </a:spcBef>
              <a:buSzTx/>
              <a:buFontTx/>
              <a:buNone/>
              <a:defRPr>
                <a:solidFill>
                  <a:srgbClr val="000000"/>
                </a:solidFill>
              </a:defRPr>
            </a:pPr>
            <a:r>
              <a:rPr lang="en-US" sz="2400">
                <a:solidFill>
                  <a:schemeClr val="tx1"/>
                </a:solidFill>
                <a:sym typeface="Helvetica Neue"/>
              </a:rPr>
              <a:t>Did I not bring Israel up from the land of Egypt, and the Philistines from Caphtor and the Arameans from Kir?</a:t>
            </a:r>
            <a:endParaRPr lang="en-US" sz="2400">
              <a:solidFill>
                <a:schemeClr val="tx1"/>
              </a:solidFill>
            </a:endParaRPr>
          </a:p>
          <a:p>
            <a:pPr marL="0" lvl="0">
              <a:spcBef>
                <a:spcPts val="0"/>
              </a:spcBef>
              <a:buSzTx/>
              <a:buFontTx/>
              <a:buNone/>
              <a:defRPr>
                <a:solidFill>
                  <a:srgbClr val="000000"/>
                </a:solidFill>
              </a:defRPr>
            </a:pPr>
            <a:r>
              <a:rPr lang="en-US" sz="2400" b="1">
                <a:solidFill>
                  <a:schemeClr val="tx1"/>
                </a:solidFill>
                <a:sym typeface="Arial"/>
              </a:rPr>
              <a:t>8  </a:t>
            </a:r>
            <a:r>
              <a:rPr lang="en-US" sz="2400" u="sng">
                <a:solidFill>
                  <a:schemeClr val="tx1"/>
                </a:solidFill>
                <a:sym typeface="Arial"/>
              </a:rPr>
              <a:t>The eyes of the Lord God are upon the sinful kingdom, and I will destroy it from the face of the earth —except that I will not utterly destroy the house of Jacob, says the Lord.</a:t>
            </a:r>
            <a:endParaRPr lang="en-US" sz="2400" u="sng">
              <a:solidFill>
                <a:schemeClr val="tx1"/>
              </a:solidFill>
            </a:endParaRPr>
          </a:p>
          <a:p>
            <a:pPr marL="0" lvl="0">
              <a:spcBef>
                <a:spcPts val="0"/>
              </a:spcBef>
              <a:buSzTx/>
              <a:buFontTx/>
              <a:buNone/>
              <a:defRPr>
                <a:solidFill>
                  <a:srgbClr val="000000"/>
                </a:solidFill>
              </a:defRPr>
            </a:pPr>
            <a:r>
              <a:rPr lang="en-US" sz="2400">
                <a:solidFill>
                  <a:schemeClr val="tx1"/>
                </a:solidFill>
                <a:sym typeface="Arial"/>
              </a:rPr>
              <a:t>9 For lo, I will command, and shake the house of Israel among all the nations</a:t>
            </a:r>
            <a:endParaRPr lang="en-US" sz="2400" b="1">
              <a:solidFill>
                <a:schemeClr val="tx1"/>
              </a:solidFill>
            </a:endParaRPr>
          </a:p>
          <a:p>
            <a:pPr marL="0" lvl="0">
              <a:spcBef>
                <a:spcPts val="0"/>
              </a:spcBef>
              <a:buSzTx/>
              <a:buFontTx/>
              <a:buNone/>
              <a:defRPr>
                <a:solidFill>
                  <a:srgbClr val="000000"/>
                </a:solidFill>
              </a:defRPr>
            </a:pPr>
            <a:r>
              <a:rPr lang="en-US" sz="2400">
                <a:solidFill>
                  <a:schemeClr val="tx1"/>
                </a:solidFill>
                <a:sym typeface="Helvetica Neue"/>
              </a:rPr>
              <a:t>as one shakes with a sieve, but no pebble </a:t>
            </a:r>
            <a:r>
              <a:rPr lang="en-US" sz="2400">
                <a:sym typeface="Helvetica Neue"/>
              </a:rPr>
              <a:t>shall fall to the ground.</a:t>
            </a:r>
            <a:endParaRPr lang="en-US" sz="2400"/>
          </a:p>
          <a:p>
            <a:pPr marL="0" lvl="0">
              <a:spcBef>
                <a:spcPts val="0"/>
              </a:spcBef>
              <a:buSzTx/>
              <a:buFontTx/>
              <a:buNone/>
              <a:defRPr>
                <a:solidFill>
                  <a:srgbClr val="000000"/>
                </a:solidFill>
              </a:defRPr>
            </a:pPr>
            <a:r>
              <a:rPr lang="en-US" sz="2400" b="1">
                <a:sym typeface="Arial"/>
              </a:rPr>
              <a:t>10 </a:t>
            </a:r>
            <a:r>
              <a:rPr lang="en-US" sz="2400" u="sng">
                <a:sym typeface="Arial"/>
              </a:rPr>
              <a:t>All the sinners of my people shall die by the sword</a:t>
            </a:r>
            <a:r>
              <a:rPr lang="en-US" sz="2400">
                <a:sym typeface="Arial"/>
              </a:rPr>
              <a:t>, who say, “Evil shall not overtake or meet us.</a:t>
            </a:r>
            <a:endParaRPr lang="en-US" sz="2400"/>
          </a:p>
          <a:p>
            <a:pPr marL="0" lvl="0">
              <a:spcBef>
                <a:spcPts val="0"/>
              </a:spcBef>
              <a:buSzTx/>
              <a:buFontTx/>
              <a:buNone/>
              <a:defRPr>
                <a:solidFill>
                  <a:srgbClr val="000000"/>
                </a:solidFill>
              </a:defRPr>
            </a:pPr>
            <a:endParaRPr lang="en-US" sz="1300"/>
          </a:p>
        </p:txBody>
      </p:sp>
      <p:sp>
        <p:nvSpPr>
          <p:cNvPr id="348" name="Shape 348"/>
          <p:cNvSpPr>
            <a:spLocks noGrp="1"/>
          </p:cNvSpPr>
          <p:nvPr>
            <p:ph type="sldNum" sz="quarter" idx="2"/>
          </p:nvPr>
        </p:nvSpPr>
        <p:spPr>
          <a:xfrm>
            <a:off x="11292840" y="6172200"/>
            <a:ext cx="914400" cy="593725"/>
          </a:xfrm>
          <a:prstGeom prst="rect">
            <a:avLst/>
          </a:prstGeom>
          <a:extLst>
            <a:ext uri="{C572A759-6A51-4108-AA02-DFA0A04FC94B}">
              <ma14:wrappingTextBoxFlag xmlns:ma14="http://schemas.microsoft.com/office/mac/drawingml/2011/main" xmlns="" val="1"/>
            </a:ext>
          </a:extLst>
        </p:spPr>
        <p:txBody>
          <a:bodyPr vert="horz" lIns="45720" tIns="45720" rIns="45720" bIns="45720" rtlCol="0" anchor="ctr">
            <a:normAutofit/>
          </a:bodyPr>
          <a:lstStyle/>
          <a:p>
            <a:pPr lvl="0" rtl="0">
              <a:lnSpc>
                <a:spcPct val="90000"/>
              </a:lnSpc>
              <a:spcAft>
                <a:spcPts val="600"/>
              </a:spcAft>
              <a:defRPr sz="1800">
                <a:solidFill>
                  <a:srgbClr val="000000"/>
                </a:solidFill>
              </a:defRPr>
            </a:pPr>
            <a:fld id="{86CB4B4D-7CA3-9044-876B-883B54F8677D}" type="slidenum">
              <a:rPr lang="en-US" kern="1200" dirty="0">
                <a:solidFill>
                  <a:schemeClr val="tx2">
                    <a:lumMod val="60000"/>
                    <a:lumOff val="40000"/>
                  </a:schemeClr>
                </a:solidFill>
                <a:latin typeface="+mn-lt"/>
                <a:ea typeface="+mn-ea"/>
                <a:cs typeface="+mn-cs"/>
              </a:rPr>
              <a:pPr lvl="0" rtl="0">
                <a:lnSpc>
                  <a:spcPct val="90000"/>
                </a:lnSpc>
                <a:spcAft>
                  <a:spcPts val="600"/>
                </a:spcAft>
                <a:defRPr sz="1800">
                  <a:solidFill>
                    <a:srgbClr val="000000"/>
                  </a:solidFill>
                </a:defRPr>
              </a:pPr>
              <a:t>4</a:t>
            </a:fld>
            <a:endParaRPr lang="en-US" kern="1200">
              <a:solidFill>
                <a:schemeClr val="tx2">
                  <a:lumMod val="60000"/>
                  <a:lumOff val="40000"/>
                </a:schemeClr>
              </a:solidFill>
              <a:latin typeface="+mn-lt"/>
              <a:ea typeface="+mn-ea"/>
              <a:cs typeface="+mn-cs"/>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18929-15DD-C741-A675-ED0DCE53E4A2}"/>
              </a:ext>
            </a:extLst>
          </p:cNvPr>
          <p:cNvSpPr>
            <a:spLocks noGrp="1"/>
          </p:cNvSpPr>
          <p:nvPr>
            <p:ph type="title"/>
          </p:nvPr>
        </p:nvSpPr>
        <p:spPr>
          <a:xfrm>
            <a:off x="965198" y="643466"/>
            <a:ext cx="3092718" cy="5528734"/>
          </a:xfrm>
          <a:noFill/>
        </p:spPr>
        <p:txBody>
          <a:bodyPr vert="horz" lIns="91440" tIns="45720" rIns="91440" bIns="45720" rtlCol="0" anchor="t">
            <a:normAutofit/>
          </a:bodyPr>
          <a:lstStyle/>
          <a:p>
            <a:r>
              <a:rPr lang="en-US" sz="2800">
                <a:solidFill>
                  <a:srgbClr val="FFFFFF"/>
                </a:solidFill>
              </a:rPr>
              <a:t>Apocalyptic time</a:t>
            </a:r>
          </a:p>
        </p:txBody>
      </p:sp>
      <p:sp>
        <p:nvSpPr>
          <p:cNvPr id="3" name="Text Placeholder 2">
            <a:extLst>
              <a:ext uri="{FF2B5EF4-FFF2-40B4-BE49-F238E27FC236}">
                <a16:creationId xmlns:a16="http://schemas.microsoft.com/office/drawing/2014/main" id="{D67345D2-999E-6A84-2824-6CDC776ED6B1}"/>
              </a:ext>
            </a:extLst>
          </p:cNvPr>
          <p:cNvSpPr>
            <a:spLocks noGrp="1"/>
          </p:cNvSpPr>
          <p:nvPr>
            <p:ph type="body" idx="1"/>
          </p:nvPr>
        </p:nvSpPr>
        <p:spPr>
          <a:xfrm>
            <a:off x="4821898" y="643466"/>
            <a:ext cx="5827472" cy="5571067"/>
          </a:xfrm>
        </p:spPr>
        <p:txBody>
          <a:bodyPr vert="horz" lIns="91440" tIns="45720" rIns="91440" bIns="45720" rtlCol="0" anchor="t">
            <a:normAutofit fontScale="85000" lnSpcReduction="10000"/>
          </a:bodyPr>
          <a:lstStyle/>
          <a:p>
            <a:pPr>
              <a:spcBef>
                <a:spcPts val="0"/>
              </a:spcBef>
            </a:pPr>
            <a:r>
              <a:rPr lang="en-US" sz="2400" b="1">
                <a:ea typeface="+mn-lt"/>
                <a:cs typeface="+mn-lt"/>
              </a:rPr>
              <a:t>11</a:t>
            </a:r>
            <a:r>
              <a:rPr lang="en-US" sz="2400">
                <a:ea typeface="+mn-lt"/>
                <a:cs typeface="+mn-lt"/>
              </a:rPr>
              <a:t> ”</a:t>
            </a:r>
            <a:r>
              <a:rPr lang="en-US" sz="2400" u="sng">
                <a:ea typeface="+mn-lt"/>
                <a:cs typeface="+mn-lt"/>
              </a:rPr>
              <a:t>On that day </a:t>
            </a:r>
            <a:r>
              <a:rPr lang="en-US" sz="2400">
                <a:ea typeface="+mn-lt"/>
                <a:cs typeface="+mn-lt"/>
              </a:rPr>
              <a:t>I will raise up the booth of David that is fallen, and repair its breaches,</a:t>
            </a:r>
          </a:p>
          <a:p>
            <a:pPr>
              <a:spcBef>
                <a:spcPts val="0"/>
              </a:spcBef>
            </a:pPr>
            <a:r>
              <a:rPr lang="en-US" sz="2400">
                <a:ea typeface="+mn-lt"/>
                <a:cs typeface="+mn-lt"/>
              </a:rPr>
              <a:t>and raise up its </a:t>
            </a:r>
            <a:r>
              <a:rPr lang="en-US" sz="2400" err="1">
                <a:ea typeface="+mn-lt"/>
                <a:cs typeface="+mn-lt"/>
              </a:rPr>
              <a:t>ruins,and</a:t>
            </a:r>
            <a:r>
              <a:rPr lang="en-US" sz="2400">
                <a:ea typeface="+mn-lt"/>
                <a:cs typeface="+mn-lt"/>
              </a:rPr>
              <a:t> rebuild it as in the days of old;</a:t>
            </a:r>
          </a:p>
          <a:p>
            <a:pPr>
              <a:spcBef>
                <a:spcPts val="0"/>
              </a:spcBef>
            </a:pPr>
            <a:r>
              <a:rPr lang="en-US" sz="2400" b="1">
                <a:ea typeface="+mn-lt"/>
                <a:cs typeface="+mn-lt"/>
              </a:rPr>
              <a:t>12 </a:t>
            </a:r>
            <a:r>
              <a:rPr lang="en-US" sz="2400">
                <a:ea typeface="+mn-lt"/>
                <a:cs typeface="+mn-lt"/>
              </a:rPr>
              <a:t>in order that they may possess the remnant of Edom</a:t>
            </a:r>
          </a:p>
          <a:p>
            <a:pPr>
              <a:spcBef>
                <a:spcPts val="0"/>
              </a:spcBef>
            </a:pPr>
            <a:r>
              <a:rPr lang="en-US" sz="2400">
                <a:ea typeface="+mn-lt"/>
                <a:cs typeface="+mn-lt"/>
              </a:rPr>
              <a:t>    and all the nations who are called by my name,</a:t>
            </a:r>
          </a:p>
          <a:p>
            <a:pPr>
              <a:spcBef>
                <a:spcPts val="0"/>
              </a:spcBef>
            </a:pPr>
            <a:r>
              <a:rPr lang="en-US" sz="2400">
                <a:ea typeface="+mn-lt"/>
                <a:cs typeface="+mn-lt"/>
              </a:rPr>
              <a:t>    says the Lord who does this.</a:t>
            </a:r>
          </a:p>
          <a:p>
            <a:pPr>
              <a:spcBef>
                <a:spcPts val="0"/>
              </a:spcBef>
            </a:pPr>
            <a:r>
              <a:rPr lang="en-US" sz="2400" b="1">
                <a:ea typeface="+mn-lt"/>
                <a:cs typeface="+mn-lt"/>
              </a:rPr>
              <a:t>13 </a:t>
            </a:r>
            <a:r>
              <a:rPr lang="en-US" sz="2400">
                <a:ea typeface="+mn-lt"/>
                <a:cs typeface="+mn-lt"/>
              </a:rPr>
              <a:t>The time is surely coming, says the Lord,</a:t>
            </a:r>
          </a:p>
          <a:p>
            <a:pPr>
              <a:spcBef>
                <a:spcPts val="0"/>
              </a:spcBef>
            </a:pPr>
            <a:r>
              <a:rPr lang="en-US" sz="2400">
                <a:ea typeface="+mn-lt"/>
                <a:cs typeface="+mn-lt"/>
              </a:rPr>
              <a:t>    when the one who plows shall overtake the one who reaps,</a:t>
            </a:r>
          </a:p>
          <a:p>
            <a:pPr>
              <a:spcBef>
                <a:spcPts val="0"/>
              </a:spcBef>
            </a:pPr>
            <a:r>
              <a:rPr lang="en-US" sz="2400">
                <a:ea typeface="+mn-lt"/>
                <a:cs typeface="+mn-lt"/>
              </a:rPr>
              <a:t>    and the treader of grapes the one who sows the seed;</a:t>
            </a:r>
          </a:p>
          <a:p>
            <a:pPr>
              <a:spcBef>
                <a:spcPts val="0"/>
              </a:spcBef>
            </a:pPr>
            <a:r>
              <a:rPr lang="en-US" sz="2400">
                <a:ea typeface="+mn-lt"/>
                <a:cs typeface="+mn-lt"/>
              </a:rPr>
              <a:t>the mountains shall drip sweet wine,</a:t>
            </a:r>
          </a:p>
          <a:p>
            <a:pPr>
              <a:spcBef>
                <a:spcPts val="0"/>
              </a:spcBef>
            </a:pPr>
            <a:r>
              <a:rPr lang="en-US" sz="2400">
                <a:ea typeface="+mn-lt"/>
                <a:cs typeface="+mn-lt"/>
              </a:rPr>
              <a:t>    and all the hills shall flow with it.</a:t>
            </a:r>
            <a:endParaRPr lang="en-US"/>
          </a:p>
        </p:txBody>
      </p:sp>
    </p:spTree>
    <p:extLst>
      <p:ext uri="{BB962C8B-B14F-4D97-AF65-F5344CB8AC3E}">
        <p14:creationId xmlns:p14="http://schemas.microsoft.com/office/powerpoint/2010/main" val="216208686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8BA5D-93B7-4E17-B820-CAE9D03D4924}"/>
              </a:ext>
            </a:extLst>
          </p:cNvPr>
          <p:cNvSpPr>
            <a:spLocks noGrp="1"/>
          </p:cNvSpPr>
          <p:nvPr>
            <p:ph type="title"/>
          </p:nvPr>
        </p:nvSpPr>
        <p:spPr/>
        <p:txBody>
          <a:bodyPr/>
          <a:lstStyle/>
          <a:p>
            <a:r>
              <a:rPr lang="en-US"/>
              <a:t>God exists outside of time</a:t>
            </a:r>
          </a:p>
        </p:txBody>
      </p:sp>
      <p:sp>
        <p:nvSpPr>
          <p:cNvPr id="5" name="Content Placeholder 4">
            <a:extLst>
              <a:ext uri="{FF2B5EF4-FFF2-40B4-BE49-F238E27FC236}">
                <a16:creationId xmlns:a16="http://schemas.microsoft.com/office/drawing/2014/main" id="{642169D1-8B1C-469E-BBC1-837078FC691F}"/>
              </a:ext>
            </a:extLst>
          </p:cNvPr>
          <p:cNvSpPr>
            <a:spLocks noGrp="1"/>
          </p:cNvSpPr>
          <p:nvPr>
            <p:ph idx="1"/>
          </p:nvPr>
        </p:nvSpPr>
        <p:spPr/>
        <p:txBody>
          <a:bodyPr>
            <a:normAutofit/>
          </a:bodyPr>
          <a:lstStyle/>
          <a:p>
            <a:r>
              <a:rPr lang="en-US" sz="3200" b="1" i="0">
                <a:solidFill>
                  <a:srgbClr val="FFC000"/>
                </a:solidFill>
                <a:effectLst/>
                <a:latin typeface="system-ui"/>
              </a:rPr>
              <a:t>2 Peter 3:8 </a:t>
            </a:r>
            <a:r>
              <a:rPr lang="en-US" sz="3200" b="0" i="0">
                <a:solidFill>
                  <a:schemeClr val="tx1"/>
                </a:solidFill>
                <a:effectLst/>
                <a:latin typeface="system-ui"/>
              </a:rPr>
              <a:t>But do not ignore this one fact, beloved, that with the Lord one day is like a thousand years, and a thousand years are like one day.</a:t>
            </a:r>
            <a:endParaRPr lang="en-US" sz="3200">
              <a:solidFill>
                <a:schemeClr val="tx1"/>
              </a:solidFill>
            </a:endParaRPr>
          </a:p>
        </p:txBody>
      </p:sp>
    </p:spTree>
    <p:extLst>
      <p:ext uri="{BB962C8B-B14F-4D97-AF65-F5344CB8AC3E}">
        <p14:creationId xmlns:p14="http://schemas.microsoft.com/office/powerpoint/2010/main" val="141018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0A19-3312-406A-A45A-8C842A4438C7}"/>
              </a:ext>
            </a:extLst>
          </p:cNvPr>
          <p:cNvSpPr>
            <a:spLocks noGrp="1"/>
          </p:cNvSpPr>
          <p:nvPr>
            <p:ph type="title"/>
          </p:nvPr>
        </p:nvSpPr>
        <p:spPr/>
        <p:txBody>
          <a:bodyPr/>
          <a:lstStyle/>
          <a:p>
            <a:r>
              <a:rPr lang="en-US"/>
              <a:t>Epistolary introduction</a:t>
            </a:r>
          </a:p>
        </p:txBody>
      </p:sp>
      <p:sp>
        <p:nvSpPr>
          <p:cNvPr id="3" name="Content Placeholder 2">
            <a:extLst>
              <a:ext uri="{FF2B5EF4-FFF2-40B4-BE49-F238E27FC236}">
                <a16:creationId xmlns:a16="http://schemas.microsoft.com/office/drawing/2014/main" id="{6C825847-4E06-4E0D-8FE8-DFEB21F8A528}"/>
              </a:ext>
            </a:extLst>
          </p:cNvPr>
          <p:cNvSpPr>
            <a:spLocks noGrp="1"/>
          </p:cNvSpPr>
          <p:nvPr>
            <p:ph idx="1"/>
          </p:nvPr>
        </p:nvSpPr>
        <p:spPr/>
        <p:txBody>
          <a:bodyPr>
            <a:normAutofit fontScale="92500" lnSpcReduction="10000"/>
          </a:bodyPr>
          <a:lstStyle/>
          <a:p>
            <a:pPr algn="l"/>
            <a:r>
              <a:rPr lang="en-US" b="1" i="0">
                <a:solidFill>
                  <a:srgbClr val="FFC000"/>
                </a:solidFill>
                <a:effectLst/>
                <a:latin typeface="system-ui"/>
              </a:rPr>
              <a:t>Revelation 1:4 </a:t>
            </a:r>
            <a:r>
              <a:rPr lang="en-US" b="0" i="0">
                <a:solidFill>
                  <a:schemeClr val="tx1"/>
                </a:solidFill>
                <a:effectLst/>
                <a:latin typeface="system-ui"/>
              </a:rPr>
              <a:t>John to the seven churches that are in Asia: Grace to you and peace from him who is and who was and who is to come and from the seven spirits who are before his throne, </a:t>
            </a:r>
            <a:r>
              <a:rPr lang="en-US" b="1" i="0" baseline="30000">
                <a:solidFill>
                  <a:schemeClr val="tx1"/>
                </a:solidFill>
                <a:effectLst/>
                <a:latin typeface="system-ui"/>
              </a:rPr>
              <a:t>5 </a:t>
            </a:r>
            <a:r>
              <a:rPr lang="en-US" b="0" i="0">
                <a:solidFill>
                  <a:schemeClr val="tx1"/>
                </a:solidFill>
                <a:effectLst/>
                <a:latin typeface="system-ui"/>
              </a:rPr>
              <a:t>and from Jesus Christ, the faithful witness, the firstborn of the dead, and the ruler of the kings of the earth. To him who loves us and freed us from our sins by his blood </a:t>
            </a:r>
            <a:r>
              <a:rPr lang="en-US" b="1" i="0" baseline="30000">
                <a:solidFill>
                  <a:schemeClr val="tx1"/>
                </a:solidFill>
                <a:effectLst/>
                <a:latin typeface="system-ui"/>
              </a:rPr>
              <a:t>6 </a:t>
            </a:r>
            <a:r>
              <a:rPr lang="en-US" b="0" i="0">
                <a:solidFill>
                  <a:schemeClr val="tx1"/>
                </a:solidFill>
                <a:effectLst/>
                <a:latin typeface="system-ui"/>
              </a:rPr>
              <a:t>and made us a kingdom, priests serving his God and Father, to him be glory and dominion forever and ever. Amen. </a:t>
            </a:r>
            <a:r>
              <a:rPr lang="en-US" b="1" i="0" baseline="30000">
                <a:solidFill>
                  <a:schemeClr val="tx1"/>
                </a:solidFill>
                <a:effectLst/>
                <a:latin typeface="system-ui"/>
              </a:rPr>
              <a:t>7 </a:t>
            </a:r>
            <a:r>
              <a:rPr lang="en-US" b="0" i="0" u="sng">
                <a:solidFill>
                  <a:schemeClr val="tx1"/>
                </a:solidFill>
                <a:effectLst/>
                <a:latin typeface="system-ui"/>
              </a:rPr>
              <a:t>Look! He is coming with the clouds;</a:t>
            </a:r>
            <a:br>
              <a:rPr lang="en-US" b="0" i="0" u="sng">
                <a:solidFill>
                  <a:schemeClr val="tx1"/>
                </a:solidFill>
                <a:effectLst/>
                <a:latin typeface="system-ui"/>
              </a:rPr>
            </a:br>
            <a:r>
              <a:rPr lang="en-US" b="0" i="0" u="sng">
                <a:solidFill>
                  <a:schemeClr val="tx1"/>
                </a:solidFill>
                <a:effectLst/>
                <a:latin typeface="Courier New" panose="02070309020205020404" pitchFamily="49" charset="0"/>
              </a:rPr>
              <a:t>    </a:t>
            </a:r>
            <a:r>
              <a:rPr lang="en-US" b="0" i="0" u="sng">
                <a:solidFill>
                  <a:schemeClr val="tx1"/>
                </a:solidFill>
                <a:effectLst/>
                <a:latin typeface="system-ui"/>
              </a:rPr>
              <a:t>every eye will see him,</a:t>
            </a:r>
            <a:br>
              <a:rPr lang="en-US" b="0" i="0" u="sng">
                <a:solidFill>
                  <a:schemeClr val="tx1"/>
                </a:solidFill>
                <a:effectLst/>
                <a:latin typeface="system-ui"/>
              </a:rPr>
            </a:br>
            <a:r>
              <a:rPr lang="en-US" b="0" i="0" u="sng">
                <a:solidFill>
                  <a:schemeClr val="tx1"/>
                </a:solidFill>
                <a:effectLst/>
                <a:latin typeface="system-ui"/>
              </a:rPr>
              <a:t>even those who pierced him,</a:t>
            </a:r>
            <a:br>
              <a:rPr lang="en-US" b="0" i="0" u="sng">
                <a:solidFill>
                  <a:schemeClr val="tx1"/>
                </a:solidFill>
                <a:effectLst/>
                <a:latin typeface="system-ui"/>
              </a:rPr>
            </a:br>
            <a:r>
              <a:rPr lang="en-US" b="0" i="0" u="sng">
                <a:solidFill>
                  <a:schemeClr val="tx1"/>
                </a:solidFill>
                <a:effectLst/>
                <a:latin typeface="Courier New" panose="02070309020205020404" pitchFamily="49" charset="0"/>
              </a:rPr>
              <a:t>    </a:t>
            </a:r>
            <a:r>
              <a:rPr lang="en-US" b="0" i="0" u="sng">
                <a:solidFill>
                  <a:schemeClr val="tx1"/>
                </a:solidFill>
                <a:effectLst/>
                <a:latin typeface="system-ui"/>
              </a:rPr>
              <a:t>and all the tribes of the earth will wail on account of him. </a:t>
            </a:r>
            <a:r>
              <a:rPr lang="en-US" b="0" i="0">
                <a:solidFill>
                  <a:schemeClr val="tx1"/>
                </a:solidFill>
                <a:effectLst/>
                <a:latin typeface="system-ui"/>
              </a:rPr>
              <a:t>So it is to be. Amen.</a:t>
            </a:r>
            <a:r>
              <a:rPr lang="en-US" b="1" i="0" baseline="30000">
                <a:solidFill>
                  <a:schemeClr val="tx1"/>
                </a:solidFill>
                <a:effectLst/>
                <a:latin typeface="system-ui"/>
              </a:rPr>
              <a:t>8 </a:t>
            </a:r>
            <a:r>
              <a:rPr lang="en-US" b="0" i="0">
                <a:solidFill>
                  <a:schemeClr val="tx1"/>
                </a:solidFill>
                <a:effectLst/>
                <a:latin typeface="system-ui"/>
              </a:rPr>
              <a:t>“I am the Alpha and the Omega,” says the Lord God, who is and who was and who is to come, the Almighty.</a:t>
            </a:r>
          </a:p>
        </p:txBody>
      </p:sp>
    </p:spTree>
    <p:extLst>
      <p:ext uri="{BB962C8B-B14F-4D97-AF65-F5344CB8AC3E}">
        <p14:creationId xmlns:p14="http://schemas.microsoft.com/office/powerpoint/2010/main" val="351654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E76CC-C523-40B7-82A6-68EAF935BF57}"/>
              </a:ext>
            </a:extLst>
          </p:cNvPr>
          <p:cNvSpPr>
            <a:spLocks noGrp="1"/>
          </p:cNvSpPr>
          <p:nvPr>
            <p:ph type="title"/>
          </p:nvPr>
        </p:nvSpPr>
        <p:spPr/>
        <p:txBody>
          <a:bodyPr/>
          <a:lstStyle/>
          <a:p>
            <a:r>
              <a:rPr lang="en-US"/>
              <a:t>“He is coming with the clouds”</a:t>
            </a:r>
          </a:p>
        </p:txBody>
      </p:sp>
      <p:sp>
        <p:nvSpPr>
          <p:cNvPr id="4" name="Content Placeholder 3">
            <a:extLst>
              <a:ext uri="{FF2B5EF4-FFF2-40B4-BE49-F238E27FC236}">
                <a16:creationId xmlns:a16="http://schemas.microsoft.com/office/drawing/2014/main" id="{0AC48714-BDA3-4BD9-B063-CBCEDE0DB2A4}"/>
              </a:ext>
            </a:extLst>
          </p:cNvPr>
          <p:cNvSpPr>
            <a:spLocks noGrp="1"/>
          </p:cNvSpPr>
          <p:nvPr>
            <p:ph sz="half" idx="1"/>
          </p:nvPr>
        </p:nvSpPr>
        <p:spPr>
          <a:xfrm>
            <a:off x="913795" y="2076451"/>
            <a:ext cx="4856841" cy="3622671"/>
          </a:xfrm>
        </p:spPr>
        <p:txBody>
          <a:bodyPr>
            <a:normAutofit/>
          </a:bodyPr>
          <a:lstStyle/>
          <a:p>
            <a:r>
              <a:rPr lang="en-US" sz="2400">
                <a:solidFill>
                  <a:srgbClr val="FFC000"/>
                </a:solidFill>
              </a:rPr>
              <a:t>Revelation 1:7 </a:t>
            </a:r>
            <a:r>
              <a:rPr lang="en-US" sz="2400" b="0" i="0">
                <a:solidFill>
                  <a:schemeClr val="tx1"/>
                </a:solidFill>
                <a:effectLst/>
                <a:latin typeface="system-ui"/>
              </a:rPr>
              <a:t>Look! He is coming with the clouds;</a:t>
            </a:r>
            <a:br>
              <a:rPr lang="en-US" sz="2400" b="0" i="0">
                <a:solidFill>
                  <a:schemeClr val="tx1"/>
                </a:solidFill>
                <a:effectLst/>
                <a:latin typeface="system-ui"/>
              </a:rPr>
            </a:br>
            <a:r>
              <a:rPr lang="en-US" sz="2400" b="0" i="0">
                <a:solidFill>
                  <a:schemeClr val="tx1"/>
                </a:solidFill>
                <a:effectLst/>
                <a:latin typeface="Courier New" panose="02070309020205020404" pitchFamily="49" charset="0"/>
              </a:rPr>
              <a:t>    </a:t>
            </a:r>
            <a:r>
              <a:rPr lang="en-US" sz="2400" b="0" i="0">
                <a:solidFill>
                  <a:schemeClr val="tx1"/>
                </a:solidFill>
                <a:effectLst/>
                <a:latin typeface="system-ui"/>
              </a:rPr>
              <a:t>every eye will see him,</a:t>
            </a:r>
            <a:br>
              <a:rPr lang="en-US" sz="2400" b="0" i="0">
                <a:solidFill>
                  <a:schemeClr val="tx1"/>
                </a:solidFill>
                <a:effectLst/>
                <a:latin typeface="system-ui"/>
              </a:rPr>
            </a:br>
            <a:r>
              <a:rPr lang="en-US" sz="2400" b="0" i="0">
                <a:solidFill>
                  <a:schemeClr val="tx1"/>
                </a:solidFill>
                <a:effectLst/>
                <a:latin typeface="system-ui"/>
              </a:rPr>
              <a:t>even those who pierced him,</a:t>
            </a:r>
            <a:br>
              <a:rPr lang="en-US" sz="2400" b="0" i="0">
                <a:solidFill>
                  <a:schemeClr val="tx1"/>
                </a:solidFill>
                <a:effectLst/>
                <a:latin typeface="system-ui"/>
              </a:rPr>
            </a:br>
            <a:r>
              <a:rPr lang="en-US" sz="2400" b="0" i="0">
                <a:solidFill>
                  <a:schemeClr val="tx1"/>
                </a:solidFill>
                <a:effectLst/>
                <a:latin typeface="Courier New" panose="02070309020205020404" pitchFamily="49" charset="0"/>
              </a:rPr>
              <a:t>    </a:t>
            </a:r>
            <a:r>
              <a:rPr lang="en-US" sz="2400" b="0" i="0">
                <a:solidFill>
                  <a:schemeClr val="tx1"/>
                </a:solidFill>
                <a:effectLst/>
                <a:latin typeface="system-ui"/>
              </a:rPr>
              <a:t>and all the tribes of the earth will grieve on account of him</a:t>
            </a:r>
            <a:endParaRPr lang="en-US" sz="2400"/>
          </a:p>
        </p:txBody>
      </p:sp>
      <p:sp>
        <p:nvSpPr>
          <p:cNvPr id="5" name="Content Placeholder 4">
            <a:extLst>
              <a:ext uri="{FF2B5EF4-FFF2-40B4-BE49-F238E27FC236}">
                <a16:creationId xmlns:a16="http://schemas.microsoft.com/office/drawing/2014/main" id="{CE345183-1CD5-4248-90E3-E664FBD15EDB}"/>
              </a:ext>
            </a:extLst>
          </p:cNvPr>
          <p:cNvSpPr>
            <a:spLocks noGrp="1"/>
          </p:cNvSpPr>
          <p:nvPr>
            <p:ph sz="half" idx="2"/>
          </p:nvPr>
        </p:nvSpPr>
        <p:spPr/>
        <p:txBody>
          <a:bodyPr>
            <a:normAutofit/>
          </a:bodyPr>
          <a:lstStyle/>
          <a:p>
            <a:r>
              <a:rPr lang="en-US" sz="2400">
                <a:solidFill>
                  <a:schemeClr val="tx1"/>
                </a:solidFill>
              </a:rPr>
              <a:t>See, one like a human being coming with the clouds (Dan 7:13).</a:t>
            </a:r>
          </a:p>
          <a:p>
            <a:r>
              <a:rPr lang="en-US" sz="2400">
                <a:solidFill>
                  <a:schemeClr val="tx1"/>
                </a:solidFill>
              </a:rPr>
              <a:t>They will look on me whom they pierced and they will grieve for him (</a:t>
            </a:r>
            <a:r>
              <a:rPr lang="en-US" sz="2400" err="1">
                <a:solidFill>
                  <a:schemeClr val="tx1"/>
                </a:solidFill>
              </a:rPr>
              <a:t>Zech</a:t>
            </a:r>
            <a:r>
              <a:rPr lang="en-US" sz="2400">
                <a:solidFill>
                  <a:schemeClr val="tx1"/>
                </a:solidFill>
              </a:rPr>
              <a:t> 12:10)</a:t>
            </a:r>
          </a:p>
          <a:p>
            <a:r>
              <a:rPr lang="en-US" sz="2400">
                <a:solidFill>
                  <a:schemeClr val="tx1"/>
                </a:solidFill>
              </a:rPr>
              <a:t>All the tribes of the earth will grieve (</a:t>
            </a:r>
            <a:r>
              <a:rPr lang="en-US" sz="2400" err="1">
                <a:solidFill>
                  <a:schemeClr val="tx1"/>
                </a:solidFill>
              </a:rPr>
              <a:t>Zech</a:t>
            </a:r>
            <a:r>
              <a:rPr lang="en-US" sz="2400">
                <a:solidFill>
                  <a:schemeClr val="tx1"/>
                </a:solidFill>
              </a:rPr>
              <a:t> 12:12)</a:t>
            </a:r>
          </a:p>
        </p:txBody>
      </p:sp>
    </p:spTree>
    <p:extLst>
      <p:ext uri="{BB962C8B-B14F-4D97-AF65-F5344CB8AC3E}">
        <p14:creationId xmlns:p14="http://schemas.microsoft.com/office/powerpoint/2010/main" val="172265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B0A19-3312-406A-A45A-8C842A4438C7}"/>
              </a:ext>
            </a:extLst>
          </p:cNvPr>
          <p:cNvSpPr>
            <a:spLocks noGrp="1"/>
          </p:cNvSpPr>
          <p:nvPr>
            <p:ph type="title"/>
          </p:nvPr>
        </p:nvSpPr>
        <p:spPr/>
        <p:txBody>
          <a:bodyPr/>
          <a:lstStyle/>
          <a:p>
            <a:r>
              <a:rPr lang="en-US"/>
              <a:t>Epistolary introduction</a:t>
            </a:r>
          </a:p>
        </p:txBody>
      </p:sp>
      <p:sp>
        <p:nvSpPr>
          <p:cNvPr id="3" name="Content Placeholder 2">
            <a:extLst>
              <a:ext uri="{FF2B5EF4-FFF2-40B4-BE49-F238E27FC236}">
                <a16:creationId xmlns:a16="http://schemas.microsoft.com/office/drawing/2014/main" id="{6C825847-4E06-4E0D-8FE8-DFEB21F8A528}"/>
              </a:ext>
            </a:extLst>
          </p:cNvPr>
          <p:cNvSpPr>
            <a:spLocks noGrp="1"/>
          </p:cNvSpPr>
          <p:nvPr>
            <p:ph idx="1"/>
          </p:nvPr>
        </p:nvSpPr>
        <p:spPr/>
        <p:txBody>
          <a:bodyPr>
            <a:normAutofit fontScale="92500" lnSpcReduction="10000"/>
          </a:bodyPr>
          <a:lstStyle/>
          <a:p>
            <a:pPr algn="l"/>
            <a:r>
              <a:rPr lang="en-US" b="1" i="0">
                <a:solidFill>
                  <a:srgbClr val="FFC000"/>
                </a:solidFill>
                <a:effectLst/>
                <a:latin typeface="system-ui"/>
              </a:rPr>
              <a:t>Revelation 1:4 </a:t>
            </a:r>
            <a:r>
              <a:rPr lang="en-US" b="0" i="0">
                <a:solidFill>
                  <a:schemeClr val="tx1"/>
                </a:solidFill>
                <a:effectLst/>
                <a:latin typeface="system-ui"/>
              </a:rPr>
              <a:t>John to the seven churches that are in Asia: Grace to you and peace from him who is and who was and who is to come and from the seven spirits who are before his throne, </a:t>
            </a:r>
            <a:r>
              <a:rPr lang="en-US" b="1" i="0" baseline="30000">
                <a:solidFill>
                  <a:schemeClr val="tx1"/>
                </a:solidFill>
                <a:effectLst/>
                <a:latin typeface="system-ui"/>
              </a:rPr>
              <a:t>5 </a:t>
            </a:r>
            <a:r>
              <a:rPr lang="en-US" b="0" i="0">
                <a:solidFill>
                  <a:schemeClr val="tx1"/>
                </a:solidFill>
                <a:effectLst/>
                <a:latin typeface="system-ui"/>
              </a:rPr>
              <a:t>and from Jesus Christ, the faithful witness, the firstborn of the dead, and the ruler of the kings of the earth. To him who loves us and freed us from our sins by his blood </a:t>
            </a:r>
            <a:r>
              <a:rPr lang="en-US" b="1" i="0" baseline="30000">
                <a:solidFill>
                  <a:schemeClr val="tx1"/>
                </a:solidFill>
                <a:effectLst/>
                <a:latin typeface="system-ui"/>
              </a:rPr>
              <a:t>6 </a:t>
            </a:r>
            <a:r>
              <a:rPr lang="en-US" b="0" i="0">
                <a:solidFill>
                  <a:schemeClr val="tx1"/>
                </a:solidFill>
                <a:effectLst/>
                <a:latin typeface="system-ui"/>
              </a:rPr>
              <a:t>and made us a kingdom, priests serving his God and Father, to him be glory and dominion forever and ever. Amen. </a:t>
            </a:r>
            <a:r>
              <a:rPr lang="en-US" b="1" i="0" baseline="30000">
                <a:solidFill>
                  <a:schemeClr val="tx1"/>
                </a:solidFill>
                <a:effectLst/>
                <a:latin typeface="system-ui"/>
              </a:rPr>
              <a:t>7 </a:t>
            </a:r>
            <a:r>
              <a:rPr lang="en-US" b="0" i="0">
                <a:solidFill>
                  <a:schemeClr val="tx1"/>
                </a:solidFill>
                <a:effectLst/>
                <a:latin typeface="system-ui"/>
              </a:rPr>
              <a:t>Look! He is coming with the clouds;</a:t>
            </a:r>
            <a:br>
              <a:rPr lang="en-US" b="0" i="0">
                <a:solidFill>
                  <a:schemeClr val="tx1"/>
                </a:solidFill>
                <a:effectLst/>
                <a:latin typeface="system-ui"/>
              </a:rPr>
            </a:br>
            <a:r>
              <a:rPr lang="en-US" b="0" i="0">
                <a:solidFill>
                  <a:schemeClr val="tx1"/>
                </a:solidFill>
                <a:effectLst/>
                <a:latin typeface="Courier New" panose="02070309020205020404" pitchFamily="49" charset="0"/>
              </a:rPr>
              <a:t>    </a:t>
            </a:r>
            <a:r>
              <a:rPr lang="en-US" b="0" i="0">
                <a:solidFill>
                  <a:schemeClr val="tx1"/>
                </a:solidFill>
                <a:effectLst/>
                <a:latin typeface="system-ui"/>
              </a:rPr>
              <a:t>every eye will see him,</a:t>
            </a:r>
            <a:br>
              <a:rPr lang="en-US" b="0" i="0">
                <a:solidFill>
                  <a:schemeClr val="tx1"/>
                </a:solidFill>
                <a:effectLst/>
                <a:latin typeface="system-ui"/>
              </a:rPr>
            </a:br>
            <a:r>
              <a:rPr lang="en-US" b="0" i="0">
                <a:solidFill>
                  <a:schemeClr val="tx1"/>
                </a:solidFill>
                <a:effectLst/>
                <a:latin typeface="system-ui"/>
              </a:rPr>
              <a:t>even those who pierced him,</a:t>
            </a:r>
            <a:br>
              <a:rPr lang="en-US" b="0" i="0">
                <a:solidFill>
                  <a:schemeClr val="tx1"/>
                </a:solidFill>
                <a:effectLst/>
                <a:latin typeface="system-ui"/>
              </a:rPr>
            </a:br>
            <a:r>
              <a:rPr lang="en-US" b="0" i="0">
                <a:solidFill>
                  <a:schemeClr val="tx1"/>
                </a:solidFill>
                <a:effectLst/>
                <a:latin typeface="Courier New" panose="02070309020205020404" pitchFamily="49" charset="0"/>
              </a:rPr>
              <a:t>    </a:t>
            </a:r>
            <a:r>
              <a:rPr lang="en-US" b="0" i="0">
                <a:solidFill>
                  <a:schemeClr val="tx1"/>
                </a:solidFill>
                <a:effectLst/>
                <a:latin typeface="system-ui"/>
              </a:rPr>
              <a:t>and all the tribes of the earth will wail on account of him. So it is to be. Amen.</a:t>
            </a:r>
            <a:r>
              <a:rPr lang="en-US" b="1" i="0" baseline="30000">
                <a:solidFill>
                  <a:schemeClr val="tx1"/>
                </a:solidFill>
                <a:effectLst/>
                <a:latin typeface="system-ui"/>
              </a:rPr>
              <a:t>8 </a:t>
            </a:r>
            <a:r>
              <a:rPr lang="en-US" b="0" i="0" u="sng">
                <a:solidFill>
                  <a:schemeClr val="tx1"/>
                </a:solidFill>
                <a:effectLst/>
                <a:latin typeface="system-ui"/>
              </a:rPr>
              <a:t>“I am the Alpha and the Omega,” </a:t>
            </a:r>
            <a:r>
              <a:rPr lang="en-US" b="0" i="0">
                <a:solidFill>
                  <a:schemeClr val="tx1"/>
                </a:solidFill>
                <a:effectLst/>
                <a:latin typeface="system-ui"/>
              </a:rPr>
              <a:t>says the Lord God, who is and who was and who is to come, the Almighty.</a:t>
            </a:r>
          </a:p>
        </p:txBody>
      </p:sp>
    </p:spTree>
    <p:extLst>
      <p:ext uri="{BB962C8B-B14F-4D97-AF65-F5344CB8AC3E}">
        <p14:creationId xmlns:p14="http://schemas.microsoft.com/office/powerpoint/2010/main" val="2986970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B453C-F2B2-4ECA-A6ED-7DBEF1B6D389}">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2A3AD49-9331-450C-A2FE-6857A4DB38C6}">
  <ds:schemaRefs>
    <ds:schemaRef ds:uri="71af3243-3dd4-4a8d-8c0d-dd76da1f02a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3CC670F-05B9-4BB7-BA2C-0DE5B5C1E5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{1A370031-0DE2-49B3-BC54-24FEC4654479}tf00934815_win32</Template>
  <Application>Microsoft Office PowerPoint</Application>
  <PresentationFormat>Widescreen</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SlateVTI</vt:lpstr>
      <vt:lpstr>Revelation</vt:lpstr>
      <vt:lpstr>Ch. 1- Introduction to the Book</vt:lpstr>
      <vt:lpstr>Soon vs “the end of days”</vt:lpstr>
      <vt:lpstr>Apocalyptic Time</vt:lpstr>
      <vt:lpstr>Apocalyptic time</vt:lpstr>
      <vt:lpstr>God exists outside of time</vt:lpstr>
      <vt:lpstr>Epistolary introduction</vt:lpstr>
      <vt:lpstr>“He is coming with the clouds”</vt:lpstr>
      <vt:lpstr>Epistolary introduction</vt:lpstr>
      <vt:lpstr>The Alpha and the Omega</vt:lpstr>
      <vt:lpstr>John in Patmos</vt:lpstr>
      <vt:lpstr>Patmos</vt:lpstr>
      <vt:lpstr>John on Patmos</vt:lpstr>
      <vt:lpstr>The Lord’s Day</vt:lpstr>
      <vt:lpstr>A Vision of Christ</vt:lpstr>
      <vt:lpstr>“Seeing a voice”?</vt:lpstr>
      <vt:lpstr>A Vision of Christ</vt:lpstr>
      <vt:lpstr>One like a Son of Man</vt:lpstr>
      <vt:lpstr>One like a Son of Man</vt:lpstr>
      <vt:lpstr>One like a Son of Man</vt:lpstr>
      <vt:lpstr>"His eyes were like a flame"</vt:lpstr>
      <vt:lpstr>A Vision of Christ</vt:lpstr>
      <vt:lpstr>Seven stars (Coin minted in Rome 82-83 of Domitian)</vt:lpstr>
      <vt:lpstr>"Do not be afraid"</vt:lpstr>
      <vt:lpstr>"I am"</vt:lpstr>
      <vt:lpstr>The Keys of Death and Hades</vt:lpstr>
      <vt:lpstr>The Keys of Death and Hades</vt:lpstr>
    </vt:vector>
  </TitlesOfParts>
  <Company>Florida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Will Dilbeck</dc:creator>
  <cp:revision>90</cp:revision>
  <dcterms:created xsi:type="dcterms:W3CDTF">2022-12-06T19:16:03Z</dcterms:created>
  <dcterms:modified xsi:type="dcterms:W3CDTF">2022-12-11T13:18:32Z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