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60" r:id="rId2"/>
  </p:sldMasterIdLst>
  <p:notesMasterIdLst>
    <p:notesMasterId r:id="rId30"/>
  </p:notesMasterIdLst>
  <p:handoutMasterIdLst>
    <p:handoutMasterId r:id="rId31"/>
  </p:handoutMasterIdLst>
  <p:sldIdLst>
    <p:sldId id="256" r:id="rId3"/>
    <p:sldId id="259" r:id="rId4"/>
    <p:sldId id="258" r:id="rId5"/>
    <p:sldId id="257" r:id="rId6"/>
    <p:sldId id="260" r:id="rId7"/>
    <p:sldId id="261" r:id="rId8"/>
    <p:sldId id="263" r:id="rId9"/>
    <p:sldId id="262" r:id="rId10"/>
    <p:sldId id="264" r:id="rId11"/>
    <p:sldId id="265" r:id="rId12"/>
    <p:sldId id="266" r:id="rId13"/>
    <p:sldId id="267" r:id="rId14"/>
    <p:sldId id="268" r:id="rId15"/>
    <p:sldId id="277" r:id="rId16"/>
    <p:sldId id="269" r:id="rId17"/>
    <p:sldId id="270" r:id="rId18"/>
    <p:sldId id="271" r:id="rId19"/>
    <p:sldId id="272" r:id="rId20"/>
    <p:sldId id="273" r:id="rId21"/>
    <p:sldId id="281" r:id="rId22"/>
    <p:sldId id="278" r:id="rId23"/>
    <p:sldId id="279" r:id="rId24"/>
    <p:sldId id="280" r:id="rId25"/>
    <p:sldId id="276" r:id="rId26"/>
    <p:sldId id="275" r:id="rId27"/>
    <p:sldId id="274" r:id="rId28"/>
    <p:sldId id="282" r:id="rId2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06EF17-7EBA-22DE-657C-94AD98E32FB3}" v="1321" dt="2022-12-18T13:17:13.425"/>
    <p1510:client id="{746B6414-BBD8-04BE-DDCF-946F0C32C88E}" v="165" dt="2022-12-14T14:13:18.275"/>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274" autoAdjust="0"/>
  </p:normalViewPr>
  <p:slideViewPr>
    <p:cSldViewPr>
      <p:cViewPr varScale="1">
        <p:scale>
          <a:sx n="84" d="100"/>
          <a:sy n="84" d="100"/>
        </p:scale>
        <p:origin x="114" y="618"/>
      </p:cViewPr>
      <p:guideLst>
        <p:guide pos="3839"/>
        <p:guide orient="horz" pos="2160"/>
      </p:guideLst>
    </p:cSldViewPr>
  </p:slideViewPr>
  <p:notesTextViewPr>
    <p:cViewPr>
      <p:scale>
        <a:sx n="1" d="1"/>
        <a:sy n="1" d="1"/>
      </p:scale>
      <p:origin x="0" y="0"/>
    </p:cViewPr>
  </p:notesTextViewPr>
  <p:notesViewPr>
    <p:cSldViewPr showGuides="1">
      <p:cViewPr varScale="1">
        <p:scale>
          <a:sx n="52" d="100"/>
          <a:sy n="52" d="100"/>
        </p:scale>
        <p:origin x="2664" y="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12/18/2022</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12/18/2022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t>Click to edit Master title style</a:t>
            </a: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AFE8FB1-0A7A-443E-AAF7-31D4FA1AA312}" type="datetimeFigureOut">
              <a:rPr lang="en-US"/>
              <a:t>12/18/2022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Vertical Title 1"/>
          <p:cNvSpPr>
            <a:spLocks noGrp="1"/>
          </p:cNvSpPr>
          <p:nvPr>
            <p:ph type="title" orient="vert"/>
          </p:nvPr>
        </p:nvSpPr>
        <p:spPr>
          <a:xfrm>
            <a:off x="10361612" y="274639"/>
            <a:ext cx="1371600" cy="5901747"/>
          </a:xfrm>
        </p:spPr>
        <p:txBody>
          <a:bodyPr vert="eaVert"/>
          <a:lstStyle/>
          <a:p>
            <a:r>
              <a:t>Click to edit Master title style</a:t>
            </a: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AFE8FB1-0A7A-443E-AAF7-31D4FA1AA312}" type="datetimeFigureOut">
              <a:rPr lang="en-US"/>
              <a:t>12/18/2022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336" y="1769541"/>
            <a:ext cx="9437576" cy="1828801"/>
          </a:xfrm>
        </p:spPr>
        <p:txBody>
          <a:bodyPr anchor="b">
            <a:normAutofit/>
          </a:bodyPr>
          <a:lstStyle>
            <a:lvl1pPr algn="ctr">
              <a:defRPr sz="5398"/>
            </a:lvl1pPr>
          </a:lstStyle>
          <a:p>
            <a:r>
              <a:rPr lang="en-US"/>
              <a:t>Click to edit Master title style</a:t>
            </a:r>
          </a:p>
        </p:txBody>
      </p:sp>
      <p:sp>
        <p:nvSpPr>
          <p:cNvPr id="3" name="Subtitle 2"/>
          <p:cNvSpPr>
            <a:spLocks noGrp="1"/>
          </p:cNvSpPr>
          <p:nvPr>
            <p:ph type="subTitle" idx="1"/>
          </p:nvPr>
        </p:nvSpPr>
        <p:spPr>
          <a:xfrm>
            <a:off x="1370336" y="3773490"/>
            <a:ext cx="9437576" cy="1049867"/>
          </a:xfrm>
        </p:spPr>
        <p:txBody>
          <a:bodyPr anchor="t"/>
          <a:lstStyle>
            <a:lvl1pPr marL="0" indent="0" algn="ctr">
              <a:buNone/>
              <a:defRPr>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50828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65516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064" y="1761068"/>
            <a:ext cx="9588052" cy="1828813"/>
          </a:xfrm>
        </p:spPr>
        <p:txBody>
          <a:bodyPr anchor="b"/>
          <a:lstStyle>
            <a:lvl1pPr algn="ctr">
              <a:defRPr sz="3999" b="0" cap="none"/>
            </a:lvl1pPr>
          </a:lstStyle>
          <a:p>
            <a:r>
              <a:rPr lang="en-US"/>
              <a:t>Click to edit Master title style</a:t>
            </a:r>
          </a:p>
        </p:txBody>
      </p:sp>
      <p:sp>
        <p:nvSpPr>
          <p:cNvPr id="3" name="Text Placeholder 2"/>
          <p:cNvSpPr>
            <a:spLocks noGrp="1"/>
          </p:cNvSpPr>
          <p:nvPr>
            <p:ph type="body" idx="1"/>
          </p:nvPr>
        </p:nvSpPr>
        <p:spPr>
          <a:xfrm>
            <a:off x="1295064" y="3763439"/>
            <a:ext cx="9588052" cy="1333494"/>
          </a:xfrm>
        </p:spPr>
        <p:txBody>
          <a:bodyPr anchor="t"/>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266120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10351066" cy="1261872"/>
          </a:xfrm>
        </p:spPr>
        <p:txBody>
          <a:bodyPr/>
          <a:lstStyle/>
          <a:p>
            <a:r>
              <a:rPr lang="en-US"/>
              <a:t>Click to edit Master title style</a:t>
            </a:r>
          </a:p>
        </p:txBody>
      </p:sp>
      <p:sp>
        <p:nvSpPr>
          <p:cNvPr id="3" name="Content Placeholder 2"/>
          <p:cNvSpPr>
            <a:spLocks noGrp="1"/>
          </p:cNvSpPr>
          <p:nvPr>
            <p:ph sz="half" idx="1"/>
          </p:nvPr>
        </p:nvSpPr>
        <p:spPr>
          <a:xfrm>
            <a:off x="913558" y="2076450"/>
            <a:ext cx="4855576"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9047" y="2076451"/>
            <a:ext cx="4855576"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03605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557" y="1734507"/>
            <a:ext cx="502789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733" y="1734507"/>
            <a:ext cx="5027890" cy="4099959"/>
          </a:xfrm>
          <a:prstGeom prst="rect">
            <a:avLst/>
          </a:prstGeom>
        </p:spPr>
      </p:pic>
      <p:sp>
        <p:nvSpPr>
          <p:cNvPr id="2" name="Title 1"/>
          <p:cNvSpPr>
            <a:spLocks noGrp="1"/>
          </p:cNvSpPr>
          <p:nvPr>
            <p:ph type="title"/>
          </p:nvPr>
        </p:nvSpPr>
        <p:spPr>
          <a:xfrm>
            <a:off x="913557" y="609600"/>
            <a:ext cx="10351066" cy="9704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5741" y="1855153"/>
            <a:ext cx="4763523" cy="692494"/>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45741" y="2702104"/>
            <a:ext cx="4763523"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1509" y="1855153"/>
            <a:ext cx="4778337" cy="692495"/>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1511" y="2702104"/>
            <a:ext cx="4778336"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12/18/2022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49299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12/18/2022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29729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01489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3705924" cy="1821918"/>
          </a:xfrm>
        </p:spPr>
        <p:txBody>
          <a:bodyPr anchor="b">
            <a:normAutofit/>
          </a:bodyPr>
          <a:lstStyle>
            <a:lvl1pPr algn="ctr">
              <a:defRPr sz="2799" b="0"/>
            </a:lvl1pPr>
          </a:lstStyle>
          <a:p>
            <a:r>
              <a:rPr lang="en-US"/>
              <a:t>Click to edit Master title style</a:t>
            </a:r>
          </a:p>
        </p:txBody>
      </p:sp>
      <p:sp>
        <p:nvSpPr>
          <p:cNvPr id="3" name="Content Placeholder 2"/>
          <p:cNvSpPr>
            <a:spLocks noGrp="1"/>
          </p:cNvSpPr>
          <p:nvPr>
            <p:ph idx="1"/>
          </p:nvPr>
        </p:nvSpPr>
        <p:spPr>
          <a:xfrm>
            <a:off x="4854369" y="609601"/>
            <a:ext cx="641025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557" y="2673351"/>
            <a:ext cx="3705924" cy="3016250"/>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76911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t>Click to edit Master title style</a:t>
            </a: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AFE8FB1-0A7A-443E-AAF7-31D4FA1AA312}" type="datetimeFigureOut">
              <a:rPr lang="en-US"/>
              <a:t>12/18/2022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1765" y="609600"/>
            <a:ext cx="3583233" cy="5204832"/>
          </a:xfrm>
          <a:prstGeom prst="rect">
            <a:avLst/>
          </a:prstGeom>
        </p:spPr>
      </p:pic>
      <p:sp>
        <p:nvSpPr>
          <p:cNvPr id="2" name="Title 1"/>
          <p:cNvSpPr>
            <a:spLocks noGrp="1"/>
          </p:cNvSpPr>
          <p:nvPr>
            <p:ph type="title"/>
          </p:nvPr>
        </p:nvSpPr>
        <p:spPr>
          <a:xfrm>
            <a:off x="913557" y="763702"/>
            <a:ext cx="5706413" cy="1675559"/>
          </a:xfrm>
        </p:spPr>
        <p:txBody>
          <a:bodyPr anchor="b">
            <a:noAutofit/>
          </a:bodyPr>
          <a:lstStyle>
            <a:lvl1pPr algn="ctr">
              <a:defRPr sz="3199" b="0"/>
            </a:lvl1pPr>
          </a:lstStyle>
          <a:p>
            <a:r>
              <a:rPr lang="en-US"/>
              <a:t>Click to edit Master title style</a:t>
            </a:r>
          </a:p>
        </p:txBody>
      </p:sp>
      <p:sp>
        <p:nvSpPr>
          <p:cNvPr id="3" name="Picture Placeholder 2"/>
          <p:cNvSpPr>
            <a:spLocks noGrp="1" noChangeAspect="1"/>
          </p:cNvSpPr>
          <p:nvPr>
            <p:ph type="pic" idx="1"/>
          </p:nvPr>
        </p:nvSpPr>
        <p:spPr>
          <a:xfrm>
            <a:off x="7440613" y="763702"/>
            <a:ext cx="3274898" cy="4912822"/>
          </a:xfr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4" name="Text Placeholder 3"/>
          <p:cNvSpPr>
            <a:spLocks noGrp="1"/>
          </p:cNvSpPr>
          <p:nvPr>
            <p:ph type="body" sz="half" idx="2"/>
          </p:nvPr>
        </p:nvSpPr>
        <p:spPr>
          <a:xfrm>
            <a:off x="1473314" y="2679700"/>
            <a:ext cx="4586899" cy="3135695"/>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12/18/2022</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42305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619" y="547807"/>
            <a:ext cx="10139158" cy="3816806"/>
          </a:xfrm>
          <a:prstGeom prst="rect">
            <a:avLst/>
          </a:prstGeom>
        </p:spPr>
      </p:pic>
      <p:sp>
        <p:nvSpPr>
          <p:cNvPr id="2" name="Title 1"/>
          <p:cNvSpPr>
            <a:spLocks noGrp="1"/>
          </p:cNvSpPr>
          <p:nvPr>
            <p:ph type="title"/>
          </p:nvPr>
        </p:nvSpPr>
        <p:spPr>
          <a:xfrm>
            <a:off x="913568" y="4565255"/>
            <a:ext cx="10352629" cy="543472"/>
          </a:xfrm>
        </p:spPr>
        <p:txBody>
          <a:bodyPr anchor="b">
            <a:normAutofit/>
          </a:bodyPr>
          <a:lstStyle>
            <a:lvl1pPr algn="ctr">
              <a:defRPr sz="2799"/>
            </a:lvl1pPr>
          </a:lstStyle>
          <a:p>
            <a:r>
              <a:rPr lang="en-US"/>
              <a:t>Click to edit Master title style</a:t>
            </a:r>
          </a:p>
        </p:txBody>
      </p:sp>
      <p:sp>
        <p:nvSpPr>
          <p:cNvPr id="3" name="Picture Placeholder 2"/>
          <p:cNvSpPr>
            <a:spLocks noGrp="1" noChangeAspect="1"/>
          </p:cNvSpPr>
          <p:nvPr>
            <p:ph type="pic" idx="1"/>
          </p:nvPr>
        </p:nvSpPr>
        <p:spPr>
          <a:xfrm>
            <a:off x="1169045" y="695010"/>
            <a:ext cx="9842782" cy="3525671"/>
          </a:xfrm>
          <a:effectLst>
            <a:outerShdw blurRad="38100" dist="25400" dir="4440000">
              <a:srgbClr val="000000">
                <a:alpha val="36000"/>
              </a:srgbClr>
            </a:outerShdw>
          </a:effectLst>
        </p:spPr>
        <p:txBody>
          <a:bodyPr anchor="t">
            <a:normAutofit/>
          </a:bodyPr>
          <a:lstStyle>
            <a:lvl1pPr marL="0" indent="0" algn="ctr">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913557" y="5247728"/>
            <a:ext cx="10351066" cy="543472"/>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7392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8437"/>
            <a:ext cx="10351066" cy="3534344"/>
          </a:xfrm>
        </p:spPr>
        <p:txBody>
          <a:bodyPr anchor="ctr">
            <a:normAutofit/>
          </a:bodyPr>
          <a:lstStyle>
            <a:lvl1pPr>
              <a:defRPr sz="3999"/>
            </a:lvl1pPr>
          </a:lstStyle>
          <a:p>
            <a:r>
              <a:rPr lang="en-US"/>
              <a:t>Click to edit Master title style</a:t>
            </a:r>
          </a:p>
        </p:txBody>
      </p:sp>
      <p:sp>
        <p:nvSpPr>
          <p:cNvPr id="4" name="Text Placeholder 3"/>
          <p:cNvSpPr>
            <a:spLocks noGrp="1"/>
          </p:cNvSpPr>
          <p:nvPr>
            <p:ph type="body" sz="half" idx="2"/>
          </p:nvPr>
        </p:nvSpPr>
        <p:spPr>
          <a:xfrm>
            <a:off x="913556" y="4295180"/>
            <a:ext cx="10351067" cy="150182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77243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normAutofit/>
          </a:bodyPr>
          <a:lstStyle>
            <a:lvl1pPr>
              <a:defRPr sz="3599"/>
            </a:lvl1pPr>
          </a:lstStyle>
          <a:p>
            <a:r>
              <a:rPr lang="en-US"/>
              <a:t>Click to edit Master title style</a:t>
            </a:r>
          </a:p>
        </p:txBody>
      </p:sp>
      <p:sp>
        <p:nvSpPr>
          <p:cNvPr id="12" name="Text Placeholder 3"/>
          <p:cNvSpPr>
            <a:spLocks noGrp="1"/>
          </p:cNvSpPr>
          <p:nvPr>
            <p:ph type="body" sz="half" idx="13"/>
          </p:nvPr>
        </p:nvSpPr>
        <p:spPr>
          <a:xfrm>
            <a:off x="1720196" y="3610033"/>
            <a:ext cx="8750020" cy="532749"/>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56" y="4304353"/>
            <a:ext cx="10351067" cy="1489496"/>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11" name="TextBox 10">
            <a:extLst>
              <a:ext uri="{FF2B5EF4-FFF2-40B4-BE49-F238E27FC236}">
                <a16:creationId xmlns:a16="http://schemas.microsoft.com/office/drawing/2014/main" id="{223F0D53-0705-41B7-8554-09D21E7807F9}"/>
              </a:ext>
            </a:extLst>
          </p:cNvPr>
          <p:cNvSpPr txBox="1"/>
          <p:nvPr/>
        </p:nvSpPr>
        <p:spPr>
          <a:xfrm>
            <a:off x="990342" y="88479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1981" y="292825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56" y="2126943"/>
            <a:ext cx="10351067" cy="2511835"/>
          </a:xfrm>
        </p:spPr>
        <p:txBody>
          <a:bodyPr anchor="b"/>
          <a:lstStyle>
            <a:lvl1pPr>
              <a:defRPr sz="3199"/>
            </a:lvl1pPr>
          </a:lstStyle>
          <a:p>
            <a:r>
              <a:rPr lang="en-US"/>
              <a:t>Click to edit Master title style</a:t>
            </a:r>
          </a:p>
        </p:txBody>
      </p:sp>
      <p:sp>
        <p:nvSpPr>
          <p:cNvPr id="4" name="Text Placeholder 3"/>
          <p:cNvSpPr>
            <a:spLocks noGrp="1"/>
          </p:cNvSpPr>
          <p:nvPr>
            <p:ph type="body" sz="half" idx="2"/>
          </p:nvPr>
        </p:nvSpPr>
        <p:spPr>
          <a:xfrm>
            <a:off x="913547" y="4650556"/>
            <a:ext cx="10349503"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97252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7" y="609600"/>
            <a:ext cx="10351066" cy="970450"/>
          </a:xfrm>
        </p:spPr>
        <p:txBody>
          <a:bodyPr/>
          <a:lstStyle/>
          <a:p>
            <a:r>
              <a:rPr lang="en-US"/>
              <a:t>Click to edit Master title style</a:t>
            </a:r>
          </a:p>
        </p:txBody>
      </p:sp>
      <p:sp>
        <p:nvSpPr>
          <p:cNvPr id="7" name="Text Placeholder 2"/>
          <p:cNvSpPr>
            <a:spLocks noGrp="1"/>
          </p:cNvSpPr>
          <p:nvPr>
            <p:ph type="body" idx="1"/>
          </p:nvPr>
        </p:nvSpPr>
        <p:spPr>
          <a:xfrm>
            <a:off x="913557"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57"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5553" y="1885950"/>
            <a:ext cx="3300124" cy="764783"/>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279"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4498"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4498" y="2768111"/>
            <a:ext cx="3300124" cy="3023089"/>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92141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28" y="1818215"/>
            <a:ext cx="333910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653" y="1818215"/>
            <a:ext cx="333910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984" y="1818215"/>
            <a:ext cx="3339102" cy="1847851"/>
          </a:xfrm>
          <a:prstGeom prst="rect">
            <a:avLst/>
          </a:prstGeom>
        </p:spPr>
      </p:pic>
      <p:sp>
        <p:nvSpPr>
          <p:cNvPr id="30" name="Title 1"/>
          <p:cNvSpPr>
            <a:spLocks noGrp="1"/>
          </p:cNvSpPr>
          <p:nvPr>
            <p:ph type="title"/>
          </p:nvPr>
        </p:nvSpPr>
        <p:spPr>
          <a:xfrm>
            <a:off x="913556" y="609600"/>
            <a:ext cx="10351067" cy="970450"/>
          </a:xfrm>
        </p:spPr>
        <p:txBody>
          <a:bodyPr/>
          <a:lstStyle/>
          <a:p>
            <a:r>
              <a:rPr lang="en-US"/>
              <a:t>Click to edit Master title style</a:t>
            </a:r>
          </a:p>
        </p:txBody>
      </p:sp>
      <p:sp>
        <p:nvSpPr>
          <p:cNvPr id="19" name="Text Placeholder 2"/>
          <p:cNvSpPr>
            <a:spLocks noGrp="1"/>
          </p:cNvSpPr>
          <p:nvPr>
            <p:ph type="body" idx="1"/>
          </p:nvPr>
        </p:nvSpPr>
        <p:spPr>
          <a:xfrm>
            <a:off x="913557"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7837" y="1938918"/>
            <a:ext cx="3091563"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1" name="Text Placeholder 3"/>
          <p:cNvSpPr>
            <a:spLocks noGrp="1"/>
          </p:cNvSpPr>
          <p:nvPr>
            <p:ph type="body" sz="half" idx="18"/>
          </p:nvPr>
        </p:nvSpPr>
        <p:spPr>
          <a:xfrm>
            <a:off x="913557" y="4572443"/>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31"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4559" y="1939094"/>
            <a:ext cx="3091563"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4" name="Text Placeholder 3"/>
          <p:cNvSpPr>
            <a:spLocks noGrp="1"/>
          </p:cNvSpPr>
          <p:nvPr>
            <p:ph type="body" sz="half" idx="19"/>
          </p:nvPr>
        </p:nvSpPr>
        <p:spPr>
          <a:xfrm>
            <a:off x="4440279"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4623"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3595" y="1934432"/>
            <a:ext cx="3091563"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7" name="Text Placeholder 3"/>
          <p:cNvSpPr>
            <a:spLocks noGrp="1"/>
          </p:cNvSpPr>
          <p:nvPr>
            <p:ph type="body" sz="half" idx="20"/>
          </p:nvPr>
        </p:nvSpPr>
        <p:spPr>
          <a:xfrm>
            <a:off x="7964498"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3939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E833E-1B6D-415F-AD29-75AE8C43BD0D}" type="datetime1">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949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0729" y="609600"/>
            <a:ext cx="2283892"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558" y="609600"/>
            <a:ext cx="7914810"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52596F-08A7-4B70-989A-F2B1CF31E66B}" type="datetime1">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47370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02" name="Shape 102"/>
          <p:cNvSpPr>
            <a:spLocks noGrp="1"/>
          </p:cNvSpPr>
          <p:nvPr>
            <p:ph type="title"/>
          </p:nvPr>
        </p:nvSpPr>
        <p:spPr>
          <a:xfrm>
            <a:off x="2592249" y="624110"/>
            <a:ext cx="8909367" cy="1509492"/>
          </a:xfrm>
          <a:prstGeom prst="rect">
            <a:avLst/>
          </a:prstGeom>
        </p:spPr>
        <p:txBody>
          <a:bodyPr/>
          <a:lstStyle/>
          <a:p>
            <a:pPr lvl="0">
              <a:defRPr sz="1800">
                <a:solidFill>
                  <a:srgbClr val="000000"/>
                </a:solidFill>
              </a:defRPr>
            </a:pPr>
            <a:r>
              <a:rPr sz="3599">
                <a:solidFill>
                  <a:srgbClr val="262626"/>
                </a:solidFill>
              </a:rPr>
              <a:t>Title Text</a:t>
            </a:r>
          </a:p>
        </p:txBody>
      </p:sp>
      <p:sp>
        <p:nvSpPr>
          <p:cNvPr id="103" name="Shape 103"/>
          <p:cNvSpPr>
            <a:spLocks noGrp="1"/>
          </p:cNvSpPr>
          <p:nvPr>
            <p:ph type="body" idx="1"/>
          </p:nvPr>
        </p:nvSpPr>
        <p:spPr>
          <a:xfrm>
            <a:off x="2588535" y="2133600"/>
            <a:ext cx="4312746" cy="4724400"/>
          </a:xfrm>
          <a:prstGeom prst="rect">
            <a:avLst/>
          </a:prstGeom>
        </p:spPr>
        <p:txBody>
          <a:bodyPr/>
          <a:lstStyle/>
          <a:p>
            <a:pPr lvl="0">
              <a:defRPr>
                <a:solidFill>
                  <a:srgbClr val="000000"/>
                </a:solidFill>
              </a:defRPr>
            </a:pPr>
            <a:r>
              <a:rPr>
                <a:solidFill>
                  <a:srgbClr val="404040"/>
                </a:solidFill>
              </a:rPr>
              <a:t>Body Level One</a:t>
            </a:r>
          </a:p>
          <a:p>
            <a:pPr lvl="1">
              <a:defRPr>
                <a:solidFill>
                  <a:srgbClr val="000000"/>
                </a:solidFill>
              </a:defRPr>
            </a:pPr>
            <a:r>
              <a:rPr>
                <a:solidFill>
                  <a:srgbClr val="404040"/>
                </a:solidFill>
              </a:rPr>
              <a:t>Body Level Two</a:t>
            </a:r>
          </a:p>
          <a:p>
            <a:pPr lvl="2">
              <a:defRPr>
                <a:solidFill>
                  <a:srgbClr val="000000"/>
                </a:solidFill>
              </a:defRPr>
            </a:pPr>
            <a:r>
              <a:rPr>
                <a:solidFill>
                  <a:srgbClr val="404040"/>
                </a:solidFill>
              </a:rPr>
              <a:t>Body Level Three</a:t>
            </a:r>
          </a:p>
          <a:p>
            <a:pPr lvl="3">
              <a:defRPr>
                <a:solidFill>
                  <a:srgbClr val="000000"/>
                </a:solidFill>
              </a:defRPr>
            </a:pPr>
            <a:r>
              <a:rPr>
                <a:solidFill>
                  <a:srgbClr val="404040"/>
                </a:solidFill>
              </a:rPr>
              <a:t>Body Level Four</a:t>
            </a:r>
          </a:p>
          <a:p>
            <a:pPr lvl="4">
              <a:defRPr>
                <a:solidFill>
                  <a:srgbClr val="000000"/>
                </a:solidFill>
              </a:defRPr>
            </a:pPr>
            <a:r>
              <a:rPr>
                <a:solidFill>
                  <a:srgbClr val="404040"/>
                </a:solidFill>
              </a:rPr>
              <a:t>Body Level Five</a:t>
            </a:r>
          </a:p>
        </p:txBody>
      </p:sp>
      <p:sp>
        <p:nvSpPr>
          <p:cNvPr id="104" name="Shape 104"/>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5313176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t>Click to edit Master title style</a:t>
            </a:r>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a:t>12/18/2022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t>Click to edit Master title style</a:t>
            </a: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9AFE8FB1-0A7A-443E-AAF7-31D4FA1AA312}" type="datetimeFigureOut">
              <a:rPr lang="en-US"/>
              <a:t>12/18/2022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lvl1pPr>
              <a:defRPr/>
            </a:lvl1pPr>
          </a:lstStyle>
          <a:p>
            <a:r>
              <a:t>Click to edit Master title style</a:t>
            </a: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9AFE8FB1-0A7A-443E-AAF7-31D4FA1AA312}" type="datetimeFigureOut">
              <a:rPr lang="en-US"/>
              <a:t>12/18/2022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9AFE8FB1-0A7A-443E-AAF7-31D4FA1AA312}" type="datetimeFigureOut">
              <a:rPr lang="en-US"/>
              <a:t>12/18/2022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t>12/18/2022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t>Click to edit Master title style</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12/18/2022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t>Click to edit Master title style</a:t>
            </a:r>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12/18/2022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12/18/2022</a:t>
            </a:fld>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0"/>
            <a:ext cx="10351066"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557" y="2076450"/>
            <a:ext cx="10351066"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6736" y="6000750"/>
            <a:ext cx="2742486"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12/18/2022</a:t>
            </a:fld>
            <a:endParaRPr lang="en-US"/>
          </a:p>
        </p:txBody>
      </p:sp>
      <p:sp>
        <p:nvSpPr>
          <p:cNvPr id="5" name="Footer Placeholder 4"/>
          <p:cNvSpPr>
            <a:spLocks noGrp="1"/>
          </p:cNvSpPr>
          <p:nvPr>
            <p:ph type="ftr" sz="quarter" idx="3"/>
          </p:nvPr>
        </p:nvSpPr>
        <p:spPr>
          <a:xfrm>
            <a:off x="913558" y="6000750"/>
            <a:ext cx="6671127"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1273" y="6000750"/>
            <a:ext cx="753349"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ctr" defTabSz="457063" rtl="0" eaLnBrk="1" latinLnBrk="0" hangingPunct="1">
        <a:lnSpc>
          <a:spcPct val="90000"/>
        </a:lnSpc>
        <a:spcBef>
          <a:spcPct val="0"/>
        </a:spcBef>
        <a:buNone/>
        <a:defRPr sz="45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sacred-texts.com/bib/bap/bap34.htm#fn_8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Revelation </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t>Chapter 2</a:t>
            </a: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33340-7C3F-0934-D7C4-D6345369D53C}"/>
              </a:ext>
            </a:extLst>
          </p:cNvPr>
          <p:cNvSpPr>
            <a:spLocks noGrp="1"/>
          </p:cNvSpPr>
          <p:nvPr>
            <p:ph type="title"/>
          </p:nvPr>
        </p:nvSpPr>
        <p:spPr/>
        <p:txBody>
          <a:bodyPr/>
          <a:lstStyle/>
          <a:p>
            <a:r>
              <a:rPr lang="en-US" dirty="0"/>
              <a:t>Who were the Nicolaitans?</a:t>
            </a:r>
          </a:p>
        </p:txBody>
      </p:sp>
      <p:sp>
        <p:nvSpPr>
          <p:cNvPr id="3" name="Content Placeholder 2">
            <a:extLst>
              <a:ext uri="{FF2B5EF4-FFF2-40B4-BE49-F238E27FC236}">
                <a16:creationId xmlns:a16="http://schemas.microsoft.com/office/drawing/2014/main" id="{E1F53927-A8C3-ECC6-954B-6B6D1553A20D}"/>
              </a:ext>
            </a:extLst>
          </p:cNvPr>
          <p:cNvSpPr>
            <a:spLocks noGrp="1"/>
          </p:cNvSpPr>
          <p:nvPr>
            <p:ph sz="half" idx="1"/>
          </p:nvPr>
        </p:nvSpPr>
        <p:spPr/>
        <p:txBody>
          <a:bodyPr vert="horz" lIns="91440" tIns="45720" rIns="91440" bIns="45720" rtlCol="0" anchor="t">
            <a:normAutofit/>
          </a:bodyPr>
          <a:lstStyle/>
          <a:p>
            <a:r>
              <a:rPr lang="en-US" sz="3200" dirty="0"/>
              <a:t>2:15- eating meat sacrificed to idols and fornication</a:t>
            </a:r>
          </a:p>
          <a:p>
            <a:r>
              <a:rPr lang="en-US" sz="3200" dirty="0"/>
              <a:t>"Let us eat meat"</a:t>
            </a:r>
          </a:p>
          <a:p>
            <a:r>
              <a:rPr lang="en-US" sz="3200" dirty="0"/>
              <a:t>"Conqueror of people"</a:t>
            </a:r>
          </a:p>
          <a:p>
            <a:r>
              <a:rPr lang="en-US" sz="3200" dirty="0"/>
              <a:t>Highly speculative</a:t>
            </a:r>
          </a:p>
        </p:txBody>
      </p:sp>
      <p:sp>
        <p:nvSpPr>
          <p:cNvPr id="4" name="Content Placeholder 3">
            <a:extLst>
              <a:ext uri="{FF2B5EF4-FFF2-40B4-BE49-F238E27FC236}">
                <a16:creationId xmlns:a16="http://schemas.microsoft.com/office/drawing/2014/main" id="{6EB37EB0-2677-88CA-1E31-563080433FC5}"/>
              </a:ext>
            </a:extLst>
          </p:cNvPr>
          <p:cNvSpPr>
            <a:spLocks noGrp="1"/>
          </p:cNvSpPr>
          <p:nvPr>
            <p:ph sz="half" idx="2"/>
          </p:nvPr>
        </p:nvSpPr>
        <p:spPr/>
        <p:txBody>
          <a:bodyPr vert="horz" lIns="91440" tIns="45720" rIns="91440" bIns="45720" rtlCol="0" anchor="t">
            <a:normAutofit/>
          </a:bodyPr>
          <a:lstStyle/>
          <a:p>
            <a:r>
              <a:rPr lang="en-US" sz="2800" dirty="0">
                <a:solidFill>
                  <a:schemeClr val="accent2"/>
                </a:solidFill>
              </a:rPr>
              <a:t>Acts 6:5 </a:t>
            </a:r>
            <a:r>
              <a:rPr lang="en-US" sz="2800" dirty="0">
                <a:ea typeface="+mn-lt"/>
                <a:cs typeface="+mn-lt"/>
              </a:rPr>
              <a:t>What they said pleased the whole community, and they chose Stephen, a man full of faith and the Holy Spirit, together with Philip, Prochorus, Nicanor, Timon, Parmenas, and </a:t>
            </a:r>
            <a:r>
              <a:rPr lang="en-US" sz="2800" u="sng" dirty="0">
                <a:ea typeface="+mn-lt"/>
                <a:cs typeface="+mn-lt"/>
              </a:rPr>
              <a:t>Nicolaus, a proselyte of Antioch</a:t>
            </a:r>
            <a:endParaRPr lang="en-US" sz="2800" u="sng" dirty="0"/>
          </a:p>
        </p:txBody>
      </p:sp>
    </p:spTree>
    <p:extLst>
      <p:ext uri="{BB962C8B-B14F-4D97-AF65-F5344CB8AC3E}">
        <p14:creationId xmlns:p14="http://schemas.microsoft.com/office/powerpoint/2010/main" val="198504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54CA6-C306-90E8-9B2A-001C488981E0}"/>
              </a:ext>
            </a:extLst>
          </p:cNvPr>
          <p:cNvSpPr>
            <a:spLocks noGrp="1"/>
          </p:cNvSpPr>
          <p:nvPr>
            <p:ph type="title"/>
          </p:nvPr>
        </p:nvSpPr>
        <p:spPr/>
        <p:txBody>
          <a:bodyPr/>
          <a:lstStyle/>
          <a:p>
            <a:r>
              <a:rPr lang="en-US" dirty="0"/>
              <a:t>Ancient Smyrna</a:t>
            </a:r>
          </a:p>
        </p:txBody>
      </p:sp>
      <p:sp>
        <p:nvSpPr>
          <p:cNvPr id="3" name="Content Placeholder 2">
            <a:extLst>
              <a:ext uri="{FF2B5EF4-FFF2-40B4-BE49-F238E27FC236}">
                <a16:creationId xmlns:a16="http://schemas.microsoft.com/office/drawing/2014/main" id="{BF7B6807-3422-A5A8-E98D-9D0C391E1154}"/>
              </a:ext>
            </a:extLst>
          </p:cNvPr>
          <p:cNvSpPr>
            <a:spLocks noGrp="1"/>
          </p:cNvSpPr>
          <p:nvPr>
            <p:ph sz="half" idx="1"/>
          </p:nvPr>
        </p:nvSpPr>
        <p:spPr/>
        <p:txBody>
          <a:bodyPr vert="horz" lIns="91440" tIns="45720" rIns="91440" bIns="45720" rtlCol="0" anchor="t">
            <a:normAutofit/>
          </a:bodyPr>
          <a:lstStyle/>
          <a:p>
            <a:r>
              <a:rPr lang="en-US" sz="2800" dirty="0"/>
              <a:t>Important port city</a:t>
            </a:r>
          </a:p>
          <a:p>
            <a:pPr marL="0" indent="0">
              <a:buNone/>
            </a:pPr>
            <a:endParaRPr lang="en-US" sz="2800" dirty="0"/>
          </a:p>
          <a:p>
            <a:r>
              <a:rPr lang="en-US" sz="2800" dirty="0"/>
              <a:t>Renowned for its wealth</a:t>
            </a:r>
          </a:p>
          <a:p>
            <a:endParaRPr lang="en-US" sz="2800" dirty="0"/>
          </a:p>
          <a:p>
            <a:r>
              <a:rPr lang="en-US" sz="2800" dirty="0"/>
              <a:t>Homer is supposedly from here</a:t>
            </a:r>
          </a:p>
          <a:p>
            <a:endParaRPr lang="en-US" dirty="0"/>
          </a:p>
        </p:txBody>
      </p:sp>
      <p:pic>
        <p:nvPicPr>
          <p:cNvPr id="5" name="Picture 5" descr="A picture containing grass, outdoor, sky, rock&#10;&#10;Description automatically generated">
            <a:extLst>
              <a:ext uri="{FF2B5EF4-FFF2-40B4-BE49-F238E27FC236}">
                <a16:creationId xmlns:a16="http://schemas.microsoft.com/office/drawing/2014/main" id="{757B680C-7094-ACD8-AC23-1641AA4094B3}"/>
              </a:ext>
            </a:extLst>
          </p:cNvPr>
          <p:cNvPicPr>
            <a:picLocks noGrp="1" noChangeAspect="1"/>
          </p:cNvPicPr>
          <p:nvPr>
            <p:ph sz="half" idx="2"/>
          </p:nvPr>
        </p:nvPicPr>
        <p:blipFill>
          <a:blip r:embed="rId2"/>
          <a:stretch>
            <a:fillRect/>
          </a:stretch>
        </p:blipFill>
        <p:spPr>
          <a:xfrm>
            <a:off x="6246815" y="1999455"/>
            <a:ext cx="4408706" cy="4023862"/>
          </a:xfrm>
        </p:spPr>
      </p:pic>
    </p:spTree>
    <p:extLst>
      <p:ext uri="{BB962C8B-B14F-4D97-AF65-F5344CB8AC3E}">
        <p14:creationId xmlns:p14="http://schemas.microsoft.com/office/powerpoint/2010/main" val="339983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19870-8E32-910A-6532-4BE5440F4ABF}"/>
              </a:ext>
            </a:extLst>
          </p:cNvPr>
          <p:cNvSpPr>
            <a:spLocks noGrp="1"/>
          </p:cNvSpPr>
          <p:nvPr>
            <p:ph type="title"/>
          </p:nvPr>
        </p:nvSpPr>
        <p:spPr/>
        <p:txBody>
          <a:bodyPr/>
          <a:lstStyle/>
          <a:p>
            <a:r>
              <a:rPr lang="en-US" dirty="0"/>
              <a:t>Poor, but rich</a:t>
            </a:r>
          </a:p>
        </p:txBody>
      </p:sp>
      <p:sp>
        <p:nvSpPr>
          <p:cNvPr id="3" name="Content Placeholder 2">
            <a:extLst>
              <a:ext uri="{FF2B5EF4-FFF2-40B4-BE49-F238E27FC236}">
                <a16:creationId xmlns:a16="http://schemas.microsoft.com/office/drawing/2014/main" id="{59342C1E-093F-75F6-4491-A547C621DB54}"/>
              </a:ext>
            </a:extLst>
          </p:cNvPr>
          <p:cNvSpPr>
            <a:spLocks noGrp="1"/>
          </p:cNvSpPr>
          <p:nvPr>
            <p:ph idx="1"/>
          </p:nvPr>
        </p:nvSpPr>
        <p:spPr/>
        <p:txBody>
          <a:bodyPr vert="horz" lIns="91440" tIns="45720" rIns="91440" bIns="45720" rtlCol="0" anchor="t">
            <a:normAutofit/>
          </a:bodyPr>
          <a:lstStyle/>
          <a:p>
            <a:r>
              <a:rPr lang="en-US" sz="2800" dirty="0">
                <a:solidFill>
                  <a:schemeClr val="accent2"/>
                </a:solidFill>
                <a:ea typeface="+mn-lt"/>
                <a:cs typeface="+mn-lt"/>
              </a:rPr>
              <a:t>Revelation 2:9</a:t>
            </a:r>
            <a:r>
              <a:rPr lang="en-US" sz="2800" dirty="0">
                <a:ea typeface="+mn-lt"/>
                <a:cs typeface="+mn-lt"/>
              </a:rPr>
              <a:t> ‘I know your affliction and your poverty, even though you are rich. </a:t>
            </a:r>
            <a:r>
              <a:rPr lang="en-US" sz="2800" u="sng" dirty="0">
                <a:ea typeface="+mn-lt"/>
                <a:cs typeface="+mn-lt"/>
              </a:rPr>
              <a:t>I know the slander on the part of those who say that they are Jews and are not, but are a synagogue of Satan</a:t>
            </a:r>
            <a:r>
              <a:rPr lang="en-US" sz="2800" dirty="0">
                <a:ea typeface="+mn-lt"/>
                <a:cs typeface="+mn-lt"/>
              </a:rPr>
              <a:t>. </a:t>
            </a:r>
            <a:r>
              <a:rPr lang="en-US" sz="2800" b="1" baseline="30000" dirty="0">
                <a:ea typeface="+mn-lt"/>
                <a:cs typeface="+mn-lt"/>
              </a:rPr>
              <a:t>10 </a:t>
            </a:r>
            <a:r>
              <a:rPr lang="en-US" sz="2800" dirty="0">
                <a:ea typeface="+mn-lt"/>
                <a:cs typeface="+mn-lt"/>
              </a:rPr>
              <a:t>Do not fear what you are about to suffer. Beware, the devil is about to throw some of you into prison so that you may be tested, and for ten days you will have affliction. Be faithful until death, and I will give you the crown of life. </a:t>
            </a:r>
            <a:r>
              <a:rPr lang="en-US" sz="2800" b="1" baseline="30000" dirty="0">
                <a:ea typeface="+mn-lt"/>
                <a:cs typeface="+mn-lt"/>
              </a:rPr>
              <a:t>11 </a:t>
            </a:r>
            <a:r>
              <a:rPr lang="en-US" sz="2800" dirty="0">
                <a:ea typeface="+mn-lt"/>
                <a:cs typeface="+mn-lt"/>
              </a:rPr>
              <a:t>Let anyone who has an ear listen to what the Spirit is saying to the churches. Whoever conquers will not be harmed by the second death.</a:t>
            </a:r>
            <a:endParaRPr lang="en-US" sz="2800" dirty="0"/>
          </a:p>
        </p:txBody>
      </p:sp>
    </p:spTree>
    <p:extLst>
      <p:ext uri="{BB962C8B-B14F-4D97-AF65-F5344CB8AC3E}">
        <p14:creationId xmlns:p14="http://schemas.microsoft.com/office/powerpoint/2010/main" val="55269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EA5D-C1C9-C89C-31A8-4D50D25DAC93}"/>
              </a:ext>
            </a:extLst>
          </p:cNvPr>
          <p:cNvSpPr>
            <a:spLocks noGrp="1"/>
          </p:cNvSpPr>
          <p:nvPr>
            <p:ph type="title"/>
          </p:nvPr>
        </p:nvSpPr>
        <p:spPr/>
        <p:txBody>
          <a:bodyPr/>
          <a:lstStyle/>
          <a:p>
            <a:r>
              <a:rPr lang="en-US" dirty="0"/>
              <a:t>Poverty and slander</a:t>
            </a:r>
          </a:p>
        </p:txBody>
      </p:sp>
      <p:sp>
        <p:nvSpPr>
          <p:cNvPr id="3" name="Content Placeholder 2">
            <a:extLst>
              <a:ext uri="{FF2B5EF4-FFF2-40B4-BE49-F238E27FC236}">
                <a16:creationId xmlns:a16="http://schemas.microsoft.com/office/drawing/2014/main" id="{6EAFCE14-2CA9-95BF-94E3-CA8669354F23}"/>
              </a:ext>
            </a:extLst>
          </p:cNvPr>
          <p:cNvSpPr>
            <a:spLocks noGrp="1"/>
          </p:cNvSpPr>
          <p:nvPr>
            <p:ph sz="half" idx="1"/>
          </p:nvPr>
        </p:nvSpPr>
        <p:spPr/>
        <p:txBody>
          <a:bodyPr vert="horz" lIns="91440" tIns="45720" rIns="91440" bIns="45720" rtlCol="0" anchor="t">
            <a:normAutofit/>
          </a:bodyPr>
          <a:lstStyle/>
          <a:p>
            <a:r>
              <a:rPr lang="en-US" sz="3600" dirty="0"/>
              <a:t>Poor probably because of their staunch beliefs</a:t>
            </a:r>
          </a:p>
          <a:p>
            <a:r>
              <a:rPr lang="en-US" sz="3600" dirty="0"/>
              <a:t>False Jews were perhaps </a:t>
            </a:r>
            <a:r>
              <a:rPr lang="en-US" sz="3600" i="1" dirty="0" err="1"/>
              <a:t>delatores</a:t>
            </a:r>
            <a:r>
              <a:rPr lang="en-US" sz="3600" dirty="0"/>
              <a:t> and accused Christians of illegal actions</a:t>
            </a:r>
          </a:p>
          <a:p>
            <a:endParaRPr lang="en-US" dirty="0"/>
          </a:p>
        </p:txBody>
      </p:sp>
      <p:pic>
        <p:nvPicPr>
          <p:cNvPr id="5" name="Picture 5">
            <a:extLst>
              <a:ext uri="{FF2B5EF4-FFF2-40B4-BE49-F238E27FC236}">
                <a16:creationId xmlns:a16="http://schemas.microsoft.com/office/drawing/2014/main" id="{C5FA10C2-F117-32C6-1937-AA2537FFBF2F}"/>
              </a:ext>
            </a:extLst>
          </p:cNvPr>
          <p:cNvPicPr>
            <a:picLocks noGrp="1" noChangeAspect="1"/>
          </p:cNvPicPr>
          <p:nvPr>
            <p:ph sz="half" idx="2"/>
          </p:nvPr>
        </p:nvPicPr>
        <p:blipFill>
          <a:blip r:embed="rId2"/>
          <a:stretch>
            <a:fillRect/>
          </a:stretch>
        </p:blipFill>
        <p:spPr>
          <a:xfrm>
            <a:off x="6247390" y="2568997"/>
            <a:ext cx="4418447" cy="2939205"/>
          </a:xfrm>
        </p:spPr>
      </p:pic>
    </p:spTree>
    <p:extLst>
      <p:ext uri="{BB962C8B-B14F-4D97-AF65-F5344CB8AC3E}">
        <p14:creationId xmlns:p14="http://schemas.microsoft.com/office/powerpoint/2010/main" val="162818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19870-8E32-910A-6532-4BE5440F4ABF}"/>
              </a:ext>
            </a:extLst>
          </p:cNvPr>
          <p:cNvSpPr>
            <a:spLocks noGrp="1"/>
          </p:cNvSpPr>
          <p:nvPr>
            <p:ph type="title"/>
          </p:nvPr>
        </p:nvSpPr>
        <p:spPr/>
        <p:txBody>
          <a:bodyPr/>
          <a:lstStyle/>
          <a:p>
            <a:r>
              <a:rPr lang="en-US" dirty="0"/>
              <a:t>The crown of life</a:t>
            </a:r>
          </a:p>
        </p:txBody>
      </p:sp>
      <p:sp>
        <p:nvSpPr>
          <p:cNvPr id="3" name="Content Placeholder 2">
            <a:extLst>
              <a:ext uri="{FF2B5EF4-FFF2-40B4-BE49-F238E27FC236}">
                <a16:creationId xmlns:a16="http://schemas.microsoft.com/office/drawing/2014/main" id="{59342C1E-093F-75F6-4491-A547C621DB54}"/>
              </a:ext>
            </a:extLst>
          </p:cNvPr>
          <p:cNvSpPr>
            <a:spLocks noGrp="1"/>
          </p:cNvSpPr>
          <p:nvPr>
            <p:ph idx="1"/>
          </p:nvPr>
        </p:nvSpPr>
        <p:spPr/>
        <p:txBody>
          <a:bodyPr vert="horz" lIns="91440" tIns="45720" rIns="91440" bIns="45720" rtlCol="0" anchor="t">
            <a:normAutofit/>
          </a:bodyPr>
          <a:lstStyle/>
          <a:p>
            <a:r>
              <a:rPr lang="en-US" sz="2800" dirty="0">
                <a:solidFill>
                  <a:schemeClr val="accent2"/>
                </a:solidFill>
                <a:ea typeface="+mn-lt"/>
                <a:cs typeface="+mn-lt"/>
              </a:rPr>
              <a:t>Revelation 2:9</a:t>
            </a:r>
            <a:r>
              <a:rPr lang="en-US" sz="2800" dirty="0">
                <a:ea typeface="+mn-lt"/>
                <a:cs typeface="+mn-lt"/>
              </a:rPr>
              <a:t> ‘I know your affliction and your poverty, even though you are rich. I know the slander on the part of those who say that they are Jews and are not, but are a synagogue of Satan. </a:t>
            </a:r>
            <a:r>
              <a:rPr lang="en-US" sz="2800" b="1" baseline="30000" dirty="0">
                <a:ea typeface="+mn-lt"/>
                <a:cs typeface="+mn-lt"/>
              </a:rPr>
              <a:t>10 </a:t>
            </a:r>
            <a:r>
              <a:rPr lang="en-US" sz="2800" dirty="0">
                <a:ea typeface="+mn-lt"/>
                <a:cs typeface="+mn-lt"/>
              </a:rPr>
              <a:t>Do not fear what you are about to suffer. Beware, the devil is about to throw some of you into prison so that you may be tested, and for ten days you will have affliction. Be faithful until death, and </a:t>
            </a:r>
            <a:r>
              <a:rPr lang="en-US" sz="2800" u="sng" dirty="0">
                <a:ea typeface="+mn-lt"/>
                <a:cs typeface="+mn-lt"/>
              </a:rPr>
              <a:t>I will give you the crown of life</a:t>
            </a:r>
            <a:r>
              <a:rPr lang="en-US" sz="2800" dirty="0">
                <a:ea typeface="+mn-lt"/>
                <a:cs typeface="+mn-lt"/>
              </a:rPr>
              <a:t>. </a:t>
            </a:r>
            <a:r>
              <a:rPr lang="en-US" sz="2800" b="1" baseline="30000" dirty="0">
                <a:ea typeface="+mn-lt"/>
                <a:cs typeface="+mn-lt"/>
              </a:rPr>
              <a:t>11 </a:t>
            </a:r>
            <a:r>
              <a:rPr lang="en-US" sz="2800" dirty="0">
                <a:ea typeface="+mn-lt"/>
                <a:cs typeface="+mn-lt"/>
              </a:rPr>
              <a:t>Let anyone who has an ear listen to what the Spirit is saying to the churches. Whoever conquers will not be harmed by the second death.</a:t>
            </a:r>
            <a:endParaRPr lang="en-US" sz="2800" dirty="0"/>
          </a:p>
        </p:txBody>
      </p:sp>
    </p:spTree>
    <p:extLst>
      <p:ext uri="{BB962C8B-B14F-4D97-AF65-F5344CB8AC3E}">
        <p14:creationId xmlns:p14="http://schemas.microsoft.com/office/powerpoint/2010/main" val="281723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B626-C4BC-7DF2-84EC-C4A184623D41}"/>
              </a:ext>
            </a:extLst>
          </p:cNvPr>
          <p:cNvSpPr>
            <a:spLocks noGrp="1"/>
          </p:cNvSpPr>
          <p:nvPr>
            <p:ph type="title"/>
          </p:nvPr>
        </p:nvSpPr>
        <p:spPr/>
        <p:txBody>
          <a:bodyPr/>
          <a:lstStyle/>
          <a:p>
            <a:r>
              <a:rPr lang="en-US" dirty="0"/>
              <a:t>Ancient Pergamum</a:t>
            </a:r>
          </a:p>
        </p:txBody>
      </p:sp>
      <p:sp>
        <p:nvSpPr>
          <p:cNvPr id="3" name="Content Placeholder 2">
            <a:extLst>
              <a:ext uri="{FF2B5EF4-FFF2-40B4-BE49-F238E27FC236}">
                <a16:creationId xmlns:a16="http://schemas.microsoft.com/office/drawing/2014/main" id="{2E286D97-5EBD-CD86-7903-230CDBD85DAB}"/>
              </a:ext>
            </a:extLst>
          </p:cNvPr>
          <p:cNvSpPr>
            <a:spLocks noGrp="1"/>
          </p:cNvSpPr>
          <p:nvPr>
            <p:ph sz="half" idx="1"/>
          </p:nvPr>
        </p:nvSpPr>
        <p:spPr/>
        <p:txBody>
          <a:bodyPr vert="horz" lIns="91440" tIns="45720" rIns="91440" bIns="45720" rtlCol="0" anchor="t">
            <a:normAutofit/>
          </a:bodyPr>
          <a:lstStyle/>
          <a:p>
            <a:r>
              <a:rPr lang="en-US" sz="3200" dirty="0"/>
              <a:t>Had a great library</a:t>
            </a:r>
          </a:p>
          <a:p>
            <a:r>
              <a:rPr lang="en-US" sz="3200" dirty="0"/>
              <a:t>A temple to Octavian was there</a:t>
            </a:r>
          </a:p>
          <a:p>
            <a:r>
              <a:rPr lang="en-US" sz="3200" dirty="0"/>
              <a:t>There was a Jewish presence</a:t>
            </a:r>
          </a:p>
        </p:txBody>
      </p:sp>
      <p:pic>
        <p:nvPicPr>
          <p:cNvPr id="5" name="Picture 5" descr="A picture containing sky, outdoor, ground, ruin&#10;&#10;Description automatically generated">
            <a:extLst>
              <a:ext uri="{FF2B5EF4-FFF2-40B4-BE49-F238E27FC236}">
                <a16:creationId xmlns:a16="http://schemas.microsoft.com/office/drawing/2014/main" id="{B09F4007-426D-4975-A5EE-B4A97C15A7F8}"/>
              </a:ext>
            </a:extLst>
          </p:cNvPr>
          <p:cNvPicPr>
            <a:picLocks noGrp="1" noChangeAspect="1"/>
          </p:cNvPicPr>
          <p:nvPr>
            <p:ph sz="half" idx="2"/>
          </p:nvPr>
        </p:nvPicPr>
        <p:blipFill>
          <a:blip r:embed="rId2"/>
          <a:stretch>
            <a:fillRect/>
          </a:stretch>
        </p:blipFill>
        <p:spPr>
          <a:xfrm>
            <a:off x="6247390" y="2120308"/>
            <a:ext cx="4418447" cy="3577791"/>
          </a:xfrm>
        </p:spPr>
      </p:pic>
    </p:spTree>
    <p:extLst>
      <p:ext uri="{BB962C8B-B14F-4D97-AF65-F5344CB8AC3E}">
        <p14:creationId xmlns:p14="http://schemas.microsoft.com/office/powerpoint/2010/main" val="427680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BC69-9665-B371-DC75-24E8FD4199EB}"/>
              </a:ext>
            </a:extLst>
          </p:cNvPr>
          <p:cNvSpPr>
            <a:spLocks noGrp="1"/>
          </p:cNvSpPr>
          <p:nvPr>
            <p:ph type="title"/>
          </p:nvPr>
        </p:nvSpPr>
        <p:spPr/>
        <p:txBody>
          <a:bodyPr/>
          <a:lstStyle/>
          <a:p>
            <a:r>
              <a:rPr lang="en-US" dirty="0"/>
              <a:t>Satan's throne</a:t>
            </a:r>
          </a:p>
        </p:txBody>
      </p:sp>
      <p:sp>
        <p:nvSpPr>
          <p:cNvPr id="3" name="Content Placeholder 2">
            <a:extLst>
              <a:ext uri="{FF2B5EF4-FFF2-40B4-BE49-F238E27FC236}">
                <a16:creationId xmlns:a16="http://schemas.microsoft.com/office/drawing/2014/main" id="{E6EBE3EE-0769-9E91-877B-802C4FA18085}"/>
              </a:ext>
            </a:extLst>
          </p:cNvPr>
          <p:cNvSpPr>
            <a:spLocks noGrp="1"/>
          </p:cNvSpPr>
          <p:nvPr>
            <p:ph idx="1"/>
          </p:nvPr>
        </p:nvSpPr>
        <p:spPr>
          <a:xfrm>
            <a:off x="1394563" y="1677650"/>
            <a:ext cx="9144000" cy="4267200"/>
          </a:xfrm>
        </p:spPr>
        <p:txBody>
          <a:bodyPr vert="horz" lIns="91440" tIns="45720" rIns="91440" bIns="45720" rtlCol="0" anchor="t">
            <a:normAutofit/>
          </a:bodyPr>
          <a:lstStyle/>
          <a:p>
            <a:r>
              <a:rPr lang="en-US" sz="2800" dirty="0">
                <a:solidFill>
                  <a:schemeClr val="accent2"/>
                </a:solidFill>
                <a:ea typeface="+mn-lt"/>
                <a:cs typeface="+mn-lt"/>
              </a:rPr>
              <a:t>Revelation 2:13 </a:t>
            </a:r>
            <a:r>
              <a:rPr lang="en-US" sz="2800" dirty="0">
                <a:ea typeface="+mn-lt"/>
                <a:cs typeface="+mn-lt"/>
              </a:rPr>
              <a:t>‘I know where you are living, </a:t>
            </a:r>
            <a:r>
              <a:rPr lang="en-US" sz="2800" u="sng" dirty="0">
                <a:ea typeface="+mn-lt"/>
                <a:cs typeface="+mn-lt"/>
              </a:rPr>
              <a:t>where Satan’s throne is.</a:t>
            </a:r>
            <a:r>
              <a:rPr lang="en-US" sz="2800" dirty="0">
                <a:ea typeface="+mn-lt"/>
                <a:cs typeface="+mn-lt"/>
              </a:rPr>
              <a:t> Yet you are holding fast to my name, and you did not deny your faith in me even in the days of Antipas my witness, my faithful one, who was killed among you, </a:t>
            </a:r>
            <a:r>
              <a:rPr lang="en-US" sz="2800" u="sng" dirty="0">
                <a:ea typeface="+mn-lt"/>
                <a:cs typeface="+mn-lt"/>
              </a:rPr>
              <a:t>where Satan lives.</a:t>
            </a:r>
            <a:r>
              <a:rPr lang="en-US" sz="2800" dirty="0">
                <a:ea typeface="+mn-lt"/>
                <a:cs typeface="+mn-lt"/>
              </a:rPr>
              <a:t> </a:t>
            </a:r>
            <a:r>
              <a:rPr lang="en-US" sz="2800" b="1" baseline="30000" dirty="0">
                <a:ea typeface="+mn-lt"/>
                <a:cs typeface="+mn-lt"/>
              </a:rPr>
              <a:t>14 </a:t>
            </a:r>
            <a:r>
              <a:rPr lang="en-US" sz="2800" dirty="0">
                <a:ea typeface="+mn-lt"/>
                <a:cs typeface="+mn-lt"/>
              </a:rPr>
              <a:t>But I have a few things against you: you have some there who hold to the teaching of Balaam, who taught Balak to put a stumbling-block before the people of Israel, so that they would eat food sacrificed to idols and practice fornication. </a:t>
            </a:r>
            <a:r>
              <a:rPr lang="en-US" sz="2800" b="1" baseline="30000" dirty="0">
                <a:ea typeface="+mn-lt"/>
                <a:cs typeface="+mn-lt"/>
              </a:rPr>
              <a:t>15 </a:t>
            </a:r>
            <a:r>
              <a:rPr lang="en-US" sz="2800" dirty="0">
                <a:ea typeface="+mn-lt"/>
                <a:cs typeface="+mn-lt"/>
              </a:rPr>
              <a:t>So you also have some who hold to the teaching of the Nicolaitans. </a:t>
            </a:r>
            <a:endParaRPr lang="en-US" sz="2800" b="1" baseline="30000" dirty="0"/>
          </a:p>
        </p:txBody>
      </p:sp>
    </p:spTree>
    <p:extLst>
      <p:ext uri="{BB962C8B-B14F-4D97-AF65-F5344CB8AC3E}">
        <p14:creationId xmlns:p14="http://schemas.microsoft.com/office/powerpoint/2010/main" val="253324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733AD-6196-B715-FE7F-A9B4F069EC25}"/>
              </a:ext>
            </a:extLst>
          </p:cNvPr>
          <p:cNvSpPr>
            <a:spLocks noGrp="1"/>
          </p:cNvSpPr>
          <p:nvPr>
            <p:ph type="title"/>
          </p:nvPr>
        </p:nvSpPr>
        <p:spPr>
          <a:xfrm>
            <a:off x="1522414" y="274638"/>
            <a:ext cx="9143998" cy="1020762"/>
          </a:xfrm>
        </p:spPr>
        <p:txBody>
          <a:bodyPr anchor="b">
            <a:normAutofit/>
          </a:bodyPr>
          <a:lstStyle/>
          <a:p>
            <a:r>
              <a:rPr lang="en-US" dirty="0"/>
              <a:t>Satan's throne</a:t>
            </a:r>
          </a:p>
        </p:txBody>
      </p:sp>
      <p:sp>
        <p:nvSpPr>
          <p:cNvPr id="12" name="Content Placeholder 2">
            <a:extLst>
              <a:ext uri="{FF2B5EF4-FFF2-40B4-BE49-F238E27FC236}">
                <a16:creationId xmlns:a16="http://schemas.microsoft.com/office/drawing/2014/main" id="{88C24DE4-6AC2-265E-38FF-AB1F201F094D}"/>
              </a:ext>
            </a:extLst>
          </p:cNvPr>
          <p:cNvSpPr>
            <a:spLocks noGrp="1"/>
          </p:cNvSpPr>
          <p:nvPr>
            <p:ph sz="half" idx="1"/>
          </p:nvPr>
        </p:nvSpPr>
        <p:spPr>
          <a:xfrm>
            <a:off x="1522413" y="1905000"/>
            <a:ext cx="4419599" cy="4267200"/>
          </a:xfrm>
        </p:spPr>
        <p:txBody>
          <a:bodyPr vert="horz" lIns="91440" tIns="45720" rIns="91440" bIns="45720" rtlCol="0" anchor="t">
            <a:normAutofit/>
          </a:bodyPr>
          <a:lstStyle/>
          <a:p>
            <a:r>
              <a:rPr lang="en-US" sz="3200" dirty="0"/>
              <a:t>Perhaps a temple or other architectural feature</a:t>
            </a:r>
          </a:p>
          <a:p>
            <a:endParaRPr lang="en-US" sz="3200" dirty="0"/>
          </a:p>
          <a:p>
            <a:r>
              <a:rPr lang="en-US" sz="3200" dirty="0"/>
              <a:t>Perhaps a metaphor for Greco/Roman religion or persecution </a:t>
            </a:r>
          </a:p>
        </p:txBody>
      </p:sp>
      <p:pic>
        <p:nvPicPr>
          <p:cNvPr id="5" name="Picture 5" descr="A picture containing building, colonnade, government building&#10;&#10;Description automatically generated">
            <a:extLst>
              <a:ext uri="{FF2B5EF4-FFF2-40B4-BE49-F238E27FC236}">
                <a16:creationId xmlns:a16="http://schemas.microsoft.com/office/drawing/2014/main" id="{EE8794CD-8313-E110-38A0-879A0D5818F1}"/>
              </a:ext>
            </a:extLst>
          </p:cNvPr>
          <p:cNvPicPr>
            <a:picLocks noGrp="1" noChangeAspect="1"/>
          </p:cNvPicPr>
          <p:nvPr>
            <p:ph sz="half" idx="2"/>
          </p:nvPr>
        </p:nvPicPr>
        <p:blipFill rotWithShape="1">
          <a:blip r:embed="rId2"/>
          <a:srcRect l="27898" r="13842" b="-2"/>
          <a:stretch/>
        </p:blipFill>
        <p:spPr>
          <a:xfrm>
            <a:off x="6246815" y="1905000"/>
            <a:ext cx="4419598" cy="4267200"/>
          </a:xfrm>
          <a:noFill/>
        </p:spPr>
      </p:pic>
    </p:spTree>
    <p:extLst>
      <p:ext uri="{BB962C8B-B14F-4D97-AF65-F5344CB8AC3E}">
        <p14:creationId xmlns:p14="http://schemas.microsoft.com/office/powerpoint/2010/main" val="341336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BC69-9665-B371-DC75-24E8FD4199EB}"/>
              </a:ext>
            </a:extLst>
          </p:cNvPr>
          <p:cNvSpPr>
            <a:spLocks noGrp="1"/>
          </p:cNvSpPr>
          <p:nvPr>
            <p:ph type="title"/>
          </p:nvPr>
        </p:nvSpPr>
        <p:spPr/>
        <p:txBody>
          <a:bodyPr/>
          <a:lstStyle/>
          <a:p>
            <a:r>
              <a:rPr lang="en-US" dirty="0"/>
              <a:t>The teaching of Balaam</a:t>
            </a:r>
          </a:p>
        </p:txBody>
      </p:sp>
      <p:sp>
        <p:nvSpPr>
          <p:cNvPr id="3" name="Content Placeholder 2">
            <a:extLst>
              <a:ext uri="{FF2B5EF4-FFF2-40B4-BE49-F238E27FC236}">
                <a16:creationId xmlns:a16="http://schemas.microsoft.com/office/drawing/2014/main" id="{E6EBE3EE-0769-9E91-877B-802C4FA18085}"/>
              </a:ext>
            </a:extLst>
          </p:cNvPr>
          <p:cNvSpPr>
            <a:spLocks noGrp="1"/>
          </p:cNvSpPr>
          <p:nvPr>
            <p:ph idx="1"/>
          </p:nvPr>
        </p:nvSpPr>
        <p:spPr>
          <a:xfrm>
            <a:off x="1394563" y="1677650"/>
            <a:ext cx="9144000" cy="4267200"/>
          </a:xfrm>
        </p:spPr>
        <p:txBody>
          <a:bodyPr vert="horz" lIns="91440" tIns="45720" rIns="91440" bIns="45720" rtlCol="0" anchor="t">
            <a:normAutofit/>
          </a:bodyPr>
          <a:lstStyle/>
          <a:p>
            <a:r>
              <a:rPr lang="en-US" sz="2800" dirty="0">
                <a:solidFill>
                  <a:schemeClr val="accent2"/>
                </a:solidFill>
                <a:ea typeface="+mn-lt"/>
                <a:cs typeface="+mn-lt"/>
              </a:rPr>
              <a:t>Revelation 2:13 </a:t>
            </a:r>
            <a:r>
              <a:rPr lang="en-US" sz="2800" dirty="0">
                <a:ea typeface="+mn-lt"/>
                <a:cs typeface="+mn-lt"/>
              </a:rPr>
              <a:t>‘I know where you are living, where Satan’s throne is. Yet you are holding fast to my name, and you did not deny your faith in me even in the days of Antipas my witness, my faithful one, who was killed among you, where Satan lives. </a:t>
            </a:r>
            <a:r>
              <a:rPr lang="en-US" sz="2800" b="1" baseline="30000" dirty="0">
                <a:ea typeface="+mn-lt"/>
                <a:cs typeface="+mn-lt"/>
              </a:rPr>
              <a:t>14 </a:t>
            </a:r>
            <a:r>
              <a:rPr lang="en-US" sz="2800" u="sng" dirty="0">
                <a:ea typeface="+mn-lt"/>
                <a:cs typeface="+mn-lt"/>
              </a:rPr>
              <a:t>But I have a few things against you: you have some there who hold to the teaching of Balaam, who taught Balak to put a stumbling-block before the people of Israel, so that they would eat food sacrificed to idols and practice fornication.</a:t>
            </a:r>
            <a:r>
              <a:rPr lang="en-US" sz="2800" dirty="0">
                <a:ea typeface="+mn-lt"/>
                <a:cs typeface="+mn-lt"/>
              </a:rPr>
              <a:t> </a:t>
            </a:r>
            <a:r>
              <a:rPr lang="en-US" sz="2800" b="1" baseline="30000" dirty="0">
                <a:ea typeface="+mn-lt"/>
                <a:cs typeface="+mn-lt"/>
              </a:rPr>
              <a:t>15 </a:t>
            </a:r>
            <a:r>
              <a:rPr lang="en-US" sz="2800" dirty="0">
                <a:ea typeface="+mn-lt"/>
                <a:cs typeface="+mn-lt"/>
              </a:rPr>
              <a:t>So you also have some who hold to the teaching of the Nicolaitans. </a:t>
            </a:r>
            <a:endParaRPr lang="en-US" sz="2800" b="1" baseline="30000" dirty="0"/>
          </a:p>
        </p:txBody>
      </p:sp>
    </p:spTree>
    <p:extLst>
      <p:ext uri="{BB962C8B-B14F-4D97-AF65-F5344CB8AC3E}">
        <p14:creationId xmlns:p14="http://schemas.microsoft.com/office/powerpoint/2010/main" val="85344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DC16-F885-687D-9C4B-F99761A27C87}"/>
              </a:ext>
            </a:extLst>
          </p:cNvPr>
          <p:cNvSpPr>
            <a:spLocks noGrp="1"/>
          </p:cNvSpPr>
          <p:nvPr>
            <p:ph type="title"/>
          </p:nvPr>
        </p:nvSpPr>
        <p:spPr/>
        <p:txBody>
          <a:bodyPr/>
          <a:lstStyle/>
          <a:p>
            <a:r>
              <a:rPr lang="en-US"/>
              <a:t>Balaam and Balak</a:t>
            </a:r>
          </a:p>
        </p:txBody>
      </p:sp>
      <p:graphicFrame>
        <p:nvGraphicFramePr>
          <p:cNvPr id="6" name="Content Placeholder 5">
            <a:extLst>
              <a:ext uri="{FF2B5EF4-FFF2-40B4-BE49-F238E27FC236}">
                <a16:creationId xmlns:a16="http://schemas.microsoft.com/office/drawing/2014/main" id="{02C5FEA6-8E3E-0F3B-1AE7-E037B6265368}"/>
              </a:ext>
            </a:extLst>
          </p:cNvPr>
          <p:cNvGraphicFramePr>
            <a:graphicFrameLocks noGrp="1"/>
          </p:cNvGraphicFramePr>
          <p:nvPr>
            <p:ph idx="1"/>
            <p:extLst>
              <p:ext uri="{D42A27DB-BD31-4B8C-83A1-F6EECF244321}">
                <p14:modId xmlns:p14="http://schemas.microsoft.com/office/powerpoint/2010/main" val="686703340"/>
              </p:ext>
            </p:extLst>
          </p:nvPr>
        </p:nvGraphicFramePr>
        <p:xfrm>
          <a:off x="1522413" y="1905000"/>
          <a:ext cx="9144000" cy="426720"/>
        </p:xfrm>
        <a:graphic>
          <a:graphicData uri="http://schemas.openxmlformats.org/drawingml/2006/table">
            <a:tbl>
              <a:tblPr firstRow="1" bandRow="1">
                <a:tableStyleId>{6E25E649-3F16-4E02-A733-19D2CDBF48F0}</a:tableStyleId>
              </a:tblPr>
              <a:tblGrid>
                <a:gridCol w="9144000">
                  <a:extLst>
                    <a:ext uri="{9D8B030D-6E8A-4147-A177-3AD203B41FA5}">
                      <a16:colId xmlns:a16="http://schemas.microsoft.com/office/drawing/2014/main" val="2196932589"/>
                    </a:ext>
                  </a:extLst>
                </a:gridCol>
              </a:tblGrid>
              <a:tr h="0">
                <a:tc>
                  <a:txBody>
                    <a:bodyPr/>
                    <a:lstStyle/>
                    <a:p>
                      <a:pPr algn="l"/>
                      <a:endParaRPr lang="en-US" dirty="0"/>
                    </a:p>
                  </a:txBody>
                  <a:tcPr marL="76200" marR="76200" marT="76200" marB="76200" anchor="ctr"/>
                </a:tc>
                <a:extLst>
                  <a:ext uri="{0D108BD9-81ED-4DB2-BD59-A6C34878D82A}">
                    <a16:rowId xmlns:a16="http://schemas.microsoft.com/office/drawing/2014/main" val="3888330755"/>
                  </a:ext>
                </a:extLst>
              </a:tr>
            </a:tbl>
          </a:graphicData>
        </a:graphic>
      </p:graphicFrame>
      <p:sp>
        <p:nvSpPr>
          <p:cNvPr id="7" name="TextBox 6">
            <a:extLst>
              <a:ext uri="{FF2B5EF4-FFF2-40B4-BE49-F238E27FC236}">
                <a16:creationId xmlns:a16="http://schemas.microsoft.com/office/drawing/2014/main" id="{4E624FC3-FCFA-97E3-8D92-36FCEB391FCC}"/>
              </a:ext>
            </a:extLst>
          </p:cNvPr>
          <p:cNvSpPr txBox="1"/>
          <p:nvPr/>
        </p:nvSpPr>
        <p:spPr>
          <a:xfrm>
            <a:off x="1455030" y="2209799"/>
            <a:ext cx="9071803" cy="3637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3200" dirty="0">
                <a:latin typeface="Times"/>
                <a:cs typeface="Times"/>
              </a:rPr>
              <a:t> "Then Balaam said to Balak: </a:t>
            </a:r>
            <a:r>
              <a:rPr lang="en-US" sz="1100" dirty="0">
                <a:latin typeface="Times"/>
                <a:cs typeface="Times"/>
                <a:hlinkClick r:id="rId2">
                  <a:extLst>
                    <a:ext uri="{A12FA001-AC4F-418D-AE19-62706E023703}">
                      <ahyp:hlinkClr xmlns:ahyp="http://schemas.microsoft.com/office/drawing/2018/hyperlinkcolor" val="tx"/>
                    </a:ext>
                  </a:extLst>
                </a:hlinkClick>
              </a:rPr>
              <a:t>2</a:t>
            </a:r>
            <a:r>
              <a:rPr lang="en-US" sz="3200" dirty="0">
                <a:latin typeface="Times"/>
                <a:cs typeface="Times"/>
              </a:rPr>
              <a:t> Come and let us advise what you will do to them. Choose out the most beautiful women that are among you and that are in Midian and set them before them naked, and adorned with gold and jewels, and it shall be when they shall see them and lie with them, they will sin against their Lord and fall into your</a:t>
            </a:r>
            <a:r>
              <a:rPr lang="en-US" sz="3200" dirty="0">
                <a:solidFill>
                  <a:srgbClr val="000000"/>
                </a:solidFill>
                <a:latin typeface="Times"/>
                <a:cs typeface="Times"/>
              </a:rPr>
              <a:t> </a:t>
            </a:r>
            <a:r>
              <a:rPr lang="en-US" sz="3200" dirty="0">
                <a:latin typeface="Times"/>
                <a:cs typeface="Times"/>
              </a:rPr>
              <a:t>hands, for otherwise you cannot subdue them," Ps.-Philo, </a:t>
            </a:r>
            <a:r>
              <a:rPr lang="en-US" sz="3200" i="1" dirty="0">
                <a:latin typeface="Times"/>
                <a:cs typeface="Times"/>
              </a:rPr>
              <a:t>Bib. Ant.</a:t>
            </a:r>
            <a:r>
              <a:rPr lang="en-US" sz="3200" dirty="0">
                <a:latin typeface="Times"/>
                <a:cs typeface="Times"/>
              </a:rPr>
              <a:t> 18.13.</a:t>
            </a:r>
            <a:endParaRPr lang="en-US" sz="2400" dirty="0"/>
          </a:p>
        </p:txBody>
      </p:sp>
    </p:spTree>
    <p:extLst>
      <p:ext uri="{BB962C8B-B14F-4D97-AF65-F5344CB8AC3E}">
        <p14:creationId xmlns:p14="http://schemas.microsoft.com/office/powerpoint/2010/main" val="195775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6B051A4-96A7-4A11-9DAD-063A9C577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Rectangle 9">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8825" cy="256525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DB1C62C4-E0A7-1260-FA89-ACA404AC7AC3}"/>
              </a:ext>
            </a:extLst>
          </p:cNvPr>
          <p:cNvSpPr>
            <a:spLocks noGrp="1"/>
          </p:cNvSpPr>
          <p:nvPr>
            <p:ph type="title"/>
          </p:nvPr>
        </p:nvSpPr>
        <p:spPr>
          <a:xfrm>
            <a:off x="913556" y="742215"/>
            <a:ext cx="10351065" cy="1632915"/>
          </a:xfrm>
        </p:spPr>
        <p:txBody>
          <a:bodyPr>
            <a:normAutofit/>
          </a:bodyPr>
          <a:lstStyle/>
          <a:p>
            <a:r>
              <a:rPr lang="en-US" sz="4799" dirty="0">
                <a:ln>
                  <a:solidFill>
                    <a:prstClr val="black">
                      <a:lumMod val="75000"/>
                      <a:lumOff val="25000"/>
                      <a:alpha val="10000"/>
                    </a:prstClr>
                  </a:solidFill>
                </a:ln>
                <a:solidFill>
                  <a:srgbClr val="FFFFFF"/>
                </a:solidFill>
                <a:effectLst>
                  <a:outerShdw blurRad="9525" dist="25400" dir="14640000" algn="tl" rotWithShape="0">
                    <a:prstClr val="black">
                      <a:alpha val="30000"/>
                    </a:prstClr>
                  </a:outerShdw>
                </a:effectLst>
              </a:rPr>
              <a:t>"Do not be afraid"</a:t>
            </a:r>
            <a:endParaRPr lang="en-US" sz="4799" dirty="0">
              <a:solidFill>
                <a:srgbClr val="FFFFFF"/>
              </a:solidFill>
            </a:endParaRPr>
          </a:p>
        </p:txBody>
      </p:sp>
      <p:sp>
        <p:nvSpPr>
          <p:cNvPr id="3" name="Content Placeholder 2">
            <a:extLst>
              <a:ext uri="{FF2B5EF4-FFF2-40B4-BE49-F238E27FC236}">
                <a16:creationId xmlns:a16="http://schemas.microsoft.com/office/drawing/2014/main" id="{52EE7171-5C59-D078-DEBA-5FF06AFE5527}"/>
              </a:ext>
            </a:extLst>
          </p:cNvPr>
          <p:cNvSpPr>
            <a:spLocks noGrp="1"/>
          </p:cNvSpPr>
          <p:nvPr>
            <p:ph idx="1"/>
          </p:nvPr>
        </p:nvSpPr>
        <p:spPr>
          <a:xfrm>
            <a:off x="525470" y="2553571"/>
            <a:ext cx="11227855" cy="4094038"/>
          </a:xfrm>
          <a:effectLst/>
        </p:spPr>
        <p:txBody>
          <a:bodyPr vert="horz" lIns="91416" tIns="45708" rIns="91416" bIns="45708" rtlCol="0" anchor="ctr">
            <a:normAutofit/>
          </a:bodyPr>
          <a:lstStyle/>
          <a:p>
            <a:pPr indent="-305343"/>
            <a:r>
              <a:rPr lang="en-US" b="1"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Revelation 1:17</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When I saw him, I fell at his feet as though dead. But he placed his right hand on me, saying, ‘Do not be afraid; </a:t>
            </a:r>
            <a:r>
              <a:rPr lang="en-US" u="sng"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I am the first and the last</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 </a:t>
            </a:r>
            <a:r>
              <a:rPr lang="en-US" b="1" baseline="300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18 </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and the living one. I was dead, and see, I am alive for ever and ever; and I have the keys of Death and of Hades. </a:t>
            </a:r>
            <a:r>
              <a:rPr lang="en-US" b="1" baseline="300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19 </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Now write what you have seen, what is, and what is to take place after this. </a:t>
            </a:r>
            <a:r>
              <a:rPr lang="en-US" b="1" baseline="30000"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20 </a:t>
            </a:r>
            <a:r>
              <a:rPr lang="en-US" dirty="0">
                <a:ln>
                  <a:solidFill>
                    <a:prstClr val="black">
                      <a:lumMod val="75000"/>
                      <a:lumOff val="25000"/>
                      <a:alpha val="10000"/>
                    </a:prstClr>
                  </a:solidFill>
                </a:ln>
                <a:effectLst>
                  <a:outerShdw blurRad="9525" dist="25400" dir="14640000" algn="tl" rotWithShape="0">
                    <a:prstClr val="black">
                      <a:alpha val="30000"/>
                    </a:prstClr>
                  </a:outerShdw>
                </a:effectLst>
                <a:ea typeface="+mn-lt"/>
                <a:cs typeface="+mn-lt"/>
              </a:rPr>
              <a:t>As for the mystery of the seven stars that you saw in my right hand, and the seven golden lampstands: the seven stars are the angels of the seven churches, and the seven lampstands are the seven churches.</a:t>
            </a:r>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3649761734"/>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2F51-821B-C514-A675-0C55CDD74738}"/>
              </a:ext>
            </a:extLst>
          </p:cNvPr>
          <p:cNvSpPr>
            <a:spLocks noGrp="1"/>
          </p:cNvSpPr>
          <p:nvPr>
            <p:ph type="title"/>
          </p:nvPr>
        </p:nvSpPr>
        <p:spPr/>
        <p:txBody>
          <a:bodyPr/>
          <a:lstStyle/>
          <a:p>
            <a:r>
              <a:rPr lang="en-US" dirty="0"/>
              <a:t>Meat sacrificed to idols</a:t>
            </a:r>
          </a:p>
        </p:txBody>
      </p:sp>
      <p:sp>
        <p:nvSpPr>
          <p:cNvPr id="3" name="Content Placeholder 2">
            <a:extLst>
              <a:ext uri="{FF2B5EF4-FFF2-40B4-BE49-F238E27FC236}">
                <a16:creationId xmlns:a16="http://schemas.microsoft.com/office/drawing/2014/main" id="{F34AFF8C-CA12-607E-0FFC-F1D499D2840F}"/>
              </a:ext>
            </a:extLst>
          </p:cNvPr>
          <p:cNvSpPr>
            <a:spLocks noGrp="1"/>
          </p:cNvSpPr>
          <p:nvPr>
            <p:ph idx="1"/>
          </p:nvPr>
        </p:nvSpPr>
        <p:spPr/>
        <p:txBody>
          <a:bodyPr vert="horz" lIns="91440" tIns="45720" rIns="91440" bIns="45720" rtlCol="0" anchor="t">
            <a:normAutofit/>
          </a:bodyPr>
          <a:lstStyle/>
          <a:p>
            <a:r>
              <a:rPr lang="en-US" sz="3200" dirty="0"/>
              <a:t>Mentioned several times in the NT (1 Cor. 8, 10;  Acts 15)</a:t>
            </a:r>
          </a:p>
          <a:p>
            <a:endParaRPr lang="en-US" sz="3200" dirty="0"/>
          </a:p>
          <a:p>
            <a:r>
              <a:rPr lang="en-US" sz="3200" dirty="0"/>
              <a:t>What was the issue?</a:t>
            </a:r>
          </a:p>
          <a:p>
            <a:pPr lvl="1"/>
            <a:r>
              <a:rPr lang="en-US" sz="2800" dirty="0"/>
              <a:t>Participation in a sacral meal</a:t>
            </a:r>
          </a:p>
          <a:p>
            <a:pPr lvl="1"/>
            <a:r>
              <a:rPr lang="en-US" sz="2800" dirty="0"/>
              <a:t>Eating formerly sacrificial meat purchased at the meat market</a:t>
            </a:r>
          </a:p>
          <a:p>
            <a:pPr lvl="1"/>
            <a:r>
              <a:rPr lang="en-US" sz="2800" dirty="0"/>
              <a:t>Accepting meat at a religious festival</a:t>
            </a:r>
          </a:p>
        </p:txBody>
      </p:sp>
    </p:spTree>
    <p:extLst>
      <p:ext uri="{BB962C8B-B14F-4D97-AF65-F5344CB8AC3E}">
        <p14:creationId xmlns:p14="http://schemas.microsoft.com/office/powerpoint/2010/main" val="218569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6A2D5-906E-EFCF-A120-A9B5024019E3}"/>
              </a:ext>
            </a:extLst>
          </p:cNvPr>
          <p:cNvSpPr>
            <a:spLocks noGrp="1"/>
          </p:cNvSpPr>
          <p:nvPr>
            <p:ph type="title"/>
          </p:nvPr>
        </p:nvSpPr>
        <p:spPr/>
        <p:txBody>
          <a:bodyPr/>
          <a:lstStyle/>
          <a:p>
            <a:r>
              <a:rPr lang="en-US" dirty="0"/>
              <a:t>A white stone with a new name</a:t>
            </a:r>
          </a:p>
        </p:txBody>
      </p:sp>
      <p:sp>
        <p:nvSpPr>
          <p:cNvPr id="3" name="Content Placeholder 2">
            <a:extLst>
              <a:ext uri="{FF2B5EF4-FFF2-40B4-BE49-F238E27FC236}">
                <a16:creationId xmlns:a16="http://schemas.microsoft.com/office/drawing/2014/main" id="{FFC6FD00-411A-BB02-64E9-18A0E84165C1}"/>
              </a:ext>
            </a:extLst>
          </p:cNvPr>
          <p:cNvSpPr>
            <a:spLocks noGrp="1"/>
          </p:cNvSpPr>
          <p:nvPr>
            <p:ph idx="1"/>
          </p:nvPr>
        </p:nvSpPr>
        <p:spPr/>
        <p:txBody>
          <a:bodyPr vert="horz" lIns="91440" tIns="45720" rIns="91440" bIns="45720" rtlCol="0" anchor="t">
            <a:normAutofit/>
          </a:bodyPr>
          <a:lstStyle/>
          <a:p>
            <a:r>
              <a:rPr lang="en-US" sz="2800" baseline="30000" dirty="0">
                <a:solidFill>
                  <a:srgbClr val="FFC000"/>
                </a:solidFill>
                <a:ea typeface="+mn-lt"/>
                <a:cs typeface="+mn-lt"/>
              </a:rPr>
              <a:t> </a:t>
            </a:r>
            <a:r>
              <a:rPr lang="en-US" sz="2800" dirty="0">
                <a:solidFill>
                  <a:srgbClr val="FFC000"/>
                </a:solidFill>
                <a:ea typeface="+mn-lt"/>
                <a:cs typeface="+mn-lt"/>
              </a:rPr>
              <a:t>Revelation 2:15 </a:t>
            </a:r>
            <a:r>
              <a:rPr lang="en-US" sz="2800" dirty="0">
                <a:ea typeface="+mn-lt"/>
                <a:cs typeface="+mn-lt"/>
              </a:rPr>
              <a:t>So you also have some who hold to the teaching of the Nicolaitans. </a:t>
            </a:r>
            <a:r>
              <a:rPr lang="en-US" sz="2800" b="1" baseline="30000" dirty="0">
                <a:ea typeface="+mn-lt"/>
                <a:cs typeface="+mn-lt"/>
              </a:rPr>
              <a:t>16 </a:t>
            </a:r>
            <a:r>
              <a:rPr lang="en-US" sz="2800" dirty="0">
                <a:ea typeface="+mn-lt"/>
                <a:cs typeface="+mn-lt"/>
              </a:rPr>
              <a:t>Repent then. If not, I will come to you soon and make war against them with the sword of my mouth. </a:t>
            </a:r>
            <a:r>
              <a:rPr lang="en-US" sz="2800" b="1" baseline="30000" dirty="0">
                <a:ea typeface="+mn-lt"/>
                <a:cs typeface="+mn-lt"/>
              </a:rPr>
              <a:t>17 </a:t>
            </a:r>
            <a:r>
              <a:rPr lang="en-US" sz="2800" dirty="0">
                <a:ea typeface="+mn-lt"/>
                <a:cs typeface="+mn-lt"/>
              </a:rPr>
              <a:t>Let anyone who has an ear listen to what the Spirit is saying to the churches. </a:t>
            </a:r>
            <a:r>
              <a:rPr lang="en-US" sz="2800" u="sng" dirty="0">
                <a:ea typeface="+mn-lt"/>
                <a:cs typeface="+mn-lt"/>
              </a:rPr>
              <a:t>To everyone who conquers I will give some of the hidden manna, and I will give a white stone, and on the white stone is written a new name that no one knows except the one who receives it.</a:t>
            </a:r>
            <a:endParaRPr lang="en-US" sz="2800" u="sng" dirty="0"/>
          </a:p>
        </p:txBody>
      </p:sp>
    </p:spTree>
    <p:extLst>
      <p:ext uri="{BB962C8B-B14F-4D97-AF65-F5344CB8AC3E}">
        <p14:creationId xmlns:p14="http://schemas.microsoft.com/office/powerpoint/2010/main" val="331627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D52A-CA1A-C7C9-9BEC-2CBB65334C62}"/>
              </a:ext>
            </a:extLst>
          </p:cNvPr>
          <p:cNvSpPr>
            <a:spLocks noGrp="1"/>
          </p:cNvSpPr>
          <p:nvPr>
            <p:ph type="title"/>
          </p:nvPr>
        </p:nvSpPr>
        <p:spPr/>
        <p:txBody>
          <a:bodyPr/>
          <a:lstStyle/>
          <a:p>
            <a:r>
              <a:rPr lang="en-US" dirty="0"/>
              <a:t>Hidden manna</a:t>
            </a:r>
          </a:p>
        </p:txBody>
      </p:sp>
      <p:sp>
        <p:nvSpPr>
          <p:cNvPr id="3" name="Content Placeholder 2">
            <a:extLst>
              <a:ext uri="{FF2B5EF4-FFF2-40B4-BE49-F238E27FC236}">
                <a16:creationId xmlns:a16="http://schemas.microsoft.com/office/drawing/2014/main" id="{F3766601-E65E-1F1C-8DD8-C7FA81AAE57E}"/>
              </a:ext>
            </a:extLst>
          </p:cNvPr>
          <p:cNvSpPr>
            <a:spLocks noGrp="1"/>
          </p:cNvSpPr>
          <p:nvPr>
            <p:ph sz="half" idx="1"/>
          </p:nvPr>
        </p:nvSpPr>
        <p:spPr>
          <a:xfrm>
            <a:off x="1124653" y="1848162"/>
            <a:ext cx="4419599" cy="4267200"/>
          </a:xfrm>
        </p:spPr>
        <p:txBody>
          <a:bodyPr vert="horz" lIns="91440" tIns="45720" rIns="91440" bIns="45720" rtlCol="0" anchor="t">
            <a:normAutofit/>
          </a:bodyPr>
          <a:lstStyle/>
          <a:p>
            <a:r>
              <a:rPr lang="en-US" sz="3200" i="1" dirty="0"/>
              <a:t>Manna</a:t>
            </a:r>
            <a:r>
              <a:rPr lang="en-US" sz="3200" dirty="0"/>
              <a:t>= "What is it?"</a:t>
            </a:r>
          </a:p>
          <a:p>
            <a:endParaRPr lang="en-US" sz="3200" dirty="0"/>
          </a:p>
          <a:p>
            <a:r>
              <a:rPr lang="en-US" sz="3200" dirty="0"/>
              <a:t>"Hidden" as in only reserved to those who overcome</a:t>
            </a:r>
          </a:p>
        </p:txBody>
      </p:sp>
      <p:sp>
        <p:nvSpPr>
          <p:cNvPr id="4" name="Content Placeholder 3">
            <a:extLst>
              <a:ext uri="{FF2B5EF4-FFF2-40B4-BE49-F238E27FC236}">
                <a16:creationId xmlns:a16="http://schemas.microsoft.com/office/drawing/2014/main" id="{26C6C9C6-66B6-EEEB-9EE9-61F720CB8264}"/>
              </a:ext>
            </a:extLst>
          </p:cNvPr>
          <p:cNvSpPr>
            <a:spLocks noGrp="1"/>
          </p:cNvSpPr>
          <p:nvPr>
            <p:ph sz="half" idx="2"/>
          </p:nvPr>
        </p:nvSpPr>
        <p:spPr>
          <a:xfrm>
            <a:off x="5700618" y="1603076"/>
            <a:ext cx="6058189" cy="5057954"/>
          </a:xfrm>
        </p:spPr>
        <p:txBody>
          <a:bodyPr vert="horz" lIns="91440" tIns="45720" rIns="91440" bIns="45720" rtlCol="0" anchor="t">
            <a:normAutofit/>
          </a:bodyPr>
          <a:lstStyle/>
          <a:p>
            <a:r>
              <a:rPr lang="en-US" dirty="0">
                <a:solidFill>
                  <a:srgbClr val="FFC000"/>
                </a:solidFill>
              </a:rPr>
              <a:t>2 Baruch 29:3</a:t>
            </a:r>
            <a:r>
              <a:rPr lang="en-US" dirty="0"/>
              <a:t> </a:t>
            </a:r>
            <a:r>
              <a:rPr lang="en-US" dirty="0">
                <a:ea typeface="+mn-lt"/>
                <a:cs typeface="+mn-lt"/>
              </a:rPr>
              <a:t>And it shall come to pass when all is accomplished that was to come to pass in those parts, that the Messiah shall then begin to be revealed. 4 And Behemoth shall be revealed from his place and Leviathan shall ascend from the sea, those two great monsters which I created on the fifth day of creation, and shall have kept until that time; and then they shall be for food for all that are left... 8 And it shall come to pass at that self-same time that the </a:t>
            </a:r>
            <a:r>
              <a:rPr lang="en-US" u="sng" dirty="0">
                <a:ea typeface="+mn-lt"/>
                <a:cs typeface="+mn-lt"/>
              </a:rPr>
              <a:t>treasury of manna shall again descend from on high</a:t>
            </a:r>
            <a:r>
              <a:rPr lang="en-US" dirty="0">
                <a:ea typeface="+mn-lt"/>
                <a:cs typeface="+mn-lt"/>
              </a:rPr>
              <a:t>, and they will eat of it in those years, because these are they who have come to the consummation of time.</a:t>
            </a:r>
            <a:endParaRPr lang="en-US"/>
          </a:p>
        </p:txBody>
      </p:sp>
    </p:spTree>
    <p:extLst>
      <p:ext uri="{BB962C8B-B14F-4D97-AF65-F5344CB8AC3E}">
        <p14:creationId xmlns:p14="http://schemas.microsoft.com/office/powerpoint/2010/main" val="212953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76CFF-0E6A-9959-18B7-8CB87AD0D606}"/>
              </a:ext>
            </a:extLst>
          </p:cNvPr>
          <p:cNvSpPr>
            <a:spLocks noGrp="1"/>
          </p:cNvSpPr>
          <p:nvPr>
            <p:ph type="title"/>
          </p:nvPr>
        </p:nvSpPr>
        <p:spPr>
          <a:xfrm>
            <a:off x="1522414" y="274638"/>
            <a:ext cx="9143998" cy="1020762"/>
          </a:xfrm>
        </p:spPr>
        <p:txBody>
          <a:bodyPr anchor="b">
            <a:normAutofit/>
          </a:bodyPr>
          <a:lstStyle/>
          <a:p>
            <a:r>
              <a:rPr lang="en-US" dirty="0"/>
              <a:t>The white stone with a new name</a:t>
            </a:r>
          </a:p>
        </p:txBody>
      </p:sp>
      <p:pic>
        <p:nvPicPr>
          <p:cNvPr id="5" name="Picture 5" descr="A close-up of the front and the back of a coin&#10;&#10;Description automatically generated">
            <a:extLst>
              <a:ext uri="{FF2B5EF4-FFF2-40B4-BE49-F238E27FC236}">
                <a16:creationId xmlns:a16="http://schemas.microsoft.com/office/drawing/2014/main" id="{91DFA33F-60A8-4761-8855-FF8EBBB62912}"/>
              </a:ext>
            </a:extLst>
          </p:cNvPr>
          <p:cNvPicPr>
            <a:picLocks noGrp="1" noChangeAspect="1"/>
          </p:cNvPicPr>
          <p:nvPr>
            <p:ph sz="half" idx="1"/>
          </p:nvPr>
        </p:nvPicPr>
        <p:blipFill>
          <a:blip r:embed="rId2"/>
          <a:stretch>
            <a:fillRect/>
          </a:stretch>
        </p:blipFill>
        <p:spPr>
          <a:xfrm>
            <a:off x="1076831" y="2146411"/>
            <a:ext cx="4865181" cy="3554340"/>
          </a:xfrm>
          <a:noFill/>
        </p:spPr>
      </p:pic>
      <p:sp>
        <p:nvSpPr>
          <p:cNvPr id="12" name="Content Placeholder 3">
            <a:extLst>
              <a:ext uri="{FF2B5EF4-FFF2-40B4-BE49-F238E27FC236}">
                <a16:creationId xmlns:a16="http://schemas.microsoft.com/office/drawing/2014/main" id="{5B2A2F4A-307D-D698-843F-95BDF2908831}"/>
              </a:ext>
            </a:extLst>
          </p:cNvPr>
          <p:cNvSpPr>
            <a:spLocks noGrp="1"/>
          </p:cNvSpPr>
          <p:nvPr>
            <p:ph sz="half" idx="2"/>
          </p:nvPr>
        </p:nvSpPr>
        <p:spPr>
          <a:xfrm>
            <a:off x="6246815" y="1905000"/>
            <a:ext cx="4419598" cy="4267200"/>
          </a:xfrm>
        </p:spPr>
        <p:txBody>
          <a:bodyPr vert="horz" lIns="91440" tIns="45720" rIns="91440" bIns="45720" rtlCol="0" anchor="t">
            <a:normAutofit/>
          </a:bodyPr>
          <a:lstStyle/>
          <a:p>
            <a:r>
              <a:rPr lang="en-US" sz="3200" dirty="0"/>
              <a:t>"And the Lord Yahweh will slay with the second death, but his servants, the righteous, he will call by a different name," </a:t>
            </a:r>
            <a:r>
              <a:rPr lang="en-US" sz="3200" i="1" dirty="0"/>
              <a:t>Targum to Isaiah</a:t>
            </a:r>
            <a:r>
              <a:rPr lang="en-US" sz="3200" dirty="0"/>
              <a:t> 65:15.</a:t>
            </a:r>
          </a:p>
        </p:txBody>
      </p:sp>
    </p:spTree>
    <p:extLst>
      <p:ext uri="{BB962C8B-B14F-4D97-AF65-F5344CB8AC3E}">
        <p14:creationId xmlns:p14="http://schemas.microsoft.com/office/powerpoint/2010/main" val="96466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4F3FA-AA44-6641-3985-5A917F1F7CC1}"/>
              </a:ext>
            </a:extLst>
          </p:cNvPr>
          <p:cNvSpPr>
            <a:spLocks noGrp="1"/>
          </p:cNvSpPr>
          <p:nvPr>
            <p:ph type="title"/>
          </p:nvPr>
        </p:nvSpPr>
        <p:spPr/>
        <p:txBody>
          <a:bodyPr/>
          <a:lstStyle/>
          <a:p>
            <a:r>
              <a:rPr lang="en-US" dirty="0"/>
              <a:t>Ancient Thyatira</a:t>
            </a:r>
          </a:p>
        </p:txBody>
      </p:sp>
      <p:sp>
        <p:nvSpPr>
          <p:cNvPr id="3" name="Content Placeholder 2">
            <a:extLst>
              <a:ext uri="{FF2B5EF4-FFF2-40B4-BE49-F238E27FC236}">
                <a16:creationId xmlns:a16="http://schemas.microsoft.com/office/drawing/2014/main" id="{F5DEFA73-7294-D82B-41AB-137851B71026}"/>
              </a:ext>
            </a:extLst>
          </p:cNvPr>
          <p:cNvSpPr>
            <a:spLocks noGrp="1"/>
          </p:cNvSpPr>
          <p:nvPr>
            <p:ph sz="half" idx="1"/>
          </p:nvPr>
        </p:nvSpPr>
        <p:spPr/>
        <p:txBody>
          <a:bodyPr vert="horz" lIns="91440" tIns="45720" rIns="91440" bIns="45720" rtlCol="0" anchor="t">
            <a:normAutofit/>
          </a:bodyPr>
          <a:lstStyle/>
          <a:p>
            <a:r>
              <a:rPr lang="en-US" sz="3200" dirty="0"/>
              <a:t>Various trade guilds</a:t>
            </a:r>
          </a:p>
          <a:p>
            <a:endParaRPr lang="en-US" sz="3200" dirty="0"/>
          </a:p>
          <a:p>
            <a:r>
              <a:rPr lang="en-US" sz="3200" dirty="0"/>
              <a:t>Lydia perhaps learned her trade here</a:t>
            </a:r>
          </a:p>
          <a:p>
            <a:endParaRPr lang="en-US" sz="3200" dirty="0"/>
          </a:p>
          <a:p>
            <a:r>
              <a:rPr lang="en-US" sz="3200" dirty="0"/>
              <a:t>Least remarkable of all the cities</a:t>
            </a:r>
          </a:p>
        </p:txBody>
      </p:sp>
      <p:pic>
        <p:nvPicPr>
          <p:cNvPr id="5" name="Picture 5" descr="A picture containing grass, rock, sky, wall&#10;&#10;Description automatically generated">
            <a:extLst>
              <a:ext uri="{FF2B5EF4-FFF2-40B4-BE49-F238E27FC236}">
                <a16:creationId xmlns:a16="http://schemas.microsoft.com/office/drawing/2014/main" id="{2BD25C79-3C08-BD6E-C1F8-1B8B3A8BAE88}"/>
              </a:ext>
            </a:extLst>
          </p:cNvPr>
          <p:cNvPicPr>
            <a:picLocks noGrp="1" noChangeAspect="1"/>
          </p:cNvPicPr>
          <p:nvPr>
            <p:ph sz="half" idx="2"/>
          </p:nvPr>
        </p:nvPicPr>
        <p:blipFill>
          <a:blip r:embed="rId2"/>
          <a:stretch>
            <a:fillRect/>
          </a:stretch>
        </p:blipFill>
        <p:spPr>
          <a:xfrm>
            <a:off x="6247390" y="2173209"/>
            <a:ext cx="4418447" cy="3817045"/>
          </a:xfrm>
        </p:spPr>
      </p:pic>
    </p:spTree>
    <p:extLst>
      <p:ext uri="{BB962C8B-B14F-4D97-AF65-F5344CB8AC3E}">
        <p14:creationId xmlns:p14="http://schemas.microsoft.com/office/powerpoint/2010/main" val="41668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A00CD-75F9-2BE4-08FF-39CEACF6B151}"/>
              </a:ext>
            </a:extLst>
          </p:cNvPr>
          <p:cNvSpPr>
            <a:spLocks noGrp="1"/>
          </p:cNvSpPr>
          <p:nvPr>
            <p:ph type="title"/>
          </p:nvPr>
        </p:nvSpPr>
        <p:spPr/>
        <p:txBody>
          <a:bodyPr/>
          <a:lstStyle/>
          <a:p>
            <a:r>
              <a:rPr lang="en-US" dirty="0"/>
              <a:t>Jezebel</a:t>
            </a:r>
          </a:p>
        </p:txBody>
      </p:sp>
      <p:sp>
        <p:nvSpPr>
          <p:cNvPr id="3" name="Content Placeholder 2">
            <a:extLst>
              <a:ext uri="{FF2B5EF4-FFF2-40B4-BE49-F238E27FC236}">
                <a16:creationId xmlns:a16="http://schemas.microsoft.com/office/drawing/2014/main" id="{9B05E269-09D4-D29E-7226-78A7AB365264}"/>
              </a:ext>
            </a:extLst>
          </p:cNvPr>
          <p:cNvSpPr>
            <a:spLocks noGrp="1"/>
          </p:cNvSpPr>
          <p:nvPr>
            <p:ph idx="1"/>
          </p:nvPr>
        </p:nvSpPr>
        <p:spPr/>
        <p:txBody>
          <a:bodyPr vert="horz" lIns="91440" tIns="45720" rIns="91440" bIns="45720" rtlCol="0" anchor="t">
            <a:noAutofit/>
          </a:bodyPr>
          <a:lstStyle/>
          <a:p>
            <a:r>
              <a:rPr lang="en-US" sz="2800" dirty="0">
                <a:solidFill>
                  <a:srgbClr val="FFC000"/>
                </a:solidFill>
                <a:ea typeface="+mn-lt"/>
                <a:cs typeface="+mn-lt"/>
              </a:rPr>
              <a:t>Revelation 2:19 </a:t>
            </a:r>
            <a:r>
              <a:rPr lang="en-US" sz="2800" dirty="0">
                <a:ea typeface="+mn-lt"/>
                <a:cs typeface="+mn-lt"/>
              </a:rPr>
              <a:t>‘I know your works—your love, faith, service, and patient endurance. I know that your last works are greater than the first. </a:t>
            </a:r>
            <a:r>
              <a:rPr lang="en-US" sz="2800" b="1" baseline="30000" dirty="0">
                <a:ea typeface="+mn-lt"/>
                <a:cs typeface="+mn-lt"/>
              </a:rPr>
              <a:t>20 </a:t>
            </a:r>
            <a:r>
              <a:rPr lang="en-US" sz="2800" u="sng" dirty="0">
                <a:ea typeface="+mn-lt"/>
                <a:cs typeface="+mn-lt"/>
              </a:rPr>
              <a:t>But I have this against you: you tolerate that woman Jezebel, who calls herself a prophet and is teaching and beguiling my servants to practice fornication and to eat food sacrificed to idols. </a:t>
            </a:r>
            <a:r>
              <a:rPr lang="en-US" sz="2800" b="1" u="sng" baseline="30000" dirty="0">
                <a:ea typeface="+mn-lt"/>
                <a:cs typeface="+mn-lt"/>
              </a:rPr>
              <a:t>21 </a:t>
            </a:r>
            <a:r>
              <a:rPr lang="en-US" sz="2800" u="sng" dirty="0">
                <a:ea typeface="+mn-lt"/>
                <a:cs typeface="+mn-lt"/>
              </a:rPr>
              <a:t>I gave her time to repent, but she refuses to repent of her fornication</a:t>
            </a:r>
            <a:r>
              <a:rPr lang="en-US" sz="2800" dirty="0">
                <a:ea typeface="+mn-lt"/>
                <a:cs typeface="+mn-lt"/>
              </a:rPr>
              <a:t>. </a:t>
            </a:r>
            <a:r>
              <a:rPr lang="en-US" sz="2800" b="1" baseline="30000" dirty="0">
                <a:ea typeface="+mn-lt"/>
                <a:cs typeface="+mn-lt"/>
              </a:rPr>
              <a:t>22 </a:t>
            </a:r>
            <a:r>
              <a:rPr lang="en-US" sz="2800" dirty="0">
                <a:ea typeface="+mn-lt"/>
                <a:cs typeface="+mn-lt"/>
              </a:rPr>
              <a:t>Beware, I am throwing her on a bed, and those who commit adultery with her I am throwing into great distress, unless they repent of her doings; </a:t>
            </a:r>
            <a:r>
              <a:rPr lang="en-US" sz="2800" b="1" baseline="30000" dirty="0">
                <a:ea typeface="+mn-lt"/>
                <a:cs typeface="+mn-lt"/>
              </a:rPr>
              <a:t>23 </a:t>
            </a:r>
            <a:r>
              <a:rPr lang="en-US" sz="2800" dirty="0">
                <a:ea typeface="+mn-lt"/>
                <a:cs typeface="+mn-lt"/>
              </a:rPr>
              <a:t>and I will strike her children dead.</a:t>
            </a:r>
            <a:endParaRPr lang="en-US" sz="2800" dirty="0"/>
          </a:p>
        </p:txBody>
      </p:sp>
    </p:spTree>
    <p:extLst>
      <p:ext uri="{BB962C8B-B14F-4D97-AF65-F5344CB8AC3E}">
        <p14:creationId xmlns:p14="http://schemas.microsoft.com/office/powerpoint/2010/main" val="409089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93B1B-C30E-18B2-888A-508B3D610D0E}"/>
              </a:ext>
            </a:extLst>
          </p:cNvPr>
          <p:cNvSpPr>
            <a:spLocks noGrp="1"/>
          </p:cNvSpPr>
          <p:nvPr>
            <p:ph type="title"/>
          </p:nvPr>
        </p:nvSpPr>
        <p:spPr/>
        <p:txBody>
          <a:bodyPr/>
          <a:lstStyle/>
          <a:p>
            <a:r>
              <a:rPr lang="en-US" dirty="0"/>
              <a:t>"Jezebel"</a:t>
            </a:r>
          </a:p>
        </p:txBody>
      </p:sp>
      <p:sp>
        <p:nvSpPr>
          <p:cNvPr id="3" name="Content Placeholder 2">
            <a:extLst>
              <a:ext uri="{FF2B5EF4-FFF2-40B4-BE49-F238E27FC236}">
                <a16:creationId xmlns:a16="http://schemas.microsoft.com/office/drawing/2014/main" id="{A4C6407F-D605-05AE-D500-B42D2D61AAC0}"/>
              </a:ext>
            </a:extLst>
          </p:cNvPr>
          <p:cNvSpPr>
            <a:spLocks noGrp="1"/>
          </p:cNvSpPr>
          <p:nvPr>
            <p:ph sz="half" idx="1"/>
          </p:nvPr>
        </p:nvSpPr>
        <p:spPr/>
        <p:txBody>
          <a:bodyPr vert="horz" lIns="91440" tIns="45720" rIns="91440" bIns="45720" rtlCol="0" anchor="t">
            <a:normAutofit/>
          </a:bodyPr>
          <a:lstStyle/>
          <a:p>
            <a:r>
              <a:rPr lang="en-US" sz="2800" dirty="0"/>
              <a:t>A prophetess who taught some to eat meat sacrificed to idols</a:t>
            </a:r>
          </a:p>
          <a:p>
            <a:r>
              <a:rPr lang="en-US" sz="2800" dirty="0"/>
              <a:t>Perhaps a patroness </a:t>
            </a:r>
          </a:p>
          <a:p>
            <a:r>
              <a:rPr lang="en-US" sz="2800" dirty="0"/>
              <a:t>Women could occupy important leadership positions in Greco-Roman society</a:t>
            </a:r>
          </a:p>
        </p:txBody>
      </p:sp>
      <p:pic>
        <p:nvPicPr>
          <p:cNvPr id="5" name="Picture 5" descr="A picture containing stone&#10;&#10;Description automatically generated">
            <a:extLst>
              <a:ext uri="{FF2B5EF4-FFF2-40B4-BE49-F238E27FC236}">
                <a16:creationId xmlns:a16="http://schemas.microsoft.com/office/drawing/2014/main" id="{F97446C7-3E92-4922-0281-84E6FEB77A04}"/>
              </a:ext>
            </a:extLst>
          </p:cNvPr>
          <p:cNvPicPr>
            <a:picLocks noGrp="1" noChangeAspect="1"/>
          </p:cNvPicPr>
          <p:nvPr>
            <p:ph sz="half" idx="2"/>
          </p:nvPr>
        </p:nvPicPr>
        <p:blipFill>
          <a:blip r:embed="rId2"/>
          <a:stretch>
            <a:fillRect/>
          </a:stretch>
        </p:blipFill>
        <p:spPr>
          <a:xfrm>
            <a:off x="7052042" y="2132072"/>
            <a:ext cx="3225977" cy="3568640"/>
          </a:xfrm>
        </p:spPr>
      </p:pic>
    </p:spTree>
    <p:extLst>
      <p:ext uri="{BB962C8B-B14F-4D97-AF65-F5344CB8AC3E}">
        <p14:creationId xmlns:p14="http://schemas.microsoft.com/office/powerpoint/2010/main" val="231470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7AB0-4005-B88B-CDAA-97E66B9666E1}"/>
              </a:ext>
            </a:extLst>
          </p:cNvPr>
          <p:cNvSpPr>
            <a:spLocks noGrp="1"/>
          </p:cNvSpPr>
          <p:nvPr>
            <p:ph type="title"/>
          </p:nvPr>
        </p:nvSpPr>
        <p:spPr/>
        <p:txBody>
          <a:bodyPr/>
          <a:lstStyle/>
          <a:p>
            <a:r>
              <a:rPr lang="en-US" dirty="0"/>
              <a:t>"I will give the morning star"</a:t>
            </a:r>
          </a:p>
        </p:txBody>
      </p:sp>
      <p:sp>
        <p:nvSpPr>
          <p:cNvPr id="3" name="Content Placeholder 2">
            <a:extLst>
              <a:ext uri="{FF2B5EF4-FFF2-40B4-BE49-F238E27FC236}">
                <a16:creationId xmlns:a16="http://schemas.microsoft.com/office/drawing/2014/main" id="{592DFE19-E44C-DF43-CC78-9C7215CC185C}"/>
              </a:ext>
            </a:extLst>
          </p:cNvPr>
          <p:cNvSpPr>
            <a:spLocks noGrp="1"/>
          </p:cNvSpPr>
          <p:nvPr>
            <p:ph idx="1"/>
          </p:nvPr>
        </p:nvSpPr>
        <p:spPr/>
        <p:txBody>
          <a:bodyPr vert="horz" lIns="91440" tIns="45720" rIns="91440" bIns="45720" rtlCol="0" anchor="t">
            <a:normAutofit/>
          </a:bodyPr>
          <a:lstStyle/>
          <a:p>
            <a:r>
              <a:rPr lang="en-US" b="1" dirty="0">
                <a:solidFill>
                  <a:srgbClr val="FFC000"/>
                </a:solidFill>
                <a:ea typeface="+mn-lt"/>
                <a:cs typeface="+mn-lt"/>
              </a:rPr>
              <a:t>Revelation 2:24</a:t>
            </a:r>
            <a:r>
              <a:rPr lang="en-US" dirty="0">
                <a:ea typeface="+mn-lt"/>
                <a:cs typeface="+mn-lt"/>
              </a:rPr>
              <a:t> But to the rest of you in Thyatira, who do not hold this teaching, who have not learned what some call “the deep things of Satan”, to you I say, I do not lay on you any other burden; </a:t>
            </a:r>
            <a:r>
              <a:rPr lang="en-US" b="1" baseline="30000" dirty="0">
                <a:ea typeface="+mn-lt"/>
                <a:cs typeface="+mn-lt"/>
              </a:rPr>
              <a:t>25 </a:t>
            </a:r>
            <a:r>
              <a:rPr lang="en-US" dirty="0">
                <a:ea typeface="+mn-lt"/>
                <a:cs typeface="+mn-lt"/>
              </a:rPr>
              <a:t>only hold fast to what you have until I come. </a:t>
            </a:r>
            <a:r>
              <a:rPr lang="en-US" b="1" baseline="30000" dirty="0">
                <a:ea typeface="+mn-lt"/>
                <a:cs typeface="+mn-lt"/>
              </a:rPr>
              <a:t>26 </a:t>
            </a:r>
            <a:r>
              <a:rPr lang="en-US" dirty="0">
                <a:ea typeface="+mn-lt"/>
                <a:cs typeface="+mn-lt"/>
              </a:rPr>
              <a:t>To everyone who conquers and continues to do my works to the end, I will give authority over the nations;</a:t>
            </a:r>
            <a:br>
              <a:rPr lang="en-US" dirty="0">
                <a:ea typeface="+mn-lt"/>
                <a:cs typeface="+mn-lt"/>
              </a:rPr>
            </a:br>
            <a:r>
              <a:rPr lang="en-US" dirty="0">
                <a:ea typeface="+mn-lt"/>
                <a:cs typeface="+mn-lt"/>
              </a:rPr>
              <a:t>27 to rule them with an iron rod,</a:t>
            </a:r>
            <a:br>
              <a:rPr lang="en-US" dirty="0">
                <a:ea typeface="+mn-lt"/>
                <a:cs typeface="+mn-lt"/>
              </a:rPr>
            </a:br>
            <a:r>
              <a:rPr lang="en-US" dirty="0">
                <a:ea typeface="+mn-lt"/>
                <a:cs typeface="+mn-lt"/>
              </a:rPr>
              <a:t>    as when clay pots are shattered—</a:t>
            </a:r>
            <a:r>
              <a:rPr lang="en-US" b="1" baseline="30000" dirty="0">
                <a:ea typeface="+mn-lt"/>
                <a:cs typeface="+mn-lt"/>
              </a:rPr>
              <a:t>28 </a:t>
            </a:r>
            <a:r>
              <a:rPr lang="en-US" dirty="0">
                <a:ea typeface="+mn-lt"/>
                <a:cs typeface="+mn-lt"/>
              </a:rPr>
              <a:t>even as I also received authority from my Father. </a:t>
            </a:r>
            <a:r>
              <a:rPr lang="en-US" u="sng" dirty="0">
                <a:ea typeface="+mn-lt"/>
                <a:cs typeface="+mn-lt"/>
              </a:rPr>
              <a:t>To the one who conquers I will also give the morning star.</a:t>
            </a:r>
            <a:r>
              <a:rPr lang="en-US" dirty="0">
                <a:ea typeface="+mn-lt"/>
                <a:cs typeface="+mn-lt"/>
              </a:rPr>
              <a:t> </a:t>
            </a:r>
            <a:r>
              <a:rPr lang="en-US" b="1" baseline="30000" dirty="0">
                <a:ea typeface="+mn-lt"/>
                <a:cs typeface="+mn-lt"/>
              </a:rPr>
              <a:t>29 </a:t>
            </a:r>
            <a:r>
              <a:rPr lang="en-US" dirty="0">
                <a:ea typeface="+mn-lt"/>
                <a:cs typeface="+mn-lt"/>
              </a:rPr>
              <a:t>Let anyone who has an ear listen to what the Spirit is saying to the churches.</a:t>
            </a:r>
            <a:endParaRPr lang="en-US" dirty="0"/>
          </a:p>
          <a:p>
            <a:endParaRPr lang="en-US" dirty="0"/>
          </a:p>
        </p:txBody>
      </p:sp>
    </p:spTree>
    <p:extLst>
      <p:ext uri="{BB962C8B-B14F-4D97-AF65-F5344CB8AC3E}">
        <p14:creationId xmlns:p14="http://schemas.microsoft.com/office/powerpoint/2010/main" val="381940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BEA0-9AD7-B853-CA2E-01FF33135E7C}"/>
              </a:ext>
            </a:extLst>
          </p:cNvPr>
          <p:cNvSpPr>
            <a:spLocks noGrp="1"/>
          </p:cNvSpPr>
          <p:nvPr>
            <p:ph type="title"/>
          </p:nvPr>
        </p:nvSpPr>
        <p:spPr>
          <a:xfrm>
            <a:off x="856062" y="121632"/>
            <a:ext cx="10351066" cy="1261543"/>
          </a:xfrm>
        </p:spPr>
        <p:txBody>
          <a:bodyPr/>
          <a:lstStyle/>
          <a:p>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"I am"</a:t>
            </a:r>
            <a:endParaRPr lang="en-US" dirty="0"/>
          </a:p>
        </p:txBody>
      </p:sp>
      <p:sp>
        <p:nvSpPr>
          <p:cNvPr id="3" name="Content Placeholder 2">
            <a:extLst>
              <a:ext uri="{FF2B5EF4-FFF2-40B4-BE49-F238E27FC236}">
                <a16:creationId xmlns:a16="http://schemas.microsoft.com/office/drawing/2014/main" id="{02C50949-19BA-06C3-C406-97707CD0D3BD}"/>
              </a:ext>
            </a:extLst>
          </p:cNvPr>
          <p:cNvSpPr>
            <a:spLocks noGrp="1"/>
          </p:cNvSpPr>
          <p:nvPr>
            <p:ph sz="half" idx="1"/>
          </p:nvPr>
        </p:nvSpPr>
        <p:spPr>
          <a:xfrm>
            <a:off x="913557" y="1717463"/>
            <a:ext cx="4855576" cy="4671000"/>
          </a:xfrm>
        </p:spPr>
        <p:txBody>
          <a:bodyPr/>
          <a:lstStyle/>
          <a:p>
            <a:pPr indent="-305343"/>
            <a:r>
              <a:rPr lang="en-US" sz="2799" dirty="0">
                <a:ln>
                  <a:solidFill>
                    <a:prstClr val="black">
                      <a:lumMod val="75000"/>
                      <a:lumOff val="25000"/>
                      <a:alpha val="10000"/>
                    </a:prstClr>
                  </a:solidFill>
                </a:ln>
                <a:effectLst>
                  <a:outerShdw blurRad="9525" dist="25400" dir="14640000" algn="tl" rotWithShape="0">
                    <a:prstClr val="black">
                      <a:alpha val="30000"/>
                    </a:prstClr>
                  </a:outerShdw>
                </a:effectLst>
              </a:rPr>
              <a:t>Matthew (5x)</a:t>
            </a:r>
          </a:p>
          <a:p>
            <a:pPr indent="-305343"/>
            <a:r>
              <a:rPr lang="en-US" sz="2799" dirty="0">
                <a:ln>
                  <a:solidFill>
                    <a:prstClr val="black">
                      <a:lumMod val="75000"/>
                      <a:lumOff val="25000"/>
                      <a:alpha val="10000"/>
                    </a:prstClr>
                  </a:solidFill>
                </a:ln>
                <a:effectLst>
                  <a:outerShdw blurRad="9525" dist="25400" dir="14640000" algn="tl" rotWithShape="0">
                    <a:prstClr val="black">
                      <a:alpha val="30000"/>
                    </a:prstClr>
                  </a:outerShdw>
                </a:effectLst>
              </a:rPr>
              <a:t>Mark (3x)</a:t>
            </a:r>
          </a:p>
          <a:p>
            <a:pPr indent="-305343"/>
            <a:r>
              <a:rPr lang="en-US" sz="2799" dirty="0">
                <a:ln>
                  <a:solidFill>
                    <a:prstClr val="black">
                      <a:lumMod val="75000"/>
                      <a:lumOff val="25000"/>
                      <a:alpha val="10000"/>
                    </a:prstClr>
                  </a:solidFill>
                </a:ln>
                <a:effectLst>
                  <a:outerShdw blurRad="9525" dist="25400" dir="14640000" algn="tl" rotWithShape="0">
                    <a:prstClr val="black">
                      <a:alpha val="30000"/>
                    </a:prstClr>
                  </a:outerShdw>
                </a:effectLst>
              </a:rPr>
              <a:t>Luke (4x)</a:t>
            </a:r>
          </a:p>
          <a:p>
            <a:pPr indent="-305343"/>
            <a:r>
              <a:rPr lang="en-US" sz="2799" dirty="0">
                <a:ln>
                  <a:solidFill>
                    <a:prstClr val="black">
                      <a:lumMod val="75000"/>
                      <a:lumOff val="25000"/>
                      <a:alpha val="10000"/>
                    </a:prstClr>
                  </a:solidFill>
                </a:ln>
                <a:effectLst>
                  <a:outerShdw blurRad="9525" dist="25400" dir="14640000" algn="tl" rotWithShape="0">
                    <a:prstClr val="black">
                      <a:alpha val="30000"/>
                    </a:prstClr>
                  </a:outerShdw>
                </a:effectLst>
              </a:rPr>
              <a:t>John (24x)</a:t>
            </a:r>
          </a:p>
          <a:p>
            <a:pPr indent="-305343"/>
            <a:r>
              <a:rPr lang="en-US" sz="2799" dirty="0">
                <a:ln>
                  <a:solidFill>
                    <a:prstClr val="black">
                      <a:lumMod val="75000"/>
                      <a:lumOff val="25000"/>
                      <a:alpha val="10000"/>
                    </a:prstClr>
                  </a:solidFill>
                </a:ln>
                <a:effectLst>
                  <a:outerShdw blurRad="9525" dist="25400" dir="14640000" algn="tl" rotWithShape="0">
                    <a:prstClr val="black">
                      <a:alpha val="30000"/>
                    </a:prstClr>
                  </a:outerShdw>
                </a:effectLst>
              </a:rPr>
              <a:t>Acts (6x)</a:t>
            </a:r>
          </a:p>
          <a:p>
            <a:pPr indent="-305343"/>
            <a:r>
              <a:rPr lang="en-US" sz="2799" u="sng" dirty="0">
                <a:ln>
                  <a:solidFill>
                    <a:prstClr val="black">
                      <a:lumMod val="75000"/>
                      <a:lumOff val="25000"/>
                      <a:alpha val="10000"/>
                    </a:prstClr>
                  </a:solidFill>
                </a:ln>
                <a:effectLst>
                  <a:outerShdw blurRad="9525" dist="25400" dir="14640000" algn="tl" rotWithShape="0">
                    <a:prstClr val="black">
                      <a:alpha val="30000"/>
                    </a:prstClr>
                  </a:outerShdw>
                </a:effectLst>
              </a:rPr>
              <a:t>Revelation (5x)</a:t>
            </a:r>
          </a:p>
        </p:txBody>
      </p:sp>
      <p:sp>
        <p:nvSpPr>
          <p:cNvPr id="4" name="Content Placeholder 3">
            <a:extLst>
              <a:ext uri="{FF2B5EF4-FFF2-40B4-BE49-F238E27FC236}">
                <a16:creationId xmlns:a16="http://schemas.microsoft.com/office/drawing/2014/main" id="{DC14F3AD-C3AA-519E-54E2-A286DEBA076F}"/>
              </a:ext>
            </a:extLst>
          </p:cNvPr>
          <p:cNvSpPr>
            <a:spLocks noGrp="1"/>
          </p:cNvSpPr>
          <p:nvPr>
            <p:ph sz="half" idx="2"/>
          </p:nvPr>
        </p:nvSpPr>
        <p:spPr>
          <a:xfrm>
            <a:off x="6409047" y="1602475"/>
            <a:ext cx="4855576" cy="4541639"/>
          </a:xfrm>
        </p:spPr>
        <p:txBody>
          <a:bodyPr/>
          <a:lstStyle/>
          <a:p>
            <a:pPr indent="-305343"/>
            <a:r>
              <a:rPr lang="en-US" sz="3199" dirty="0">
                <a:ln>
                  <a:solidFill>
                    <a:prstClr val="black">
                      <a:lumMod val="75000"/>
                      <a:lumOff val="25000"/>
                      <a:alpha val="10000"/>
                    </a:prstClr>
                  </a:solidFill>
                </a:ln>
                <a:effectLst>
                  <a:outerShdw blurRad="9525" dist="25400" dir="14640000" algn="tl" rotWithShape="0">
                    <a:prstClr val="black">
                      <a:alpha val="30000"/>
                    </a:prstClr>
                  </a:outerShdw>
                </a:effectLst>
              </a:rPr>
              <a:t>1:8 (God)</a:t>
            </a:r>
          </a:p>
          <a:p>
            <a:pPr indent="-305343"/>
            <a:r>
              <a:rPr lang="en-US" sz="3199" dirty="0">
                <a:ln>
                  <a:solidFill>
                    <a:prstClr val="black">
                      <a:lumMod val="75000"/>
                      <a:lumOff val="25000"/>
                      <a:alpha val="10000"/>
                    </a:prstClr>
                  </a:solidFill>
                </a:ln>
                <a:effectLst>
                  <a:outerShdw blurRad="9525" dist="25400" dir="14640000" algn="tl" rotWithShape="0">
                    <a:prstClr val="black">
                      <a:alpha val="30000"/>
                    </a:prstClr>
                  </a:outerShdw>
                </a:effectLst>
              </a:rPr>
              <a:t>1:17 (Christ)</a:t>
            </a:r>
          </a:p>
          <a:p>
            <a:pPr indent="-305343"/>
            <a:r>
              <a:rPr lang="en-US" sz="3199" dirty="0">
                <a:ln>
                  <a:solidFill>
                    <a:prstClr val="black">
                      <a:lumMod val="75000"/>
                      <a:lumOff val="25000"/>
                      <a:alpha val="10000"/>
                    </a:prstClr>
                  </a:solidFill>
                </a:ln>
                <a:effectLst>
                  <a:outerShdw blurRad="9525" dist="25400" dir="14640000" algn="tl" rotWithShape="0">
                    <a:prstClr val="black">
                      <a:alpha val="30000"/>
                    </a:prstClr>
                  </a:outerShdw>
                </a:effectLst>
              </a:rPr>
              <a:t>2:23 (Christ)</a:t>
            </a:r>
          </a:p>
          <a:p>
            <a:pPr indent="-305343"/>
            <a:r>
              <a:rPr lang="en-US" sz="3199" dirty="0">
                <a:ln>
                  <a:solidFill>
                    <a:prstClr val="black">
                      <a:lumMod val="75000"/>
                      <a:lumOff val="25000"/>
                      <a:alpha val="10000"/>
                    </a:prstClr>
                  </a:solidFill>
                </a:ln>
                <a:effectLst>
                  <a:outerShdw blurRad="9525" dist="25400" dir="14640000" algn="tl" rotWithShape="0">
                    <a:prstClr val="black">
                      <a:alpha val="30000"/>
                    </a:prstClr>
                  </a:outerShdw>
                </a:effectLst>
              </a:rPr>
              <a:t>21:6 (God)</a:t>
            </a:r>
          </a:p>
          <a:p>
            <a:pPr indent="-305343"/>
            <a:r>
              <a:rPr lang="en-US" sz="3199" dirty="0">
                <a:ln>
                  <a:solidFill>
                    <a:prstClr val="black">
                      <a:lumMod val="75000"/>
                      <a:lumOff val="25000"/>
                      <a:alpha val="10000"/>
                    </a:prstClr>
                  </a:solidFill>
                </a:ln>
                <a:effectLst>
                  <a:outerShdw blurRad="9525" dist="25400" dir="14640000" algn="tl" rotWithShape="0">
                    <a:prstClr val="black">
                      <a:alpha val="30000"/>
                    </a:prstClr>
                  </a:outerShdw>
                </a:effectLst>
              </a:rPr>
              <a:t>22:16 (Christ)</a:t>
            </a:r>
          </a:p>
        </p:txBody>
      </p:sp>
    </p:spTree>
    <p:extLst>
      <p:ext uri="{BB962C8B-B14F-4D97-AF65-F5344CB8AC3E}">
        <p14:creationId xmlns:p14="http://schemas.microsoft.com/office/powerpoint/2010/main" val="1029323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The letters to the seven churches</a:t>
            </a:r>
          </a:p>
        </p:txBody>
      </p:sp>
      <p:sp>
        <p:nvSpPr>
          <p:cNvPr id="14" name="Content Placeholder 13"/>
          <p:cNvSpPr>
            <a:spLocks noGrp="1"/>
          </p:cNvSpPr>
          <p:nvPr>
            <p:ph sz="half" idx="1"/>
          </p:nvPr>
        </p:nvSpPr>
        <p:spPr>
          <a:xfrm>
            <a:off x="1039419" y="1905000"/>
            <a:ext cx="4419599" cy="4267200"/>
          </a:xfrm>
        </p:spPr>
        <p:txBody>
          <a:bodyPr vert="horz" lIns="91440" tIns="45720" rIns="91440" bIns="45720" rtlCol="0" anchor="t">
            <a:normAutofit/>
          </a:bodyPr>
          <a:lstStyle/>
          <a:p>
            <a:r>
              <a:rPr lang="en-US" sz="3600" dirty="0"/>
              <a:t>Each letter was read by all seven.</a:t>
            </a:r>
          </a:p>
          <a:p>
            <a:r>
              <a:rPr lang="en-US" sz="3600" dirty="0"/>
              <a:t>Why these seven?</a:t>
            </a:r>
          </a:p>
          <a:p>
            <a:r>
              <a:rPr lang="en-US" sz="3600" dirty="0"/>
              <a:t>Methodology?</a:t>
            </a:r>
          </a:p>
          <a:p>
            <a:endParaRPr lang="en-US" dirty="0"/>
          </a:p>
        </p:txBody>
      </p:sp>
      <p:pic>
        <p:nvPicPr>
          <p:cNvPr id="5" name="Picture 5" descr="Map&#10;&#10;Description automatically generated">
            <a:extLst>
              <a:ext uri="{FF2B5EF4-FFF2-40B4-BE49-F238E27FC236}">
                <a16:creationId xmlns:a16="http://schemas.microsoft.com/office/drawing/2014/main" id="{AFAA3B60-3B72-9FE4-3FA5-6E6E8D5552C7}"/>
              </a:ext>
            </a:extLst>
          </p:cNvPr>
          <p:cNvPicPr>
            <a:picLocks noGrp="1" noChangeAspect="1"/>
          </p:cNvPicPr>
          <p:nvPr>
            <p:ph sz="half" idx="2"/>
          </p:nvPr>
        </p:nvPicPr>
        <p:blipFill>
          <a:blip r:embed="rId2"/>
          <a:stretch>
            <a:fillRect/>
          </a:stretch>
        </p:blipFill>
        <p:spPr>
          <a:xfrm>
            <a:off x="5557457" y="1918419"/>
            <a:ext cx="5783939" cy="4197229"/>
          </a:xfrm>
        </p:spPr>
      </p:pic>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4B20-EAD4-BCAD-538C-F8CA36AE2A06}"/>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7DE27FC8-2AFD-231F-25C5-5FB2DB444756}"/>
              </a:ext>
            </a:extLst>
          </p:cNvPr>
          <p:cNvPicPr>
            <a:picLocks noGrp="1" noChangeAspect="1"/>
          </p:cNvPicPr>
          <p:nvPr>
            <p:ph idx="1"/>
          </p:nvPr>
        </p:nvPicPr>
        <p:blipFill>
          <a:blip r:embed="rId2"/>
          <a:stretch>
            <a:fillRect/>
          </a:stretch>
        </p:blipFill>
        <p:spPr>
          <a:xfrm>
            <a:off x="3653153" y="1143000"/>
            <a:ext cx="4293204" cy="5029200"/>
          </a:xfrm>
        </p:spPr>
      </p:pic>
    </p:spTree>
    <p:extLst>
      <p:ext uri="{BB962C8B-B14F-4D97-AF65-F5344CB8AC3E}">
        <p14:creationId xmlns:p14="http://schemas.microsoft.com/office/powerpoint/2010/main" val="327372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7F9AF-1C80-B8DF-3274-177DB7C55AEE}"/>
              </a:ext>
            </a:extLst>
          </p:cNvPr>
          <p:cNvSpPr>
            <a:spLocks noGrp="1"/>
          </p:cNvSpPr>
          <p:nvPr>
            <p:ph type="title"/>
          </p:nvPr>
        </p:nvSpPr>
        <p:spPr/>
        <p:txBody>
          <a:bodyPr/>
          <a:lstStyle/>
          <a:p>
            <a:r>
              <a:rPr lang="en-US" dirty="0"/>
              <a:t>Structure of the Letters </a:t>
            </a:r>
          </a:p>
        </p:txBody>
      </p:sp>
      <p:sp>
        <p:nvSpPr>
          <p:cNvPr id="3" name="Content Placeholder 2">
            <a:extLst>
              <a:ext uri="{FF2B5EF4-FFF2-40B4-BE49-F238E27FC236}">
                <a16:creationId xmlns:a16="http://schemas.microsoft.com/office/drawing/2014/main" id="{B7919BF4-713E-8742-EFA3-AE1BEC1C47CE}"/>
              </a:ext>
            </a:extLst>
          </p:cNvPr>
          <p:cNvSpPr>
            <a:spLocks noGrp="1"/>
          </p:cNvSpPr>
          <p:nvPr>
            <p:ph idx="1"/>
          </p:nvPr>
        </p:nvSpPr>
        <p:spPr/>
        <p:txBody>
          <a:bodyPr vert="horz" lIns="91440" tIns="45720" rIns="91440" bIns="45720" rtlCol="0" anchor="t">
            <a:normAutofit/>
          </a:bodyPr>
          <a:lstStyle/>
          <a:p>
            <a:r>
              <a:rPr lang="en-US" i="1" dirty="0" err="1"/>
              <a:t>Adscriptio</a:t>
            </a:r>
            <a:r>
              <a:rPr lang="en-US" dirty="0"/>
              <a:t> (destination)</a:t>
            </a:r>
          </a:p>
          <a:p>
            <a:r>
              <a:rPr lang="en-US" dirty="0"/>
              <a:t>Command to write</a:t>
            </a:r>
          </a:p>
          <a:p>
            <a:r>
              <a:rPr lang="en-US" dirty="0"/>
              <a:t>"Thus says" formula</a:t>
            </a:r>
          </a:p>
          <a:p>
            <a:r>
              <a:rPr lang="en-US" dirty="0"/>
              <a:t>Christological proclamations</a:t>
            </a:r>
          </a:p>
          <a:p>
            <a:r>
              <a:rPr lang="en-US" i="1" dirty="0" err="1"/>
              <a:t>Narratio</a:t>
            </a:r>
            <a:endParaRPr lang="en-US" i="1"/>
          </a:p>
          <a:p>
            <a:r>
              <a:rPr lang="en-US" i="1" dirty="0" err="1"/>
              <a:t>Dispositio</a:t>
            </a:r>
            <a:endParaRPr lang="en-US" i="1"/>
          </a:p>
          <a:p>
            <a:r>
              <a:rPr lang="en-US" dirty="0"/>
              <a:t>Final proclamation</a:t>
            </a:r>
          </a:p>
        </p:txBody>
      </p:sp>
    </p:spTree>
    <p:extLst>
      <p:ext uri="{BB962C8B-B14F-4D97-AF65-F5344CB8AC3E}">
        <p14:creationId xmlns:p14="http://schemas.microsoft.com/office/powerpoint/2010/main" val="16849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6E2C-2067-1AEA-D698-C78425803FB2}"/>
              </a:ext>
            </a:extLst>
          </p:cNvPr>
          <p:cNvSpPr>
            <a:spLocks noGrp="1"/>
          </p:cNvSpPr>
          <p:nvPr>
            <p:ph type="title"/>
          </p:nvPr>
        </p:nvSpPr>
        <p:spPr>
          <a:xfrm>
            <a:off x="1522414" y="274638"/>
            <a:ext cx="9143998" cy="1020762"/>
          </a:xfrm>
        </p:spPr>
        <p:txBody>
          <a:bodyPr anchor="b">
            <a:normAutofit/>
          </a:bodyPr>
          <a:lstStyle/>
          <a:p>
            <a:r>
              <a:rPr lang="en-US" dirty="0"/>
              <a:t>The city of Ephesus</a:t>
            </a:r>
          </a:p>
        </p:txBody>
      </p:sp>
      <p:pic>
        <p:nvPicPr>
          <p:cNvPr id="5" name="Picture 5" descr="A picture containing outdoor, ground, mountain, rock&#10;&#10;Description automatically generated">
            <a:extLst>
              <a:ext uri="{FF2B5EF4-FFF2-40B4-BE49-F238E27FC236}">
                <a16:creationId xmlns:a16="http://schemas.microsoft.com/office/drawing/2014/main" id="{FCFFC1C9-A4CE-BDB2-39D5-2DBEAB129B83}"/>
              </a:ext>
            </a:extLst>
          </p:cNvPr>
          <p:cNvPicPr>
            <a:picLocks noGrp="1" noChangeAspect="1"/>
          </p:cNvPicPr>
          <p:nvPr>
            <p:ph sz="half" idx="1"/>
          </p:nvPr>
        </p:nvPicPr>
        <p:blipFill rotWithShape="1">
          <a:blip r:embed="rId2"/>
          <a:srcRect l="26550" r="19075"/>
          <a:stretch/>
        </p:blipFill>
        <p:spPr>
          <a:xfrm>
            <a:off x="1522413" y="1905000"/>
            <a:ext cx="4419599" cy="4267200"/>
          </a:xfrm>
          <a:noFill/>
        </p:spPr>
      </p:pic>
      <p:sp>
        <p:nvSpPr>
          <p:cNvPr id="10" name="Content Placeholder 3">
            <a:extLst>
              <a:ext uri="{FF2B5EF4-FFF2-40B4-BE49-F238E27FC236}">
                <a16:creationId xmlns:a16="http://schemas.microsoft.com/office/drawing/2014/main" id="{6717B784-DF99-2B4A-A823-81486075E7C6}"/>
              </a:ext>
            </a:extLst>
          </p:cNvPr>
          <p:cNvSpPr>
            <a:spLocks noGrp="1"/>
          </p:cNvSpPr>
          <p:nvPr>
            <p:ph sz="half" idx="2"/>
          </p:nvPr>
        </p:nvSpPr>
        <p:spPr>
          <a:xfrm>
            <a:off x="6246815" y="1905000"/>
            <a:ext cx="4419598" cy="4267200"/>
          </a:xfrm>
        </p:spPr>
        <p:txBody>
          <a:bodyPr vert="horz" lIns="91440" tIns="45720" rIns="91440" bIns="45720" rtlCol="0" anchor="t">
            <a:normAutofit/>
          </a:bodyPr>
          <a:lstStyle/>
          <a:p>
            <a:r>
              <a:rPr lang="en-US" sz="3200" dirty="0"/>
              <a:t>One of the greatest cities in Roman Asia</a:t>
            </a:r>
          </a:p>
          <a:p>
            <a:r>
              <a:rPr lang="en-US" sz="3200" dirty="0"/>
              <a:t>Had several temples built (including one for Domitian)</a:t>
            </a:r>
          </a:p>
          <a:p>
            <a:r>
              <a:rPr lang="en-US" sz="3200" dirty="0"/>
              <a:t>Was an important center for Christianity</a:t>
            </a:r>
            <a:endParaRPr lang="en-US" dirty="0"/>
          </a:p>
        </p:txBody>
      </p:sp>
    </p:spTree>
    <p:extLst>
      <p:ext uri="{BB962C8B-B14F-4D97-AF65-F5344CB8AC3E}">
        <p14:creationId xmlns:p14="http://schemas.microsoft.com/office/powerpoint/2010/main" val="52832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8060E-9F2F-A033-D6D0-99856E5FFD04}"/>
              </a:ext>
            </a:extLst>
          </p:cNvPr>
          <p:cNvSpPr>
            <a:spLocks noGrp="1"/>
          </p:cNvSpPr>
          <p:nvPr>
            <p:ph type="title"/>
          </p:nvPr>
        </p:nvSpPr>
        <p:spPr/>
        <p:txBody>
          <a:bodyPr/>
          <a:lstStyle/>
          <a:p>
            <a:r>
              <a:rPr lang="en-US" dirty="0"/>
              <a:t>Positive remarks</a:t>
            </a:r>
          </a:p>
        </p:txBody>
      </p:sp>
      <p:sp>
        <p:nvSpPr>
          <p:cNvPr id="3" name="Content Placeholder 2">
            <a:extLst>
              <a:ext uri="{FF2B5EF4-FFF2-40B4-BE49-F238E27FC236}">
                <a16:creationId xmlns:a16="http://schemas.microsoft.com/office/drawing/2014/main" id="{56DCC7CE-A7CA-C95A-06FE-29E8A1AC0294}"/>
              </a:ext>
            </a:extLst>
          </p:cNvPr>
          <p:cNvSpPr>
            <a:spLocks noGrp="1"/>
          </p:cNvSpPr>
          <p:nvPr>
            <p:ph idx="1"/>
          </p:nvPr>
        </p:nvSpPr>
        <p:spPr>
          <a:xfrm>
            <a:off x="904349" y="1905000"/>
            <a:ext cx="10394504" cy="4267200"/>
          </a:xfrm>
        </p:spPr>
        <p:txBody>
          <a:bodyPr vert="horz" lIns="91440" tIns="45720" rIns="91440" bIns="45720" rtlCol="0" anchor="t">
            <a:normAutofit/>
          </a:bodyPr>
          <a:lstStyle/>
          <a:p>
            <a:r>
              <a:rPr lang="en-US" sz="3200" b="1" dirty="0">
                <a:solidFill>
                  <a:schemeClr val="accent2"/>
                </a:solidFill>
                <a:ea typeface="+mn-lt"/>
                <a:cs typeface="+mn-lt"/>
              </a:rPr>
              <a:t>Revelation 2:2 </a:t>
            </a:r>
            <a:r>
              <a:rPr lang="en-US" sz="3200" dirty="0">
                <a:ea typeface="+mn-lt"/>
                <a:cs typeface="+mn-lt"/>
              </a:rPr>
              <a:t>I know your works, your toil and your patient endurance. I know that you cannot tolerate evildoers; </a:t>
            </a:r>
            <a:r>
              <a:rPr lang="en-US" sz="3200" u="sng" dirty="0">
                <a:ea typeface="+mn-lt"/>
                <a:cs typeface="+mn-lt"/>
              </a:rPr>
              <a:t>you have tested those who claim to be apostles but are not, and have found them to be false</a:t>
            </a:r>
            <a:r>
              <a:rPr lang="en-US" sz="3200" dirty="0">
                <a:ea typeface="+mn-lt"/>
                <a:cs typeface="+mn-lt"/>
              </a:rPr>
              <a:t>. </a:t>
            </a:r>
            <a:r>
              <a:rPr lang="en-US" sz="3200" b="1" baseline="30000" dirty="0">
                <a:ea typeface="+mn-lt"/>
                <a:cs typeface="+mn-lt"/>
              </a:rPr>
              <a:t>3 </a:t>
            </a:r>
            <a:r>
              <a:rPr lang="en-US" sz="3200" dirty="0">
                <a:ea typeface="+mn-lt"/>
                <a:cs typeface="+mn-lt"/>
              </a:rPr>
              <a:t>I also know that you are enduring patiently and bearing up for the sake of my name, and that you have not grown weary. </a:t>
            </a:r>
            <a:endParaRPr lang="en-US" sz="3200" b="1" baseline="30000" dirty="0"/>
          </a:p>
        </p:txBody>
      </p:sp>
    </p:spTree>
    <p:extLst>
      <p:ext uri="{BB962C8B-B14F-4D97-AF65-F5344CB8AC3E}">
        <p14:creationId xmlns:p14="http://schemas.microsoft.com/office/powerpoint/2010/main" val="26078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A9CA-2DCE-594B-0FEF-BD1DF103F361}"/>
              </a:ext>
            </a:extLst>
          </p:cNvPr>
          <p:cNvSpPr>
            <a:spLocks noGrp="1"/>
          </p:cNvSpPr>
          <p:nvPr>
            <p:ph type="title"/>
          </p:nvPr>
        </p:nvSpPr>
        <p:spPr/>
        <p:txBody>
          <a:bodyPr/>
          <a:lstStyle/>
          <a:p>
            <a:r>
              <a:rPr lang="en-US" dirty="0"/>
              <a:t>Negative remarks</a:t>
            </a:r>
          </a:p>
        </p:txBody>
      </p:sp>
      <p:sp>
        <p:nvSpPr>
          <p:cNvPr id="3" name="Content Placeholder 2">
            <a:extLst>
              <a:ext uri="{FF2B5EF4-FFF2-40B4-BE49-F238E27FC236}">
                <a16:creationId xmlns:a16="http://schemas.microsoft.com/office/drawing/2014/main" id="{5C7861A5-4990-BCAD-8EC6-E6BEFE5E5E53}"/>
              </a:ext>
            </a:extLst>
          </p:cNvPr>
          <p:cNvSpPr>
            <a:spLocks noGrp="1"/>
          </p:cNvSpPr>
          <p:nvPr>
            <p:ph idx="1"/>
          </p:nvPr>
        </p:nvSpPr>
        <p:spPr/>
        <p:txBody>
          <a:bodyPr vert="horz" lIns="91440" tIns="45720" rIns="91440" bIns="45720" rtlCol="0" anchor="t">
            <a:noAutofit/>
          </a:bodyPr>
          <a:lstStyle/>
          <a:p>
            <a:r>
              <a:rPr lang="en-US" sz="2800" b="1" dirty="0">
                <a:solidFill>
                  <a:schemeClr val="accent2"/>
                </a:solidFill>
                <a:ea typeface="+mn-lt"/>
                <a:cs typeface="+mn-lt"/>
              </a:rPr>
              <a:t>Revelation 2:4</a:t>
            </a:r>
            <a:r>
              <a:rPr lang="en-US" sz="2800" dirty="0">
                <a:ea typeface="+mn-lt"/>
                <a:cs typeface="+mn-lt"/>
              </a:rPr>
              <a:t> But I have this against you,</a:t>
            </a:r>
            <a:r>
              <a:rPr lang="en-US" sz="2800" u="sng" dirty="0">
                <a:ea typeface="+mn-lt"/>
                <a:cs typeface="+mn-lt"/>
              </a:rPr>
              <a:t> that you have abandoned the love you had at first</a:t>
            </a:r>
            <a:r>
              <a:rPr lang="en-US" sz="2800" dirty="0">
                <a:ea typeface="+mn-lt"/>
                <a:cs typeface="+mn-lt"/>
              </a:rPr>
              <a:t>. </a:t>
            </a:r>
            <a:r>
              <a:rPr lang="en-US" sz="2800" b="1" dirty="0">
                <a:ea typeface="+mn-lt"/>
                <a:cs typeface="+mn-lt"/>
              </a:rPr>
              <a:t>5 </a:t>
            </a:r>
            <a:r>
              <a:rPr lang="en-US" sz="2800" dirty="0">
                <a:ea typeface="+mn-lt"/>
                <a:cs typeface="+mn-lt"/>
              </a:rPr>
              <a:t>Remember then from what you have fallen; repent, and do the works you did at first. If not, I will come to you and remove your lampstand from its place, unless you repent. </a:t>
            </a:r>
            <a:r>
              <a:rPr lang="en-US" sz="2800" b="1" dirty="0">
                <a:ea typeface="+mn-lt"/>
                <a:cs typeface="+mn-lt"/>
              </a:rPr>
              <a:t>6 </a:t>
            </a:r>
            <a:r>
              <a:rPr lang="en-US" sz="2800" dirty="0">
                <a:ea typeface="+mn-lt"/>
                <a:cs typeface="+mn-lt"/>
              </a:rPr>
              <a:t>Yet this is to your credit: you hate the works of the Nicolaitans, which I also hate. </a:t>
            </a:r>
            <a:r>
              <a:rPr lang="en-US" sz="2800" b="1" dirty="0">
                <a:ea typeface="+mn-lt"/>
                <a:cs typeface="+mn-lt"/>
              </a:rPr>
              <a:t>7 </a:t>
            </a:r>
            <a:r>
              <a:rPr lang="en-US" sz="2800" dirty="0">
                <a:ea typeface="+mn-lt"/>
                <a:cs typeface="+mn-lt"/>
              </a:rPr>
              <a:t>Let anyone who has an ear listen to what the Spirit is saying to the churches. To everyone who conquers, I will give permission to eat from the tree of life that is in the paradise of God.</a:t>
            </a:r>
            <a:endParaRPr lang="en-US" sz="2800" dirty="0"/>
          </a:p>
        </p:txBody>
      </p:sp>
    </p:spTree>
    <p:extLst>
      <p:ext uri="{BB962C8B-B14F-4D97-AF65-F5344CB8AC3E}">
        <p14:creationId xmlns:p14="http://schemas.microsoft.com/office/powerpoint/2010/main" val="328032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101</Words>
  <Application>Microsoft Office PowerPoint</Application>
  <PresentationFormat>Custom</PresentationFormat>
  <Paragraphs>35</Paragraphs>
  <Slides>27</Slides>
  <Notes>0</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Chalkboard 16x9</vt:lpstr>
      <vt:lpstr>SlateVTI</vt:lpstr>
      <vt:lpstr>Revelation </vt:lpstr>
      <vt:lpstr>"Do not be afraid"</vt:lpstr>
      <vt:lpstr>"I am"</vt:lpstr>
      <vt:lpstr>The letters to the seven churches</vt:lpstr>
      <vt:lpstr>PowerPoint Presentation</vt:lpstr>
      <vt:lpstr>Structure of the Letters </vt:lpstr>
      <vt:lpstr>The city of Ephesus</vt:lpstr>
      <vt:lpstr>Positive remarks</vt:lpstr>
      <vt:lpstr>Negative remarks</vt:lpstr>
      <vt:lpstr>Who were the Nicolaitans?</vt:lpstr>
      <vt:lpstr>Ancient Smyrna</vt:lpstr>
      <vt:lpstr>Poor, but rich</vt:lpstr>
      <vt:lpstr>Poverty and slander</vt:lpstr>
      <vt:lpstr>The crown of life</vt:lpstr>
      <vt:lpstr>Ancient Pergamum</vt:lpstr>
      <vt:lpstr>Satan's throne</vt:lpstr>
      <vt:lpstr>Satan's throne</vt:lpstr>
      <vt:lpstr>The teaching of Balaam</vt:lpstr>
      <vt:lpstr>Balaam and Balak</vt:lpstr>
      <vt:lpstr>Meat sacrificed to idols</vt:lpstr>
      <vt:lpstr>A white stone with a new name</vt:lpstr>
      <vt:lpstr>Hidden manna</vt:lpstr>
      <vt:lpstr>The white stone with a new name</vt:lpstr>
      <vt:lpstr>Ancient Thyatira</vt:lpstr>
      <vt:lpstr>Jezebel</vt:lpstr>
      <vt:lpstr>"Jezebel"</vt:lpstr>
      <vt:lpstr>"I will give the morning star"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
  <cp:lastModifiedBy/>
  <cp:revision>379</cp:revision>
  <dcterms:created xsi:type="dcterms:W3CDTF">2022-12-14T14:05:07Z</dcterms:created>
  <dcterms:modified xsi:type="dcterms:W3CDTF">2022-12-18T13:18:49Z</dcterms:modified>
</cp:coreProperties>
</file>