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57" r:id="rId3"/>
    <p:sldId id="259" r:id="rId4"/>
    <p:sldId id="258" r:id="rId5"/>
    <p:sldId id="260" r:id="rId6"/>
    <p:sldId id="261" r:id="rId7"/>
    <p:sldId id="262" r:id="rId8"/>
    <p:sldId id="264" r:id="rId9"/>
    <p:sldId id="263" r:id="rId10"/>
    <p:sldId id="267" r:id="rId11"/>
    <p:sldId id="266" r:id="rId12"/>
    <p:sldId id="265" r:id="rId13"/>
  </p:sldIdLst>
  <p:sldSz cx="12192000" cy="6858000"/>
  <p:notesSz cx="6858000" cy="9144000"/>
  <p:embeddedFontLst>
    <p:embeddedFont>
      <p:font typeface="Avenir" panose="02000503020000020003" pitchFamily="2" charset="0"/>
      <p:regular r:id="rId14"/>
      <p:italic r:id="rId15"/>
    </p:embeddedFont>
    <p:embeddedFont>
      <p:font typeface="Avenir Light" panose="020B0402020203020204" pitchFamily="34" charset="77"/>
      <p:regular r:id="rId16"/>
      <p:italic r:id="rId17"/>
    </p:embeddedFont>
    <p:embeddedFont>
      <p:font typeface="Avenir Medium" panose="02000503020000020003" pitchFamily="2" charset="0"/>
      <p:regular r:id="rId18"/>
      <p:italic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entury" panose="02040604050505020304" pitchFamily="18" charset="0"/>
      <p:regular r:id="rId26"/>
    </p:embeddedFont>
    <p:embeddedFont>
      <p:font typeface="Trajan Pro" panose="02020502050506020301" pitchFamily="18" charset="0"/>
      <p:regular r:id="rId27"/>
      <p:bold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041"/>
  </p:normalViewPr>
  <p:slideViewPr>
    <p:cSldViewPr snapToGrid="0">
      <p:cViewPr varScale="1">
        <p:scale>
          <a:sx n="109" d="100"/>
          <a:sy n="109" d="100"/>
        </p:scale>
        <p:origin x="6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26CD2C-F262-DC4D-B130-D3A130E7571D}"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C2AD4-BB8F-484A-95B7-0922BC6B3948}" type="slidenum">
              <a:rPr lang="en-US" smtClean="0"/>
              <a:t>‹#›</a:t>
            </a:fld>
            <a:endParaRPr lang="en-US"/>
          </a:p>
        </p:txBody>
      </p:sp>
    </p:spTree>
    <p:extLst>
      <p:ext uri="{BB962C8B-B14F-4D97-AF65-F5344CB8AC3E}">
        <p14:creationId xmlns:p14="http://schemas.microsoft.com/office/powerpoint/2010/main" val="288224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6CD2C-F262-DC4D-B130-D3A130E7571D}"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C2AD4-BB8F-484A-95B7-0922BC6B3948}" type="slidenum">
              <a:rPr lang="en-US" smtClean="0"/>
              <a:t>‹#›</a:t>
            </a:fld>
            <a:endParaRPr lang="en-US"/>
          </a:p>
        </p:txBody>
      </p:sp>
    </p:spTree>
    <p:extLst>
      <p:ext uri="{BB962C8B-B14F-4D97-AF65-F5344CB8AC3E}">
        <p14:creationId xmlns:p14="http://schemas.microsoft.com/office/powerpoint/2010/main" val="2998981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6CD2C-F262-DC4D-B130-D3A130E7571D}"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C2AD4-BB8F-484A-95B7-0922BC6B3948}" type="slidenum">
              <a:rPr lang="en-US" smtClean="0"/>
              <a:t>‹#›</a:t>
            </a:fld>
            <a:endParaRPr lang="en-US"/>
          </a:p>
        </p:txBody>
      </p:sp>
    </p:spTree>
    <p:extLst>
      <p:ext uri="{BB962C8B-B14F-4D97-AF65-F5344CB8AC3E}">
        <p14:creationId xmlns:p14="http://schemas.microsoft.com/office/powerpoint/2010/main" val="4287597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6CD2C-F262-DC4D-B130-D3A130E7571D}"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C2AD4-BB8F-484A-95B7-0922BC6B3948}" type="slidenum">
              <a:rPr lang="en-US" smtClean="0"/>
              <a:t>‹#›</a:t>
            </a:fld>
            <a:endParaRPr lang="en-US"/>
          </a:p>
        </p:txBody>
      </p:sp>
    </p:spTree>
    <p:extLst>
      <p:ext uri="{BB962C8B-B14F-4D97-AF65-F5344CB8AC3E}">
        <p14:creationId xmlns:p14="http://schemas.microsoft.com/office/powerpoint/2010/main" val="3547787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26CD2C-F262-DC4D-B130-D3A130E7571D}"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C2AD4-BB8F-484A-95B7-0922BC6B3948}" type="slidenum">
              <a:rPr lang="en-US" smtClean="0"/>
              <a:t>‹#›</a:t>
            </a:fld>
            <a:endParaRPr lang="en-US"/>
          </a:p>
        </p:txBody>
      </p:sp>
    </p:spTree>
    <p:extLst>
      <p:ext uri="{BB962C8B-B14F-4D97-AF65-F5344CB8AC3E}">
        <p14:creationId xmlns:p14="http://schemas.microsoft.com/office/powerpoint/2010/main" val="362669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26CD2C-F262-DC4D-B130-D3A130E7571D}" type="datetimeFigureOut">
              <a:rPr lang="en-US" smtClean="0"/>
              <a:t>1/15/23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C2AD4-BB8F-484A-95B7-0922BC6B3948}" type="slidenum">
              <a:rPr lang="en-US" smtClean="0"/>
              <a:t>‹#›</a:t>
            </a:fld>
            <a:endParaRPr lang="en-US"/>
          </a:p>
        </p:txBody>
      </p:sp>
    </p:spTree>
    <p:extLst>
      <p:ext uri="{BB962C8B-B14F-4D97-AF65-F5344CB8AC3E}">
        <p14:creationId xmlns:p14="http://schemas.microsoft.com/office/powerpoint/2010/main" val="52037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26CD2C-F262-DC4D-B130-D3A130E7571D}" type="datetimeFigureOut">
              <a:rPr lang="en-US" smtClean="0"/>
              <a:t>1/15/23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9C2AD4-BB8F-484A-95B7-0922BC6B3948}" type="slidenum">
              <a:rPr lang="en-US" smtClean="0"/>
              <a:t>‹#›</a:t>
            </a:fld>
            <a:endParaRPr lang="en-US"/>
          </a:p>
        </p:txBody>
      </p:sp>
    </p:spTree>
    <p:extLst>
      <p:ext uri="{BB962C8B-B14F-4D97-AF65-F5344CB8AC3E}">
        <p14:creationId xmlns:p14="http://schemas.microsoft.com/office/powerpoint/2010/main" val="4120735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26CD2C-F262-DC4D-B130-D3A130E7571D}" type="datetimeFigureOut">
              <a:rPr lang="en-US" smtClean="0"/>
              <a:t>1/15/23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9C2AD4-BB8F-484A-95B7-0922BC6B3948}" type="slidenum">
              <a:rPr lang="en-US" smtClean="0"/>
              <a:t>‹#›</a:t>
            </a:fld>
            <a:endParaRPr lang="en-US"/>
          </a:p>
        </p:txBody>
      </p:sp>
    </p:spTree>
    <p:extLst>
      <p:ext uri="{BB962C8B-B14F-4D97-AF65-F5344CB8AC3E}">
        <p14:creationId xmlns:p14="http://schemas.microsoft.com/office/powerpoint/2010/main" val="194870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6CD2C-F262-DC4D-B130-D3A130E7571D}" type="datetimeFigureOut">
              <a:rPr lang="en-US" smtClean="0"/>
              <a:t>1/15/23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9C2AD4-BB8F-484A-95B7-0922BC6B3948}" type="slidenum">
              <a:rPr lang="en-US" smtClean="0"/>
              <a:t>‹#›</a:t>
            </a:fld>
            <a:endParaRPr lang="en-US"/>
          </a:p>
        </p:txBody>
      </p:sp>
    </p:spTree>
    <p:extLst>
      <p:ext uri="{BB962C8B-B14F-4D97-AF65-F5344CB8AC3E}">
        <p14:creationId xmlns:p14="http://schemas.microsoft.com/office/powerpoint/2010/main" val="303648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26CD2C-F262-DC4D-B130-D3A130E7571D}" type="datetimeFigureOut">
              <a:rPr lang="en-US" smtClean="0"/>
              <a:t>1/15/23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C2AD4-BB8F-484A-95B7-0922BC6B3948}" type="slidenum">
              <a:rPr lang="en-US" smtClean="0"/>
              <a:t>‹#›</a:t>
            </a:fld>
            <a:endParaRPr lang="en-US"/>
          </a:p>
        </p:txBody>
      </p:sp>
    </p:spTree>
    <p:extLst>
      <p:ext uri="{BB962C8B-B14F-4D97-AF65-F5344CB8AC3E}">
        <p14:creationId xmlns:p14="http://schemas.microsoft.com/office/powerpoint/2010/main" val="184794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26CD2C-F262-DC4D-B130-D3A130E7571D}" type="datetimeFigureOut">
              <a:rPr lang="en-US" smtClean="0"/>
              <a:t>1/15/23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C2AD4-BB8F-484A-95B7-0922BC6B3948}" type="slidenum">
              <a:rPr lang="en-US" smtClean="0"/>
              <a:t>‹#›</a:t>
            </a:fld>
            <a:endParaRPr lang="en-US"/>
          </a:p>
        </p:txBody>
      </p:sp>
    </p:spTree>
    <p:extLst>
      <p:ext uri="{BB962C8B-B14F-4D97-AF65-F5344CB8AC3E}">
        <p14:creationId xmlns:p14="http://schemas.microsoft.com/office/powerpoint/2010/main" val="973419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6CD2C-F262-DC4D-B130-D3A130E7571D}" type="datetimeFigureOut">
              <a:rPr lang="en-US" smtClean="0"/>
              <a:t>1/15/23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C2AD4-BB8F-484A-95B7-0922BC6B3948}" type="slidenum">
              <a:rPr lang="en-US" smtClean="0"/>
              <a:t>‹#›</a:t>
            </a:fld>
            <a:endParaRPr lang="en-US"/>
          </a:p>
        </p:txBody>
      </p:sp>
    </p:spTree>
    <p:extLst>
      <p:ext uri="{BB962C8B-B14F-4D97-AF65-F5344CB8AC3E}">
        <p14:creationId xmlns:p14="http://schemas.microsoft.com/office/powerpoint/2010/main" val="23118386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72674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 yellow&#10;&#10;Description automatically generated">
            <a:extLst>
              <a:ext uri="{FF2B5EF4-FFF2-40B4-BE49-F238E27FC236}">
                <a16:creationId xmlns:a16="http://schemas.microsoft.com/office/drawing/2014/main" id="{75CA584A-7678-AECA-6632-828515EFA1CA}"/>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AB851D04-84FE-9C30-DFE7-C70F3F9B2906}"/>
              </a:ext>
            </a:extLst>
          </p:cNvPr>
          <p:cNvSpPr txBox="1"/>
          <p:nvPr/>
        </p:nvSpPr>
        <p:spPr>
          <a:xfrm rot="21073751">
            <a:off x="3111740" y="1961636"/>
            <a:ext cx="5721179"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uLnTx/>
                <a:uFillTx/>
                <a:latin typeface="Trajan Pro" panose="02020502050506020301" pitchFamily="18" charset="0"/>
                <a:ea typeface="+mn-ea"/>
                <a:cs typeface="+mn-cs"/>
              </a:rPr>
              <a:t>Ready</a:t>
            </a:r>
          </a:p>
        </p:txBody>
      </p:sp>
      <p:sp>
        <p:nvSpPr>
          <p:cNvPr id="7" name="TextBox 6">
            <a:extLst>
              <a:ext uri="{FF2B5EF4-FFF2-40B4-BE49-F238E27FC236}">
                <a16:creationId xmlns:a16="http://schemas.microsoft.com/office/drawing/2014/main" id="{7F76B543-3EF9-FAF0-AF38-46F36BB12469}"/>
              </a:ext>
            </a:extLst>
          </p:cNvPr>
          <p:cNvSpPr txBox="1"/>
          <p:nvPr/>
        </p:nvSpPr>
        <p:spPr>
          <a:xfrm rot="21058131">
            <a:off x="3294310" y="3554215"/>
            <a:ext cx="5721179"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Trajan Pro" panose="02020502050506020301" pitchFamily="18" charset="0"/>
                <a:ea typeface="+mn-ea"/>
                <a:cs typeface="+mn-cs"/>
              </a:rPr>
              <a:t>to</a:t>
            </a:r>
            <a:r>
              <a:rPr kumimoji="0" lang="en-US" sz="8800" b="1" i="0" u="none" strike="noStrike" kern="1200" cap="none" spc="0" normalizeH="0" baseline="0" noProof="0" dirty="0">
                <a:ln>
                  <a:noFill/>
                </a:ln>
                <a:solidFill>
                  <a:prstClr val="white"/>
                </a:solidFill>
                <a:effectLst/>
                <a:uLnTx/>
                <a:uFillTx/>
                <a:latin typeface="Trajan Pro" panose="02020502050506020301" pitchFamily="18" charset="0"/>
                <a:ea typeface="+mn-ea"/>
                <a:cs typeface="+mn-cs"/>
              </a:rPr>
              <a:t> Fight</a:t>
            </a:r>
          </a:p>
        </p:txBody>
      </p:sp>
      <p:sp>
        <p:nvSpPr>
          <p:cNvPr id="2" name="TextBox 1">
            <a:extLst>
              <a:ext uri="{FF2B5EF4-FFF2-40B4-BE49-F238E27FC236}">
                <a16:creationId xmlns:a16="http://schemas.microsoft.com/office/drawing/2014/main" id="{367DDA5C-908B-BCEB-4554-8F761985EEA4}"/>
              </a:ext>
            </a:extLst>
          </p:cNvPr>
          <p:cNvSpPr txBox="1"/>
          <p:nvPr/>
        </p:nvSpPr>
        <p:spPr>
          <a:xfrm>
            <a:off x="4128391" y="5581426"/>
            <a:ext cx="4053016" cy="1323439"/>
          </a:xfrm>
          <a:prstGeom prst="rect">
            <a:avLst/>
          </a:prstGeom>
          <a:noFill/>
        </p:spPr>
        <p:txBody>
          <a:bodyPr wrap="square" rtlCol="0">
            <a:spAutoFit/>
          </a:bodyPr>
          <a:lstStyle/>
          <a:p>
            <a:pPr algn="ctr"/>
            <a:r>
              <a:rPr lang="en-US" sz="4000" dirty="0">
                <a:latin typeface="Century" panose="02040604050505020304" pitchFamily="18" charset="0"/>
              </a:rPr>
              <a:t>January 21 </a:t>
            </a:r>
            <a:br>
              <a:rPr lang="en-US" sz="4000" dirty="0">
                <a:latin typeface="Century" panose="02040604050505020304" pitchFamily="18" charset="0"/>
              </a:rPr>
            </a:br>
            <a:r>
              <a:rPr lang="en-US" sz="4000" dirty="0">
                <a:latin typeface="Century" panose="02040604050505020304" pitchFamily="18" charset="0"/>
              </a:rPr>
              <a:t>@ 12:30</a:t>
            </a:r>
          </a:p>
        </p:txBody>
      </p:sp>
    </p:spTree>
    <p:extLst>
      <p:ext uri="{BB962C8B-B14F-4D97-AF65-F5344CB8AC3E}">
        <p14:creationId xmlns:p14="http://schemas.microsoft.com/office/powerpoint/2010/main" val="86974592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Background pattern&#10;&#10;Description automatically generated">
            <a:extLst>
              <a:ext uri="{FF2B5EF4-FFF2-40B4-BE49-F238E27FC236}">
                <a16:creationId xmlns:a16="http://schemas.microsoft.com/office/drawing/2014/main" id="{2CF2D78E-FDE5-3E6D-72F1-17D9E786D293}"/>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C1DEB21-4A83-FE03-647C-DFA11F65B8E8}"/>
              </a:ext>
            </a:extLst>
          </p:cNvPr>
          <p:cNvSpPr txBox="1"/>
          <p:nvPr/>
        </p:nvSpPr>
        <p:spPr>
          <a:xfrm>
            <a:off x="4378410" y="0"/>
            <a:ext cx="3435179" cy="1077218"/>
          </a:xfrm>
          <a:prstGeom prst="rect">
            <a:avLst/>
          </a:prstGeom>
          <a:noFill/>
        </p:spPr>
        <p:txBody>
          <a:bodyPr wrap="square" rtlCol="0">
            <a:spAutoFit/>
          </a:bodyPr>
          <a:lstStyle/>
          <a:p>
            <a:pPr algn="ctr"/>
            <a:r>
              <a:rPr lang="en-US" sz="3200" dirty="0">
                <a:solidFill>
                  <a:schemeClr val="accent1">
                    <a:lumMod val="50000"/>
                  </a:schemeClr>
                </a:solidFill>
                <a:latin typeface="Avenir Medium" panose="02000503020000020003" pitchFamily="2" charset="0"/>
              </a:rPr>
              <a:t>God’s Gift </a:t>
            </a:r>
            <a:br>
              <a:rPr lang="en-US" sz="3200" dirty="0">
                <a:solidFill>
                  <a:schemeClr val="accent1">
                    <a:lumMod val="50000"/>
                  </a:schemeClr>
                </a:solidFill>
                <a:latin typeface="Avenir Medium" panose="02000503020000020003" pitchFamily="2" charset="0"/>
              </a:rPr>
            </a:br>
            <a:r>
              <a:rPr lang="en-US" sz="3200" dirty="0">
                <a:solidFill>
                  <a:schemeClr val="accent1">
                    <a:lumMod val="50000"/>
                  </a:schemeClr>
                </a:solidFill>
                <a:latin typeface="Avenir Medium" panose="02000503020000020003" pitchFamily="2" charset="0"/>
              </a:rPr>
              <a:t>of Holiness</a:t>
            </a:r>
          </a:p>
        </p:txBody>
      </p:sp>
      <p:sp>
        <p:nvSpPr>
          <p:cNvPr id="5" name="TextBox 4">
            <a:extLst>
              <a:ext uri="{FF2B5EF4-FFF2-40B4-BE49-F238E27FC236}">
                <a16:creationId xmlns:a16="http://schemas.microsoft.com/office/drawing/2014/main" id="{272F6E46-8A39-FA48-5916-8B5D426BF0C3}"/>
              </a:ext>
            </a:extLst>
          </p:cNvPr>
          <p:cNvSpPr txBox="1"/>
          <p:nvPr/>
        </p:nvSpPr>
        <p:spPr>
          <a:xfrm>
            <a:off x="1524" y="2614174"/>
            <a:ext cx="12190476" cy="2369880"/>
          </a:xfrm>
          <a:prstGeom prst="rect">
            <a:avLst/>
          </a:prstGeom>
          <a:noFill/>
        </p:spPr>
        <p:txBody>
          <a:bodyPr wrap="square" rtlCol="0">
            <a:spAutoFit/>
          </a:bodyPr>
          <a:lstStyle/>
          <a:p>
            <a:pPr algn="ctr">
              <a:spcAft>
                <a:spcPts val="2400"/>
              </a:spcAft>
            </a:pPr>
            <a:r>
              <a:rPr lang="en-US" sz="3600" dirty="0">
                <a:latin typeface="Avenir" panose="02000503020000020003" pitchFamily="2" charset="0"/>
              </a:rPr>
              <a:t>Holiness Is Given By God, Not Produced By Ourselves</a:t>
            </a:r>
          </a:p>
          <a:p>
            <a:pPr algn="ctr">
              <a:spcAft>
                <a:spcPts val="2400"/>
              </a:spcAft>
            </a:pPr>
            <a:r>
              <a:rPr lang="en-US" sz="3600" dirty="0">
                <a:latin typeface="Avenir" panose="02000503020000020003" pitchFamily="2" charset="0"/>
              </a:rPr>
              <a:t>God’s Gift Of Holiness Deserves Gratitude</a:t>
            </a:r>
          </a:p>
          <a:p>
            <a:pPr algn="ctr">
              <a:spcAft>
                <a:spcPts val="2400"/>
              </a:spcAft>
            </a:pPr>
            <a:r>
              <a:rPr lang="en-US" sz="3600" dirty="0">
                <a:latin typeface="Avenir" panose="02000503020000020003" pitchFamily="2" charset="0"/>
              </a:rPr>
              <a:t>God’s Gift Of Holiness Is A Compliment</a:t>
            </a:r>
          </a:p>
        </p:txBody>
      </p:sp>
      <p:sp>
        <p:nvSpPr>
          <p:cNvPr id="6" name="TextBox 5">
            <a:extLst>
              <a:ext uri="{FF2B5EF4-FFF2-40B4-BE49-F238E27FC236}">
                <a16:creationId xmlns:a16="http://schemas.microsoft.com/office/drawing/2014/main" id="{FE6A0101-EE80-AF09-73E7-39F04D16DF8A}"/>
              </a:ext>
            </a:extLst>
          </p:cNvPr>
          <p:cNvSpPr txBox="1"/>
          <p:nvPr/>
        </p:nvSpPr>
        <p:spPr>
          <a:xfrm>
            <a:off x="4376886" y="987899"/>
            <a:ext cx="3435179" cy="400110"/>
          </a:xfrm>
          <a:prstGeom prst="rect">
            <a:avLst/>
          </a:prstGeom>
          <a:noFill/>
        </p:spPr>
        <p:txBody>
          <a:bodyPr wrap="square" rtlCol="0">
            <a:spAutoFit/>
          </a:bodyPr>
          <a:lstStyle/>
          <a:p>
            <a:pPr algn="ctr"/>
            <a:r>
              <a:rPr lang="en-US" sz="2000" dirty="0">
                <a:solidFill>
                  <a:schemeClr val="accent1">
                    <a:lumMod val="50000"/>
                  </a:schemeClr>
                </a:solidFill>
                <a:latin typeface="Avenir Light" panose="020B0402020203020204" pitchFamily="34" charset="77"/>
              </a:rPr>
              <a:t>Ezekiel 16</a:t>
            </a:r>
          </a:p>
        </p:txBody>
      </p:sp>
    </p:spTree>
    <p:extLst>
      <p:ext uri="{BB962C8B-B14F-4D97-AF65-F5344CB8AC3E}">
        <p14:creationId xmlns:p14="http://schemas.microsoft.com/office/powerpoint/2010/main" val="108619303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89709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1334277-BA97-029F-137C-9AF497455A01}"/>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ACAAAA03-C40F-D04E-590A-D912AD5E71F6}"/>
              </a:ext>
            </a:extLst>
          </p:cNvPr>
          <p:cNvSpPr txBox="1"/>
          <p:nvPr/>
        </p:nvSpPr>
        <p:spPr>
          <a:xfrm>
            <a:off x="4378410" y="2828835"/>
            <a:ext cx="3435179" cy="1446550"/>
          </a:xfrm>
          <a:prstGeom prst="rect">
            <a:avLst/>
          </a:prstGeom>
          <a:noFill/>
        </p:spPr>
        <p:txBody>
          <a:bodyPr wrap="square" rtlCol="0">
            <a:spAutoFit/>
          </a:bodyPr>
          <a:lstStyle/>
          <a:p>
            <a:pPr algn="ctr"/>
            <a:r>
              <a:rPr lang="en-US" sz="4400" dirty="0">
                <a:solidFill>
                  <a:schemeClr val="accent1">
                    <a:lumMod val="50000"/>
                  </a:schemeClr>
                </a:solidFill>
                <a:latin typeface="Avenir Medium" panose="02000503020000020003" pitchFamily="2" charset="0"/>
              </a:rPr>
              <a:t>God’s Gift </a:t>
            </a:r>
            <a:br>
              <a:rPr lang="en-US" sz="4400" dirty="0">
                <a:solidFill>
                  <a:schemeClr val="accent1">
                    <a:lumMod val="50000"/>
                  </a:schemeClr>
                </a:solidFill>
                <a:latin typeface="Avenir Medium" panose="02000503020000020003" pitchFamily="2" charset="0"/>
              </a:rPr>
            </a:br>
            <a:r>
              <a:rPr lang="en-US" sz="4400" dirty="0">
                <a:solidFill>
                  <a:schemeClr val="accent1">
                    <a:lumMod val="50000"/>
                  </a:schemeClr>
                </a:solidFill>
                <a:latin typeface="Avenir Medium" panose="02000503020000020003" pitchFamily="2" charset="0"/>
              </a:rPr>
              <a:t>of Holiness</a:t>
            </a:r>
          </a:p>
        </p:txBody>
      </p:sp>
      <p:sp>
        <p:nvSpPr>
          <p:cNvPr id="5" name="TextBox 4">
            <a:extLst>
              <a:ext uri="{FF2B5EF4-FFF2-40B4-BE49-F238E27FC236}">
                <a16:creationId xmlns:a16="http://schemas.microsoft.com/office/drawing/2014/main" id="{C9F72C50-AA30-DB0F-42FB-A56FF09A6066}"/>
              </a:ext>
            </a:extLst>
          </p:cNvPr>
          <p:cNvSpPr txBox="1"/>
          <p:nvPr/>
        </p:nvSpPr>
        <p:spPr>
          <a:xfrm>
            <a:off x="4378410" y="4275385"/>
            <a:ext cx="3435179" cy="584775"/>
          </a:xfrm>
          <a:prstGeom prst="rect">
            <a:avLst/>
          </a:prstGeom>
          <a:noFill/>
        </p:spPr>
        <p:txBody>
          <a:bodyPr wrap="square" rtlCol="0">
            <a:spAutoFit/>
          </a:bodyPr>
          <a:lstStyle/>
          <a:p>
            <a:pPr algn="ctr"/>
            <a:r>
              <a:rPr lang="en-US" sz="3200" dirty="0">
                <a:solidFill>
                  <a:schemeClr val="accent1">
                    <a:lumMod val="50000"/>
                  </a:schemeClr>
                </a:solidFill>
                <a:latin typeface="Avenir Light" panose="020B0402020203020204" pitchFamily="34" charset="77"/>
              </a:rPr>
              <a:t>Ezekiel 16</a:t>
            </a:r>
          </a:p>
        </p:txBody>
      </p:sp>
    </p:spTree>
    <p:extLst>
      <p:ext uri="{BB962C8B-B14F-4D97-AF65-F5344CB8AC3E}">
        <p14:creationId xmlns:p14="http://schemas.microsoft.com/office/powerpoint/2010/main" val="375908206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Background pattern&#10;&#10;Description automatically generated">
            <a:extLst>
              <a:ext uri="{FF2B5EF4-FFF2-40B4-BE49-F238E27FC236}">
                <a16:creationId xmlns:a16="http://schemas.microsoft.com/office/drawing/2014/main" id="{2CF2D78E-FDE5-3E6D-72F1-17D9E786D293}"/>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C1DEB21-4A83-FE03-647C-DFA11F65B8E8}"/>
              </a:ext>
            </a:extLst>
          </p:cNvPr>
          <p:cNvSpPr txBox="1"/>
          <p:nvPr/>
        </p:nvSpPr>
        <p:spPr>
          <a:xfrm>
            <a:off x="4378410" y="0"/>
            <a:ext cx="3435179" cy="1077218"/>
          </a:xfrm>
          <a:prstGeom prst="rect">
            <a:avLst/>
          </a:prstGeom>
          <a:noFill/>
        </p:spPr>
        <p:txBody>
          <a:bodyPr wrap="square" rtlCol="0">
            <a:spAutoFit/>
          </a:bodyPr>
          <a:lstStyle/>
          <a:p>
            <a:pPr algn="ctr"/>
            <a:r>
              <a:rPr lang="en-US" sz="3200" dirty="0">
                <a:solidFill>
                  <a:schemeClr val="accent1">
                    <a:lumMod val="50000"/>
                  </a:schemeClr>
                </a:solidFill>
                <a:latin typeface="Avenir Medium" panose="02000503020000020003" pitchFamily="2" charset="0"/>
              </a:rPr>
              <a:t>God’s Gift </a:t>
            </a:r>
            <a:br>
              <a:rPr lang="en-US" sz="3200" dirty="0">
                <a:solidFill>
                  <a:schemeClr val="accent1">
                    <a:lumMod val="50000"/>
                  </a:schemeClr>
                </a:solidFill>
                <a:latin typeface="Avenir Medium" panose="02000503020000020003" pitchFamily="2" charset="0"/>
              </a:rPr>
            </a:br>
            <a:r>
              <a:rPr lang="en-US" sz="3200" dirty="0">
                <a:solidFill>
                  <a:schemeClr val="accent1">
                    <a:lumMod val="50000"/>
                  </a:schemeClr>
                </a:solidFill>
                <a:latin typeface="Avenir Medium" panose="02000503020000020003" pitchFamily="2" charset="0"/>
              </a:rPr>
              <a:t>of Holiness</a:t>
            </a:r>
          </a:p>
        </p:txBody>
      </p:sp>
      <p:sp>
        <p:nvSpPr>
          <p:cNvPr id="5" name="TextBox 4">
            <a:extLst>
              <a:ext uri="{FF2B5EF4-FFF2-40B4-BE49-F238E27FC236}">
                <a16:creationId xmlns:a16="http://schemas.microsoft.com/office/drawing/2014/main" id="{272F6E46-8A39-FA48-5916-8B5D426BF0C3}"/>
              </a:ext>
            </a:extLst>
          </p:cNvPr>
          <p:cNvSpPr txBox="1"/>
          <p:nvPr/>
        </p:nvSpPr>
        <p:spPr>
          <a:xfrm>
            <a:off x="1524" y="2614174"/>
            <a:ext cx="12190476" cy="646331"/>
          </a:xfrm>
          <a:prstGeom prst="rect">
            <a:avLst/>
          </a:prstGeom>
          <a:noFill/>
        </p:spPr>
        <p:txBody>
          <a:bodyPr wrap="square" rtlCol="0">
            <a:spAutoFit/>
          </a:bodyPr>
          <a:lstStyle/>
          <a:p>
            <a:pPr algn="ctr">
              <a:spcAft>
                <a:spcPts val="2400"/>
              </a:spcAft>
            </a:pPr>
            <a:r>
              <a:rPr lang="en-US" sz="3600" dirty="0">
                <a:latin typeface="Avenir" panose="02000503020000020003" pitchFamily="2" charset="0"/>
              </a:rPr>
              <a:t>Holiness Is Given By God, Not Produced By Ourselves</a:t>
            </a:r>
          </a:p>
        </p:txBody>
      </p:sp>
      <p:sp>
        <p:nvSpPr>
          <p:cNvPr id="6" name="TextBox 5">
            <a:extLst>
              <a:ext uri="{FF2B5EF4-FFF2-40B4-BE49-F238E27FC236}">
                <a16:creationId xmlns:a16="http://schemas.microsoft.com/office/drawing/2014/main" id="{FE6A0101-EE80-AF09-73E7-39F04D16DF8A}"/>
              </a:ext>
            </a:extLst>
          </p:cNvPr>
          <p:cNvSpPr txBox="1"/>
          <p:nvPr/>
        </p:nvSpPr>
        <p:spPr>
          <a:xfrm>
            <a:off x="4376886" y="987899"/>
            <a:ext cx="3435179" cy="400110"/>
          </a:xfrm>
          <a:prstGeom prst="rect">
            <a:avLst/>
          </a:prstGeom>
          <a:noFill/>
        </p:spPr>
        <p:txBody>
          <a:bodyPr wrap="square" rtlCol="0">
            <a:spAutoFit/>
          </a:bodyPr>
          <a:lstStyle/>
          <a:p>
            <a:pPr algn="ctr"/>
            <a:r>
              <a:rPr lang="en-US" sz="2000" dirty="0">
                <a:solidFill>
                  <a:schemeClr val="accent1">
                    <a:lumMod val="50000"/>
                  </a:schemeClr>
                </a:solidFill>
                <a:latin typeface="Avenir Light" panose="020B0402020203020204" pitchFamily="34" charset="77"/>
              </a:rPr>
              <a:t>Ezekiel 16</a:t>
            </a:r>
          </a:p>
        </p:txBody>
      </p:sp>
    </p:spTree>
    <p:extLst>
      <p:ext uri="{BB962C8B-B14F-4D97-AF65-F5344CB8AC3E}">
        <p14:creationId xmlns:p14="http://schemas.microsoft.com/office/powerpoint/2010/main" val="208245904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Background pattern&#10;&#10;Description automatically generated">
            <a:extLst>
              <a:ext uri="{FF2B5EF4-FFF2-40B4-BE49-F238E27FC236}">
                <a16:creationId xmlns:a16="http://schemas.microsoft.com/office/drawing/2014/main" id="{3D2C117B-9CDA-70B2-4968-DA42EC5487D3}"/>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A63912C-9A3D-47B1-C773-8EC96A8CAFEA}"/>
              </a:ext>
            </a:extLst>
          </p:cNvPr>
          <p:cNvSpPr txBox="1"/>
          <p:nvPr/>
        </p:nvSpPr>
        <p:spPr>
          <a:xfrm>
            <a:off x="0" y="520511"/>
            <a:ext cx="12190476" cy="5816977"/>
          </a:xfrm>
          <a:prstGeom prst="rect">
            <a:avLst/>
          </a:prstGeom>
          <a:noFill/>
        </p:spPr>
        <p:txBody>
          <a:bodyPr wrap="square" rtlCol="0">
            <a:spAutoFit/>
          </a:bodyPr>
          <a:lstStyle/>
          <a:p>
            <a:pPr algn="ctr">
              <a:spcAft>
                <a:spcPts val="2400"/>
              </a:spcAft>
            </a:pPr>
            <a:r>
              <a:rPr lang="en-US" sz="3200" dirty="0">
                <a:solidFill>
                  <a:schemeClr val="accent1">
                    <a:lumMod val="50000"/>
                  </a:schemeClr>
                </a:solidFill>
                <a:latin typeface="Avenir" panose="02000503020000020003" pitchFamily="2" charset="0"/>
              </a:rPr>
              <a:t>“‘For I am the Lord your God. Consecrate yourselves therefore, and be holy, for I am holy. And you shall not make yourselves unclean with any of the swarming things that swarm on the earth. ‘For I am the Lord who brought you up from the land of Egypt to be your God; thus you shall be holy, for I am holy.’ ”” </a:t>
            </a:r>
            <a:br>
              <a:rPr lang="en-US" sz="3200" dirty="0">
                <a:solidFill>
                  <a:schemeClr val="accent1">
                    <a:lumMod val="50000"/>
                  </a:schemeClr>
                </a:solidFill>
                <a:latin typeface="Avenir" panose="02000503020000020003" pitchFamily="2" charset="0"/>
              </a:rPr>
            </a:br>
            <a:r>
              <a:rPr lang="en-US" sz="3200" dirty="0">
                <a:solidFill>
                  <a:schemeClr val="accent1">
                    <a:lumMod val="50000"/>
                  </a:schemeClr>
                </a:solidFill>
                <a:latin typeface="Avenir" panose="02000503020000020003" pitchFamily="2" charset="0"/>
              </a:rPr>
              <a:t>(Leviticus 11:44–45, NASB95) </a:t>
            </a:r>
          </a:p>
          <a:p>
            <a:pPr algn="ctr">
              <a:spcAft>
                <a:spcPts val="2400"/>
              </a:spcAft>
            </a:pPr>
            <a:r>
              <a:rPr lang="en-US" sz="3200" dirty="0">
                <a:solidFill>
                  <a:schemeClr val="accent1">
                    <a:lumMod val="50000"/>
                  </a:schemeClr>
                </a:solidFill>
                <a:latin typeface="Avenir" panose="02000503020000020003" pitchFamily="2" charset="0"/>
              </a:rPr>
              <a:t>“As obedient children, do not be conformed to the former lusts which were yours in your ignorance, but like the Holy One who called you, be holy yourselves also in all your behavior; because it is written, “You shall be holy, for I am holy.”” </a:t>
            </a:r>
            <a:br>
              <a:rPr lang="en-US" sz="3200" dirty="0">
                <a:solidFill>
                  <a:schemeClr val="accent1">
                    <a:lumMod val="50000"/>
                  </a:schemeClr>
                </a:solidFill>
                <a:latin typeface="Avenir" panose="02000503020000020003" pitchFamily="2" charset="0"/>
              </a:rPr>
            </a:br>
            <a:r>
              <a:rPr lang="en-US" sz="3200" dirty="0">
                <a:solidFill>
                  <a:schemeClr val="accent1">
                    <a:lumMod val="50000"/>
                  </a:schemeClr>
                </a:solidFill>
                <a:latin typeface="Avenir" panose="02000503020000020003" pitchFamily="2" charset="0"/>
              </a:rPr>
              <a:t>(1 Peter 1:14–16, NASB95) </a:t>
            </a:r>
          </a:p>
        </p:txBody>
      </p:sp>
    </p:spTree>
    <p:extLst>
      <p:ext uri="{BB962C8B-B14F-4D97-AF65-F5344CB8AC3E}">
        <p14:creationId xmlns:p14="http://schemas.microsoft.com/office/powerpoint/2010/main" val="304271270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Background pattern&#10;&#10;Description automatically generated">
            <a:extLst>
              <a:ext uri="{FF2B5EF4-FFF2-40B4-BE49-F238E27FC236}">
                <a16:creationId xmlns:a16="http://schemas.microsoft.com/office/drawing/2014/main" id="{3D2C117B-9CDA-70B2-4968-DA42EC5487D3}"/>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A63912C-9A3D-47B1-C773-8EC96A8CAFEA}"/>
              </a:ext>
            </a:extLst>
          </p:cNvPr>
          <p:cNvSpPr txBox="1"/>
          <p:nvPr/>
        </p:nvSpPr>
        <p:spPr>
          <a:xfrm>
            <a:off x="1524" y="1413063"/>
            <a:ext cx="12190476" cy="4031873"/>
          </a:xfrm>
          <a:prstGeom prst="rect">
            <a:avLst/>
          </a:prstGeom>
          <a:noFill/>
        </p:spPr>
        <p:txBody>
          <a:bodyPr wrap="square" rtlCol="0">
            <a:spAutoFit/>
          </a:bodyPr>
          <a:lstStyle/>
          <a:p>
            <a:pPr algn="ctr">
              <a:spcAft>
                <a:spcPts val="2400"/>
              </a:spcAft>
            </a:pPr>
            <a:r>
              <a:rPr lang="en-US" sz="3200" dirty="0">
                <a:solidFill>
                  <a:schemeClr val="accent1">
                    <a:lumMod val="50000"/>
                  </a:schemeClr>
                </a:solidFill>
                <a:latin typeface="Avenir" panose="02000503020000020003" pitchFamily="2" charset="0"/>
              </a:rPr>
              <a:t>“Or do you not know that the unrighteous will not inherit the kingdom of God? Do not be deceived; neither fornicators, nor idolaters, nor adulterers, nor effeminate, nor homosexuals, nor thieves, nor the covetous, nor drunkards, nor revilers, nor swindlers, will inherit the kingdom of God. Such were some of you; but you were washed, but you were sanctified, but you were justified in the name of the Lord Jesus Christ and in the Spirit of our God.” (1 Corinthians 6:9–11, NASB95) </a:t>
            </a:r>
          </a:p>
        </p:txBody>
      </p:sp>
    </p:spTree>
    <p:extLst>
      <p:ext uri="{BB962C8B-B14F-4D97-AF65-F5344CB8AC3E}">
        <p14:creationId xmlns:p14="http://schemas.microsoft.com/office/powerpoint/2010/main" val="117963514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Background pattern&#10;&#10;Description automatically generated">
            <a:extLst>
              <a:ext uri="{FF2B5EF4-FFF2-40B4-BE49-F238E27FC236}">
                <a16:creationId xmlns:a16="http://schemas.microsoft.com/office/drawing/2014/main" id="{3D2C117B-9CDA-70B2-4968-DA42EC5487D3}"/>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A63912C-9A3D-47B1-C773-8EC96A8CAFEA}"/>
              </a:ext>
            </a:extLst>
          </p:cNvPr>
          <p:cNvSpPr txBox="1"/>
          <p:nvPr/>
        </p:nvSpPr>
        <p:spPr>
          <a:xfrm>
            <a:off x="1524" y="2397948"/>
            <a:ext cx="12190476" cy="2062103"/>
          </a:xfrm>
          <a:prstGeom prst="rect">
            <a:avLst/>
          </a:prstGeom>
          <a:noFill/>
        </p:spPr>
        <p:txBody>
          <a:bodyPr wrap="square" rtlCol="0">
            <a:spAutoFit/>
          </a:bodyPr>
          <a:lstStyle/>
          <a:p>
            <a:pPr algn="ctr">
              <a:spcAft>
                <a:spcPts val="2400"/>
              </a:spcAft>
            </a:pPr>
            <a:r>
              <a:rPr lang="en-US" sz="3200" dirty="0">
                <a:solidFill>
                  <a:schemeClr val="accent1">
                    <a:lumMod val="50000"/>
                  </a:schemeClr>
                </a:solidFill>
                <a:latin typeface="Avenir" panose="02000503020000020003" pitchFamily="2" charset="0"/>
              </a:rPr>
              <a:t>“He saved us, not on the basis of deeds which we have done in righteousness, but according to His mercy, by the washing of regeneration and renewing by the Holy Spirit,” </a:t>
            </a:r>
            <a:br>
              <a:rPr lang="en-US" sz="3200" dirty="0">
                <a:solidFill>
                  <a:schemeClr val="accent1">
                    <a:lumMod val="50000"/>
                  </a:schemeClr>
                </a:solidFill>
                <a:latin typeface="Avenir" panose="02000503020000020003" pitchFamily="2" charset="0"/>
              </a:rPr>
            </a:br>
            <a:r>
              <a:rPr lang="en-US" sz="3200" dirty="0">
                <a:solidFill>
                  <a:schemeClr val="accent1">
                    <a:lumMod val="50000"/>
                  </a:schemeClr>
                </a:solidFill>
                <a:latin typeface="Avenir" panose="02000503020000020003" pitchFamily="2" charset="0"/>
              </a:rPr>
              <a:t>(Titus 3:5, NASB95) </a:t>
            </a:r>
          </a:p>
        </p:txBody>
      </p:sp>
    </p:spTree>
    <p:extLst>
      <p:ext uri="{BB962C8B-B14F-4D97-AF65-F5344CB8AC3E}">
        <p14:creationId xmlns:p14="http://schemas.microsoft.com/office/powerpoint/2010/main" val="65876362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Background pattern&#10;&#10;Description automatically generated">
            <a:extLst>
              <a:ext uri="{FF2B5EF4-FFF2-40B4-BE49-F238E27FC236}">
                <a16:creationId xmlns:a16="http://schemas.microsoft.com/office/drawing/2014/main" id="{2CF2D78E-FDE5-3E6D-72F1-17D9E786D293}"/>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C1DEB21-4A83-FE03-647C-DFA11F65B8E8}"/>
              </a:ext>
            </a:extLst>
          </p:cNvPr>
          <p:cNvSpPr txBox="1"/>
          <p:nvPr/>
        </p:nvSpPr>
        <p:spPr>
          <a:xfrm>
            <a:off x="4378410" y="0"/>
            <a:ext cx="3435179" cy="1077218"/>
          </a:xfrm>
          <a:prstGeom prst="rect">
            <a:avLst/>
          </a:prstGeom>
          <a:noFill/>
        </p:spPr>
        <p:txBody>
          <a:bodyPr wrap="square" rtlCol="0">
            <a:spAutoFit/>
          </a:bodyPr>
          <a:lstStyle/>
          <a:p>
            <a:pPr algn="ctr"/>
            <a:r>
              <a:rPr lang="en-US" sz="3200" dirty="0">
                <a:solidFill>
                  <a:schemeClr val="accent1">
                    <a:lumMod val="50000"/>
                  </a:schemeClr>
                </a:solidFill>
                <a:latin typeface="Avenir Medium" panose="02000503020000020003" pitchFamily="2" charset="0"/>
              </a:rPr>
              <a:t>God’s Gift </a:t>
            </a:r>
            <a:br>
              <a:rPr lang="en-US" sz="3200" dirty="0">
                <a:solidFill>
                  <a:schemeClr val="accent1">
                    <a:lumMod val="50000"/>
                  </a:schemeClr>
                </a:solidFill>
                <a:latin typeface="Avenir Medium" panose="02000503020000020003" pitchFamily="2" charset="0"/>
              </a:rPr>
            </a:br>
            <a:r>
              <a:rPr lang="en-US" sz="3200" dirty="0">
                <a:solidFill>
                  <a:schemeClr val="accent1">
                    <a:lumMod val="50000"/>
                  </a:schemeClr>
                </a:solidFill>
                <a:latin typeface="Avenir Medium" panose="02000503020000020003" pitchFamily="2" charset="0"/>
              </a:rPr>
              <a:t>of Holiness</a:t>
            </a:r>
          </a:p>
        </p:txBody>
      </p:sp>
      <p:sp>
        <p:nvSpPr>
          <p:cNvPr id="5" name="TextBox 4">
            <a:extLst>
              <a:ext uri="{FF2B5EF4-FFF2-40B4-BE49-F238E27FC236}">
                <a16:creationId xmlns:a16="http://schemas.microsoft.com/office/drawing/2014/main" id="{272F6E46-8A39-FA48-5916-8B5D426BF0C3}"/>
              </a:ext>
            </a:extLst>
          </p:cNvPr>
          <p:cNvSpPr txBox="1"/>
          <p:nvPr/>
        </p:nvSpPr>
        <p:spPr>
          <a:xfrm>
            <a:off x="1524" y="2614174"/>
            <a:ext cx="12190476" cy="1508105"/>
          </a:xfrm>
          <a:prstGeom prst="rect">
            <a:avLst/>
          </a:prstGeom>
          <a:noFill/>
        </p:spPr>
        <p:txBody>
          <a:bodyPr wrap="square" rtlCol="0">
            <a:spAutoFit/>
          </a:bodyPr>
          <a:lstStyle/>
          <a:p>
            <a:pPr algn="ctr">
              <a:spcAft>
                <a:spcPts val="2400"/>
              </a:spcAft>
            </a:pPr>
            <a:r>
              <a:rPr lang="en-US" sz="3600" dirty="0">
                <a:latin typeface="Avenir" panose="02000503020000020003" pitchFamily="2" charset="0"/>
              </a:rPr>
              <a:t>Holiness Is Given By God, Not Produced By Ourselves</a:t>
            </a:r>
          </a:p>
          <a:p>
            <a:pPr algn="ctr">
              <a:spcAft>
                <a:spcPts val="2400"/>
              </a:spcAft>
            </a:pPr>
            <a:r>
              <a:rPr lang="en-US" sz="3600" dirty="0">
                <a:latin typeface="Avenir" panose="02000503020000020003" pitchFamily="2" charset="0"/>
              </a:rPr>
              <a:t>God’s Gift Of Holiness Deserves Gratitude</a:t>
            </a:r>
          </a:p>
        </p:txBody>
      </p:sp>
      <p:sp>
        <p:nvSpPr>
          <p:cNvPr id="6" name="TextBox 5">
            <a:extLst>
              <a:ext uri="{FF2B5EF4-FFF2-40B4-BE49-F238E27FC236}">
                <a16:creationId xmlns:a16="http://schemas.microsoft.com/office/drawing/2014/main" id="{FE6A0101-EE80-AF09-73E7-39F04D16DF8A}"/>
              </a:ext>
            </a:extLst>
          </p:cNvPr>
          <p:cNvSpPr txBox="1"/>
          <p:nvPr/>
        </p:nvSpPr>
        <p:spPr>
          <a:xfrm>
            <a:off x="4376886" y="987899"/>
            <a:ext cx="3435179" cy="400110"/>
          </a:xfrm>
          <a:prstGeom prst="rect">
            <a:avLst/>
          </a:prstGeom>
          <a:noFill/>
        </p:spPr>
        <p:txBody>
          <a:bodyPr wrap="square" rtlCol="0">
            <a:spAutoFit/>
          </a:bodyPr>
          <a:lstStyle/>
          <a:p>
            <a:pPr algn="ctr"/>
            <a:r>
              <a:rPr lang="en-US" sz="2000" dirty="0">
                <a:solidFill>
                  <a:schemeClr val="accent1">
                    <a:lumMod val="50000"/>
                  </a:schemeClr>
                </a:solidFill>
                <a:latin typeface="Avenir Light" panose="020B0402020203020204" pitchFamily="34" charset="77"/>
              </a:rPr>
              <a:t>Ezekiel 16</a:t>
            </a:r>
          </a:p>
        </p:txBody>
      </p:sp>
    </p:spTree>
    <p:extLst>
      <p:ext uri="{BB962C8B-B14F-4D97-AF65-F5344CB8AC3E}">
        <p14:creationId xmlns:p14="http://schemas.microsoft.com/office/powerpoint/2010/main" val="15301042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Background pattern&#10;&#10;Description automatically generated">
            <a:extLst>
              <a:ext uri="{FF2B5EF4-FFF2-40B4-BE49-F238E27FC236}">
                <a16:creationId xmlns:a16="http://schemas.microsoft.com/office/drawing/2014/main" id="{3D2C117B-9CDA-70B2-4968-DA42EC5487D3}"/>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A63912C-9A3D-47B1-C773-8EC96A8CAFEA}"/>
              </a:ext>
            </a:extLst>
          </p:cNvPr>
          <p:cNvSpPr txBox="1"/>
          <p:nvPr/>
        </p:nvSpPr>
        <p:spPr>
          <a:xfrm>
            <a:off x="0" y="520511"/>
            <a:ext cx="12190476" cy="5816977"/>
          </a:xfrm>
          <a:prstGeom prst="rect">
            <a:avLst/>
          </a:prstGeom>
          <a:noFill/>
        </p:spPr>
        <p:txBody>
          <a:bodyPr wrap="square" rtlCol="0">
            <a:spAutoFit/>
          </a:bodyPr>
          <a:lstStyle/>
          <a:p>
            <a:pPr algn="ctr">
              <a:spcAft>
                <a:spcPts val="2400"/>
              </a:spcAft>
            </a:pPr>
            <a:r>
              <a:rPr lang="en-US" sz="3200" dirty="0">
                <a:solidFill>
                  <a:schemeClr val="accent1">
                    <a:lumMod val="50000"/>
                  </a:schemeClr>
                </a:solidFill>
                <a:latin typeface="Avenir" panose="02000503020000020003" pitchFamily="2" charset="0"/>
              </a:rPr>
              <a:t>“‘For I am the Lord your God. Consecrate yourselves therefore, and be holy, for I am holy. And you shall not make yourselves unclean with any of the swarming things that swarm on the earth. ‘For I am the Lord who brought you up from the land of Egypt to be your God; thus you shall be holy, for I am holy.’ ”” </a:t>
            </a:r>
            <a:br>
              <a:rPr lang="en-US" sz="3200" dirty="0">
                <a:solidFill>
                  <a:schemeClr val="accent1">
                    <a:lumMod val="50000"/>
                  </a:schemeClr>
                </a:solidFill>
                <a:latin typeface="Avenir" panose="02000503020000020003" pitchFamily="2" charset="0"/>
              </a:rPr>
            </a:br>
            <a:r>
              <a:rPr lang="en-US" sz="3200" dirty="0">
                <a:solidFill>
                  <a:schemeClr val="accent1">
                    <a:lumMod val="50000"/>
                  </a:schemeClr>
                </a:solidFill>
                <a:latin typeface="Avenir" panose="02000503020000020003" pitchFamily="2" charset="0"/>
              </a:rPr>
              <a:t>(Leviticus 11:44–45, NASB95) </a:t>
            </a:r>
          </a:p>
          <a:p>
            <a:pPr algn="ctr">
              <a:spcAft>
                <a:spcPts val="2400"/>
              </a:spcAft>
            </a:pPr>
            <a:r>
              <a:rPr lang="en-US" sz="3200" dirty="0">
                <a:solidFill>
                  <a:schemeClr val="accent1">
                    <a:lumMod val="50000"/>
                  </a:schemeClr>
                </a:solidFill>
                <a:latin typeface="Avenir" panose="02000503020000020003" pitchFamily="2" charset="0"/>
              </a:rPr>
              <a:t>“As obedient children, do not be conformed to the former lusts which were yours in your ignorance, but like the Holy One who called you, be holy yourselves also in all your behavior; because it is written, “You shall be holy, for I am holy.”” </a:t>
            </a:r>
            <a:br>
              <a:rPr lang="en-US" sz="3200" dirty="0">
                <a:solidFill>
                  <a:schemeClr val="accent1">
                    <a:lumMod val="50000"/>
                  </a:schemeClr>
                </a:solidFill>
                <a:latin typeface="Avenir" panose="02000503020000020003" pitchFamily="2" charset="0"/>
              </a:rPr>
            </a:br>
            <a:r>
              <a:rPr lang="en-US" sz="3200" dirty="0">
                <a:solidFill>
                  <a:schemeClr val="accent1">
                    <a:lumMod val="50000"/>
                  </a:schemeClr>
                </a:solidFill>
                <a:latin typeface="Avenir" panose="02000503020000020003" pitchFamily="2" charset="0"/>
              </a:rPr>
              <a:t>(1 Peter 1:14–16, NASB95) </a:t>
            </a:r>
          </a:p>
        </p:txBody>
      </p:sp>
    </p:spTree>
    <p:extLst>
      <p:ext uri="{BB962C8B-B14F-4D97-AF65-F5344CB8AC3E}">
        <p14:creationId xmlns:p14="http://schemas.microsoft.com/office/powerpoint/2010/main" val="425151806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Background pattern&#10;&#10;Description automatically generated">
            <a:extLst>
              <a:ext uri="{FF2B5EF4-FFF2-40B4-BE49-F238E27FC236}">
                <a16:creationId xmlns:a16="http://schemas.microsoft.com/office/drawing/2014/main" id="{2CF2D78E-FDE5-3E6D-72F1-17D9E786D293}"/>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C1DEB21-4A83-FE03-647C-DFA11F65B8E8}"/>
              </a:ext>
            </a:extLst>
          </p:cNvPr>
          <p:cNvSpPr txBox="1"/>
          <p:nvPr/>
        </p:nvSpPr>
        <p:spPr>
          <a:xfrm>
            <a:off x="4378410" y="0"/>
            <a:ext cx="3435179" cy="1077218"/>
          </a:xfrm>
          <a:prstGeom prst="rect">
            <a:avLst/>
          </a:prstGeom>
          <a:noFill/>
        </p:spPr>
        <p:txBody>
          <a:bodyPr wrap="square" rtlCol="0">
            <a:spAutoFit/>
          </a:bodyPr>
          <a:lstStyle/>
          <a:p>
            <a:pPr algn="ctr"/>
            <a:r>
              <a:rPr lang="en-US" sz="3200" dirty="0">
                <a:solidFill>
                  <a:schemeClr val="accent1">
                    <a:lumMod val="50000"/>
                  </a:schemeClr>
                </a:solidFill>
                <a:latin typeface="Avenir Medium" panose="02000503020000020003" pitchFamily="2" charset="0"/>
              </a:rPr>
              <a:t>God’s Gift </a:t>
            </a:r>
            <a:br>
              <a:rPr lang="en-US" sz="3200" dirty="0">
                <a:solidFill>
                  <a:schemeClr val="accent1">
                    <a:lumMod val="50000"/>
                  </a:schemeClr>
                </a:solidFill>
                <a:latin typeface="Avenir Medium" panose="02000503020000020003" pitchFamily="2" charset="0"/>
              </a:rPr>
            </a:br>
            <a:r>
              <a:rPr lang="en-US" sz="3200" dirty="0">
                <a:solidFill>
                  <a:schemeClr val="accent1">
                    <a:lumMod val="50000"/>
                  </a:schemeClr>
                </a:solidFill>
                <a:latin typeface="Avenir Medium" panose="02000503020000020003" pitchFamily="2" charset="0"/>
              </a:rPr>
              <a:t>of Holiness</a:t>
            </a:r>
          </a:p>
        </p:txBody>
      </p:sp>
      <p:sp>
        <p:nvSpPr>
          <p:cNvPr id="5" name="TextBox 4">
            <a:extLst>
              <a:ext uri="{FF2B5EF4-FFF2-40B4-BE49-F238E27FC236}">
                <a16:creationId xmlns:a16="http://schemas.microsoft.com/office/drawing/2014/main" id="{272F6E46-8A39-FA48-5916-8B5D426BF0C3}"/>
              </a:ext>
            </a:extLst>
          </p:cNvPr>
          <p:cNvSpPr txBox="1"/>
          <p:nvPr/>
        </p:nvSpPr>
        <p:spPr>
          <a:xfrm>
            <a:off x="1524" y="2614174"/>
            <a:ext cx="12190476" cy="2369880"/>
          </a:xfrm>
          <a:prstGeom prst="rect">
            <a:avLst/>
          </a:prstGeom>
          <a:noFill/>
        </p:spPr>
        <p:txBody>
          <a:bodyPr wrap="square" rtlCol="0">
            <a:spAutoFit/>
          </a:bodyPr>
          <a:lstStyle/>
          <a:p>
            <a:pPr algn="ctr">
              <a:spcAft>
                <a:spcPts val="2400"/>
              </a:spcAft>
            </a:pPr>
            <a:r>
              <a:rPr lang="en-US" sz="3600" dirty="0">
                <a:latin typeface="Avenir" panose="02000503020000020003" pitchFamily="2" charset="0"/>
              </a:rPr>
              <a:t>Holiness Is Given By God, Not Produced By Ourselves</a:t>
            </a:r>
          </a:p>
          <a:p>
            <a:pPr algn="ctr">
              <a:spcAft>
                <a:spcPts val="2400"/>
              </a:spcAft>
            </a:pPr>
            <a:r>
              <a:rPr lang="en-US" sz="3600" dirty="0">
                <a:latin typeface="Avenir" panose="02000503020000020003" pitchFamily="2" charset="0"/>
              </a:rPr>
              <a:t>God’s Gift Of Holiness Deserves Gratitude</a:t>
            </a:r>
          </a:p>
          <a:p>
            <a:pPr algn="ctr">
              <a:spcAft>
                <a:spcPts val="2400"/>
              </a:spcAft>
            </a:pPr>
            <a:r>
              <a:rPr lang="en-US" sz="3600" dirty="0">
                <a:latin typeface="Avenir" panose="02000503020000020003" pitchFamily="2" charset="0"/>
              </a:rPr>
              <a:t>God’s Gift Of Holiness Is A Compliment</a:t>
            </a:r>
          </a:p>
        </p:txBody>
      </p:sp>
      <p:sp>
        <p:nvSpPr>
          <p:cNvPr id="6" name="TextBox 5">
            <a:extLst>
              <a:ext uri="{FF2B5EF4-FFF2-40B4-BE49-F238E27FC236}">
                <a16:creationId xmlns:a16="http://schemas.microsoft.com/office/drawing/2014/main" id="{FE6A0101-EE80-AF09-73E7-39F04D16DF8A}"/>
              </a:ext>
            </a:extLst>
          </p:cNvPr>
          <p:cNvSpPr txBox="1"/>
          <p:nvPr/>
        </p:nvSpPr>
        <p:spPr>
          <a:xfrm>
            <a:off x="4376886" y="987899"/>
            <a:ext cx="3435179" cy="400110"/>
          </a:xfrm>
          <a:prstGeom prst="rect">
            <a:avLst/>
          </a:prstGeom>
          <a:noFill/>
        </p:spPr>
        <p:txBody>
          <a:bodyPr wrap="square" rtlCol="0">
            <a:spAutoFit/>
          </a:bodyPr>
          <a:lstStyle/>
          <a:p>
            <a:pPr algn="ctr"/>
            <a:r>
              <a:rPr lang="en-US" sz="2000" dirty="0">
                <a:solidFill>
                  <a:schemeClr val="accent1">
                    <a:lumMod val="50000"/>
                  </a:schemeClr>
                </a:solidFill>
                <a:latin typeface="Avenir Light" panose="020B0402020203020204" pitchFamily="34" charset="77"/>
              </a:rPr>
              <a:t>Ezekiel 16</a:t>
            </a:r>
          </a:p>
        </p:txBody>
      </p:sp>
    </p:spTree>
    <p:extLst>
      <p:ext uri="{BB962C8B-B14F-4D97-AF65-F5344CB8AC3E}">
        <p14:creationId xmlns:p14="http://schemas.microsoft.com/office/powerpoint/2010/main" val="13374325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 2013 - 2022</Template>
  <TotalTime>42</TotalTime>
  <Words>545</Words>
  <Application>Microsoft Macintosh PowerPoint</Application>
  <PresentationFormat>Widescreen</PresentationFormat>
  <Paragraphs>28</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Avenir</vt:lpstr>
      <vt:lpstr>Calibri</vt:lpstr>
      <vt:lpstr>Avenir Light</vt:lpstr>
      <vt:lpstr>Century</vt:lpstr>
      <vt:lpstr>Calibri Light</vt:lpstr>
      <vt:lpstr>Avenir Medium</vt:lpstr>
      <vt:lpstr>Arial</vt:lpstr>
      <vt:lpstr>Trajan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3</cp:revision>
  <dcterms:created xsi:type="dcterms:W3CDTF">2023-01-12T19:24:45Z</dcterms:created>
  <dcterms:modified xsi:type="dcterms:W3CDTF">2023-01-15T12:23:11Z</dcterms:modified>
</cp:coreProperties>
</file>