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71" r:id="rId4"/>
    <p:sldId id="278" r:id="rId5"/>
    <p:sldId id="272" r:id="rId6"/>
    <p:sldId id="273" r:id="rId7"/>
    <p:sldId id="279" r:id="rId8"/>
    <p:sldId id="280" r:id="rId9"/>
    <p:sldId id="274" r:id="rId10"/>
    <p:sldId id="281" r:id="rId11"/>
    <p:sldId id="275" r:id="rId12"/>
    <p:sldId id="282" r:id="rId13"/>
    <p:sldId id="284" r:id="rId14"/>
    <p:sldId id="276" r:id="rId15"/>
    <p:sldId id="277" r:id="rId16"/>
    <p:sldId id="283" r:id="rId17"/>
    <p:sldId id="28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161A9B-6BEE-418B-B991-A0CD1695810E}" type="datetimeFigureOut">
              <a:rPr lang="en-US" smtClean="0"/>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67B7DE8-69F6-47A5-A649-100AC439B530}" type="slidenum">
              <a:rPr lang="en-US" smtClean="0"/>
              <a:t>‹#›</a:t>
            </a:fld>
            <a:endParaRPr lang="en-US"/>
          </a:p>
        </p:txBody>
      </p:sp>
    </p:spTree>
    <p:extLst>
      <p:ext uri="{BB962C8B-B14F-4D97-AF65-F5344CB8AC3E}">
        <p14:creationId xmlns:p14="http://schemas.microsoft.com/office/powerpoint/2010/main" val="2169499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161A9B-6BEE-418B-B991-A0CD1695810E}" type="datetimeFigureOut">
              <a:rPr lang="en-US" smtClean="0"/>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7DE8-69F6-47A5-A649-100AC439B530}" type="slidenum">
              <a:rPr lang="en-US" smtClean="0"/>
              <a:t>‹#›</a:t>
            </a:fld>
            <a:endParaRPr lang="en-US"/>
          </a:p>
        </p:txBody>
      </p:sp>
    </p:spTree>
    <p:extLst>
      <p:ext uri="{BB962C8B-B14F-4D97-AF65-F5344CB8AC3E}">
        <p14:creationId xmlns:p14="http://schemas.microsoft.com/office/powerpoint/2010/main" val="409519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161A9B-6BEE-418B-B991-A0CD1695810E}" type="datetimeFigureOut">
              <a:rPr lang="en-US" smtClean="0"/>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7DE8-69F6-47A5-A649-100AC439B530}" type="slidenum">
              <a:rPr lang="en-US" smtClean="0"/>
              <a:t>‹#›</a:t>
            </a:fld>
            <a:endParaRPr lang="en-US"/>
          </a:p>
        </p:txBody>
      </p:sp>
    </p:spTree>
    <p:extLst>
      <p:ext uri="{BB962C8B-B14F-4D97-AF65-F5344CB8AC3E}">
        <p14:creationId xmlns:p14="http://schemas.microsoft.com/office/powerpoint/2010/main" val="3782221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161A9B-6BEE-418B-B991-A0CD1695810E}" type="datetimeFigureOut">
              <a:rPr lang="en-US" smtClean="0"/>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7DE8-69F6-47A5-A649-100AC439B530}" type="slidenum">
              <a:rPr lang="en-US" smtClean="0"/>
              <a:t>‹#›</a:t>
            </a:fld>
            <a:endParaRPr lang="en-US"/>
          </a:p>
        </p:txBody>
      </p:sp>
    </p:spTree>
    <p:extLst>
      <p:ext uri="{BB962C8B-B14F-4D97-AF65-F5344CB8AC3E}">
        <p14:creationId xmlns:p14="http://schemas.microsoft.com/office/powerpoint/2010/main" val="3383200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29161A9B-6BEE-418B-B991-A0CD1695810E}" type="datetimeFigureOut">
              <a:rPr lang="en-US" smtClean="0"/>
              <a:t>1/1/2023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67B7DE8-69F6-47A5-A649-100AC439B530}" type="slidenum">
              <a:rPr lang="en-US" smtClean="0"/>
              <a:t>‹#›</a:t>
            </a:fld>
            <a:endParaRPr lang="en-US"/>
          </a:p>
        </p:txBody>
      </p:sp>
    </p:spTree>
    <p:extLst>
      <p:ext uri="{BB962C8B-B14F-4D97-AF65-F5344CB8AC3E}">
        <p14:creationId xmlns:p14="http://schemas.microsoft.com/office/powerpoint/2010/main" val="425171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161A9B-6BEE-418B-B991-A0CD1695810E}" type="datetimeFigureOut">
              <a:rPr lang="en-US" smtClean="0"/>
              <a:t>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7DE8-69F6-47A5-A649-100AC439B530}" type="slidenum">
              <a:rPr lang="en-US" smtClean="0"/>
              <a:t>‹#›</a:t>
            </a:fld>
            <a:endParaRPr lang="en-US"/>
          </a:p>
        </p:txBody>
      </p:sp>
    </p:spTree>
    <p:extLst>
      <p:ext uri="{BB962C8B-B14F-4D97-AF65-F5344CB8AC3E}">
        <p14:creationId xmlns:p14="http://schemas.microsoft.com/office/powerpoint/2010/main" val="21985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161A9B-6BEE-418B-B991-A0CD1695810E}" type="datetimeFigureOut">
              <a:rPr lang="en-US" smtClean="0"/>
              <a:t>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B7DE8-69F6-47A5-A649-100AC439B530}" type="slidenum">
              <a:rPr lang="en-US" smtClean="0"/>
              <a:t>‹#›</a:t>
            </a:fld>
            <a:endParaRPr lang="en-US"/>
          </a:p>
        </p:txBody>
      </p:sp>
    </p:spTree>
    <p:extLst>
      <p:ext uri="{BB962C8B-B14F-4D97-AF65-F5344CB8AC3E}">
        <p14:creationId xmlns:p14="http://schemas.microsoft.com/office/powerpoint/2010/main" val="410683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161A9B-6BEE-418B-B991-A0CD1695810E}" type="datetimeFigureOut">
              <a:rPr lang="en-US" smtClean="0"/>
              <a:t>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B7DE8-69F6-47A5-A649-100AC439B530}" type="slidenum">
              <a:rPr lang="en-US" smtClean="0"/>
              <a:t>‹#›</a:t>
            </a:fld>
            <a:endParaRPr lang="en-US"/>
          </a:p>
        </p:txBody>
      </p:sp>
    </p:spTree>
    <p:extLst>
      <p:ext uri="{BB962C8B-B14F-4D97-AF65-F5344CB8AC3E}">
        <p14:creationId xmlns:p14="http://schemas.microsoft.com/office/powerpoint/2010/main" val="365636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61A9B-6BEE-418B-B991-A0CD1695810E}" type="datetimeFigureOut">
              <a:rPr lang="en-US" smtClean="0"/>
              <a:t>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B7DE8-69F6-47A5-A649-100AC439B530}" type="slidenum">
              <a:rPr lang="en-US" smtClean="0"/>
              <a:t>‹#›</a:t>
            </a:fld>
            <a:endParaRPr lang="en-US"/>
          </a:p>
        </p:txBody>
      </p:sp>
    </p:spTree>
    <p:extLst>
      <p:ext uri="{BB962C8B-B14F-4D97-AF65-F5344CB8AC3E}">
        <p14:creationId xmlns:p14="http://schemas.microsoft.com/office/powerpoint/2010/main" val="260399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161A9B-6BEE-418B-B991-A0CD1695810E}" type="datetimeFigureOut">
              <a:rPr lang="en-US" smtClean="0"/>
              <a:t>1/1/2023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67B7DE8-69F6-47A5-A649-100AC439B530}" type="slidenum">
              <a:rPr lang="en-US" smtClean="0"/>
              <a:t>‹#›</a:t>
            </a:fld>
            <a:endParaRPr lang="en-US"/>
          </a:p>
        </p:txBody>
      </p:sp>
    </p:spTree>
    <p:extLst>
      <p:ext uri="{BB962C8B-B14F-4D97-AF65-F5344CB8AC3E}">
        <p14:creationId xmlns:p14="http://schemas.microsoft.com/office/powerpoint/2010/main" val="450238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161A9B-6BEE-418B-B991-A0CD1695810E}" type="datetimeFigureOut">
              <a:rPr lang="en-US" smtClean="0"/>
              <a:t>1/1/2023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67B7DE8-69F6-47A5-A649-100AC439B530}" type="slidenum">
              <a:rPr lang="en-US" smtClean="0"/>
              <a:t>‹#›</a:t>
            </a:fld>
            <a:endParaRPr lang="en-US"/>
          </a:p>
        </p:txBody>
      </p:sp>
    </p:spTree>
    <p:extLst>
      <p:ext uri="{BB962C8B-B14F-4D97-AF65-F5344CB8AC3E}">
        <p14:creationId xmlns:p14="http://schemas.microsoft.com/office/powerpoint/2010/main" val="1058875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9161A9B-6BEE-418B-B991-A0CD1695810E}" type="datetimeFigureOut">
              <a:rPr lang="en-US" smtClean="0"/>
              <a:t>1/1/2023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67B7DE8-69F6-47A5-A649-100AC439B530}" type="slidenum">
              <a:rPr lang="en-US" smtClean="0"/>
              <a:t>‹#›</a:t>
            </a:fld>
            <a:endParaRPr lang="en-US"/>
          </a:p>
        </p:txBody>
      </p:sp>
    </p:spTree>
    <p:extLst>
      <p:ext uri="{BB962C8B-B14F-4D97-AF65-F5344CB8AC3E}">
        <p14:creationId xmlns:p14="http://schemas.microsoft.com/office/powerpoint/2010/main" val="3058642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E33AA-B4AE-4260-871D-649D8F708E5D}"/>
              </a:ext>
            </a:extLst>
          </p:cNvPr>
          <p:cNvSpPr>
            <a:spLocks noGrp="1"/>
          </p:cNvSpPr>
          <p:nvPr>
            <p:ph type="ctrTitle"/>
          </p:nvPr>
        </p:nvSpPr>
        <p:spPr/>
        <p:txBody>
          <a:bodyPr/>
          <a:lstStyle/>
          <a:p>
            <a:r>
              <a:rPr lang="en-US" dirty="0"/>
              <a:t>Revelation 5</a:t>
            </a:r>
          </a:p>
        </p:txBody>
      </p:sp>
      <p:sp>
        <p:nvSpPr>
          <p:cNvPr id="3" name="Subtitle 2">
            <a:extLst>
              <a:ext uri="{FF2B5EF4-FFF2-40B4-BE49-F238E27FC236}">
                <a16:creationId xmlns:a16="http://schemas.microsoft.com/office/drawing/2014/main" id="{BEC9F2E1-4971-496E-BB93-A1E87663EA8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773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EA1FB-515E-1E9F-EC0F-33AA8864EF84}"/>
              </a:ext>
            </a:extLst>
          </p:cNvPr>
          <p:cNvSpPr>
            <a:spLocks noGrp="1"/>
          </p:cNvSpPr>
          <p:nvPr>
            <p:ph type="title"/>
          </p:nvPr>
        </p:nvSpPr>
        <p:spPr/>
        <p:txBody>
          <a:bodyPr/>
          <a:lstStyle/>
          <a:p>
            <a:r>
              <a:rPr lang="en-US" dirty="0"/>
              <a:t>A Lamb standing</a:t>
            </a:r>
          </a:p>
        </p:txBody>
      </p:sp>
      <p:sp>
        <p:nvSpPr>
          <p:cNvPr id="3" name="Content Placeholder 2">
            <a:extLst>
              <a:ext uri="{FF2B5EF4-FFF2-40B4-BE49-F238E27FC236}">
                <a16:creationId xmlns:a16="http://schemas.microsoft.com/office/drawing/2014/main" id="{C534B8E7-19FE-8FE8-88E5-D70AE7FF95F4}"/>
              </a:ext>
            </a:extLst>
          </p:cNvPr>
          <p:cNvSpPr>
            <a:spLocks noGrp="1"/>
          </p:cNvSpPr>
          <p:nvPr>
            <p:ph sz="half" idx="1"/>
          </p:nvPr>
        </p:nvSpPr>
        <p:spPr/>
        <p:txBody>
          <a:bodyPr vert="horz" lIns="91440" tIns="45720" rIns="91440" bIns="45720" rtlCol="0" anchor="t">
            <a:normAutofit/>
          </a:bodyPr>
          <a:lstStyle/>
          <a:p>
            <a:pPr marL="383540" indent="-383540"/>
            <a:r>
              <a:rPr lang="en-US" sz="2800" dirty="0"/>
              <a:t>The term translated "lamb" is used 29x in Revelation (28x it is used of Jesus)</a:t>
            </a:r>
          </a:p>
          <a:p>
            <a:pPr marL="383540" indent="-383540"/>
            <a:endParaRPr lang="en-US" sz="2800" dirty="0"/>
          </a:p>
          <a:p>
            <a:pPr marL="383540" indent="-383540"/>
            <a:r>
              <a:rPr lang="en-US" sz="2800" dirty="0"/>
              <a:t>It only occurs one other time in the NT (John 21:15)</a:t>
            </a:r>
            <a:endParaRPr lang="en-US" dirty="0"/>
          </a:p>
        </p:txBody>
      </p:sp>
      <p:sp>
        <p:nvSpPr>
          <p:cNvPr id="4" name="Content Placeholder 3">
            <a:extLst>
              <a:ext uri="{FF2B5EF4-FFF2-40B4-BE49-F238E27FC236}">
                <a16:creationId xmlns:a16="http://schemas.microsoft.com/office/drawing/2014/main" id="{D2EB8019-4880-B6F6-91F5-D70A93A7298B}"/>
              </a:ext>
            </a:extLst>
          </p:cNvPr>
          <p:cNvSpPr>
            <a:spLocks noGrp="1"/>
          </p:cNvSpPr>
          <p:nvPr>
            <p:ph sz="half" idx="2"/>
          </p:nvPr>
        </p:nvSpPr>
        <p:spPr>
          <a:xfrm>
            <a:off x="6525403" y="2285999"/>
            <a:ext cx="4994125" cy="3998344"/>
          </a:xfrm>
        </p:spPr>
        <p:txBody>
          <a:bodyPr vert="horz" lIns="91440" tIns="45720" rIns="91440" bIns="45720" rtlCol="0" anchor="t">
            <a:noAutofit/>
          </a:bodyPr>
          <a:lstStyle/>
          <a:p>
            <a:pPr marL="383540" indent="-383540"/>
            <a:r>
              <a:rPr lang="en-US" sz="2800" dirty="0"/>
              <a:t>The Lamb is enthroned (7:17)</a:t>
            </a:r>
          </a:p>
          <a:p>
            <a:pPr marL="383540" indent="-383540"/>
            <a:r>
              <a:rPr lang="en-US" sz="2800" dirty="0"/>
              <a:t>He receives worship (7:9-10)</a:t>
            </a:r>
          </a:p>
          <a:p>
            <a:pPr marL="383540" indent="-383540"/>
            <a:r>
              <a:rPr lang="en-US" sz="2800" dirty="0"/>
              <a:t>He is a shepherd (7:17)</a:t>
            </a:r>
          </a:p>
          <a:p>
            <a:pPr marL="383540" indent="-383540"/>
            <a:r>
              <a:rPr lang="en-US" sz="2800" dirty="0"/>
              <a:t>He is a mighty warrior (17:14)</a:t>
            </a:r>
          </a:p>
          <a:p>
            <a:pPr marL="383540" indent="-383540"/>
            <a:r>
              <a:rPr lang="en-US" sz="2800" dirty="0"/>
              <a:t>New Jerusalem is his bride (21:9)</a:t>
            </a:r>
          </a:p>
          <a:p>
            <a:pPr marL="383540" indent="-383540"/>
            <a:r>
              <a:rPr lang="en-US" sz="2800" dirty="0"/>
              <a:t>He is the light of the New Jerusalem (21:22-23)</a:t>
            </a:r>
          </a:p>
        </p:txBody>
      </p:sp>
    </p:spTree>
    <p:extLst>
      <p:ext uri="{BB962C8B-B14F-4D97-AF65-F5344CB8AC3E}">
        <p14:creationId xmlns:p14="http://schemas.microsoft.com/office/powerpoint/2010/main" val="1173334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F76F5-7978-40D6-9E20-73E1DC20CC2D}"/>
              </a:ext>
            </a:extLst>
          </p:cNvPr>
          <p:cNvSpPr>
            <a:spLocks noGrp="1"/>
          </p:cNvSpPr>
          <p:nvPr>
            <p:ph type="title"/>
          </p:nvPr>
        </p:nvSpPr>
        <p:spPr/>
        <p:txBody>
          <a:bodyPr/>
          <a:lstStyle/>
          <a:p>
            <a:r>
              <a:rPr lang="en-US" dirty="0"/>
              <a:t>A sacrifice that conquers</a:t>
            </a:r>
          </a:p>
        </p:txBody>
      </p:sp>
      <p:sp>
        <p:nvSpPr>
          <p:cNvPr id="3" name="Content Placeholder 2">
            <a:extLst>
              <a:ext uri="{FF2B5EF4-FFF2-40B4-BE49-F238E27FC236}">
                <a16:creationId xmlns:a16="http://schemas.microsoft.com/office/drawing/2014/main" id="{F63AE11C-64BA-41D6-A137-277CB68713B8}"/>
              </a:ext>
            </a:extLst>
          </p:cNvPr>
          <p:cNvSpPr>
            <a:spLocks noGrp="1"/>
          </p:cNvSpPr>
          <p:nvPr>
            <p:ph idx="1"/>
          </p:nvPr>
        </p:nvSpPr>
        <p:spPr/>
        <p:txBody>
          <a:bodyPr>
            <a:normAutofit/>
          </a:bodyPr>
          <a:lstStyle/>
          <a:p>
            <a:r>
              <a:rPr lang="en-US" sz="3200" b="1" dirty="0"/>
              <a:t>Colossians 2:13 </a:t>
            </a:r>
            <a:r>
              <a:rPr lang="en-US" sz="3200" b="0" i="0" dirty="0">
                <a:solidFill>
                  <a:srgbClr val="000000"/>
                </a:solidFill>
                <a:effectLst/>
                <a:latin typeface="system-ui"/>
              </a:rPr>
              <a:t>And when you were dead in trespasses and the uncircumcision of your flesh, God made you alive together with him, when he forgave us all our trespasses, </a:t>
            </a:r>
            <a:r>
              <a:rPr lang="en-US" sz="3200" b="1" i="0" baseline="30000" dirty="0">
                <a:solidFill>
                  <a:srgbClr val="000000"/>
                </a:solidFill>
                <a:effectLst/>
                <a:latin typeface="system-ui"/>
              </a:rPr>
              <a:t>14 </a:t>
            </a:r>
            <a:r>
              <a:rPr lang="en-US" sz="3200" b="0" i="0" dirty="0">
                <a:solidFill>
                  <a:srgbClr val="000000"/>
                </a:solidFill>
                <a:effectLst/>
                <a:latin typeface="system-ui"/>
              </a:rPr>
              <a:t>erasing the record that stood against us with its legal demands. He set this aside, nailing it to the cross. </a:t>
            </a:r>
            <a:r>
              <a:rPr lang="en-US" sz="3200" b="1" i="0" baseline="30000" dirty="0">
                <a:solidFill>
                  <a:srgbClr val="000000"/>
                </a:solidFill>
                <a:effectLst/>
                <a:latin typeface="system-ui"/>
              </a:rPr>
              <a:t>15 </a:t>
            </a:r>
            <a:r>
              <a:rPr lang="en-US" sz="3200" b="0" i="0" dirty="0">
                <a:solidFill>
                  <a:srgbClr val="000000"/>
                </a:solidFill>
                <a:effectLst/>
                <a:latin typeface="system-ui"/>
              </a:rPr>
              <a:t>He disarmed the rulers and authorities and made a public example of them, triumphing over them in it.</a:t>
            </a:r>
            <a:endParaRPr lang="en-US" sz="3200" dirty="0"/>
          </a:p>
        </p:txBody>
      </p:sp>
    </p:spTree>
    <p:extLst>
      <p:ext uri="{BB962C8B-B14F-4D97-AF65-F5344CB8AC3E}">
        <p14:creationId xmlns:p14="http://schemas.microsoft.com/office/powerpoint/2010/main" val="1918169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942F7-A394-42F1-BFE9-8A96CBC4152A}"/>
              </a:ext>
            </a:extLst>
          </p:cNvPr>
          <p:cNvSpPr>
            <a:spLocks noGrp="1"/>
          </p:cNvSpPr>
          <p:nvPr>
            <p:ph type="title"/>
          </p:nvPr>
        </p:nvSpPr>
        <p:spPr/>
        <p:txBody>
          <a:bodyPr/>
          <a:lstStyle/>
          <a:p>
            <a:r>
              <a:rPr lang="en-US" dirty="0"/>
              <a:t>Incense= prayers</a:t>
            </a:r>
          </a:p>
        </p:txBody>
      </p:sp>
      <p:sp>
        <p:nvSpPr>
          <p:cNvPr id="3" name="Content Placeholder 2">
            <a:extLst>
              <a:ext uri="{FF2B5EF4-FFF2-40B4-BE49-F238E27FC236}">
                <a16:creationId xmlns:a16="http://schemas.microsoft.com/office/drawing/2014/main" id="{413D42B3-5B1D-4383-9E4C-19CC3A792DC0}"/>
              </a:ext>
            </a:extLst>
          </p:cNvPr>
          <p:cNvSpPr>
            <a:spLocks noGrp="1"/>
          </p:cNvSpPr>
          <p:nvPr>
            <p:ph idx="1"/>
          </p:nvPr>
        </p:nvSpPr>
        <p:spPr>
          <a:xfrm>
            <a:off x="1295400" y="1956047"/>
            <a:ext cx="9601200" cy="4198398"/>
          </a:xfrm>
        </p:spPr>
        <p:txBody>
          <a:bodyPr vert="horz" lIns="91440" tIns="45720" rIns="91440" bIns="45720" rtlCol="0" anchor="t">
            <a:normAutofit/>
          </a:bodyPr>
          <a:lstStyle/>
          <a:p>
            <a:pPr marL="383540" indent="-383540"/>
            <a:r>
              <a:rPr lang="en-US" sz="2800" b="1" dirty="0">
                <a:solidFill>
                  <a:srgbClr val="FF0000"/>
                </a:solidFill>
              </a:rPr>
              <a:t>Revelation 5:6 </a:t>
            </a:r>
            <a:r>
              <a:rPr lang="en-US" sz="2800" b="0" i="0" dirty="0">
                <a:solidFill>
                  <a:srgbClr val="000000"/>
                </a:solidFill>
                <a:effectLst/>
                <a:latin typeface="system-ui"/>
              </a:rPr>
              <a:t>Then I saw between the throne and the four living creatures and among the elders a Lamb standing as if it had been slaughtered, having seven horns and seven eyes, which are the seven spirits of God sent out into all the earth. </a:t>
            </a:r>
            <a:r>
              <a:rPr lang="en-US" sz="2800" b="1" i="0" baseline="30000" dirty="0">
                <a:solidFill>
                  <a:srgbClr val="000000"/>
                </a:solidFill>
                <a:effectLst/>
                <a:latin typeface="system-ui"/>
              </a:rPr>
              <a:t>7 </a:t>
            </a:r>
            <a:r>
              <a:rPr lang="en-US" sz="2800" b="0" i="0" dirty="0">
                <a:solidFill>
                  <a:srgbClr val="000000"/>
                </a:solidFill>
                <a:effectLst/>
                <a:latin typeface="system-ui"/>
              </a:rPr>
              <a:t>He went and took the scroll from the right hand of the one who was seated on the throne. </a:t>
            </a:r>
            <a:r>
              <a:rPr lang="en-US" sz="2800" b="1" i="0" baseline="30000" dirty="0">
                <a:solidFill>
                  <a:srgbClr val="000000"/>
                </a:solidFill>
                <a:effectLst/>
                <a:latin typeface="system-ui"/>
              </a:rPr>
              <a:t>8 </a:t>
            </a:r>
            <a:r>
              <a:rPr lang="en-US" sz="2800" b="0" i="0" u="sng" dirty="0">
                <a:solidFill>
                  <a:srgbClr val="000000"/>
                </a:solidFill>
                <a:effectLst/>
                <a:latin typeface="system-ui"/>
              </a:rPr>
              <a:t>When he had taken the scroll, the four living creatures and the twenty-four elders fell before the Lamb, each holding a harp and golden bowls full of incense, which are the prayers of the saints.</a:t>
            </a:r>
            <a:endParaRPr lang="en-US" sz="2800" u="sng" dirty="0"/>
          </a:p>
        </p:txBody>
      </p:sp>
    </p:spTree>
    <p:extLst>
      <p:ext uri="{BB962C8B-B14F-4D97-AF65-F5344CB8AC3E}">
        <p14:creationId xmlns:p14="http://schemas.microsoft.com/office/powerpoint/2010/main" val="1920559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70670-6970-12FE-13F3-1FDB4A772E75}"/>
              </a:ext>
            </a:extLst>
          </p:cNvPr>
          <p:cNvSpPr>
            <a:spLocks noGrp="1"/>
          </p:cNvSpPr>
          <p:nvPr>
            <p:ph type="title"/>
          </p:nvPr>
        </p:nvSpPr>
        <p:spPr/>
        <p:txBody>
          <a:bodyPr/>
          <a:lstStyle/>
          <a:p>
            <a:r>
              <a:rPr lang="en-US" dirty="0"/>
              <a:t>Incense= Prayers</a:t>
            </a:r>
          </a:p>
        </p:txBody>
      </p:sp>
      <p:sp>
        <p:nvSpPr>
          <p:cNvPr id="3" name="Content Placeholder 2">
            <a:extLst>
              <a:ext uri="{FF2B5EF4-FFF2-40B4-BE49-F238E27FC236}">
                <a16:creationId xmlns:a16="http://schemas.microsoft.com/office/drawing/2014/main" id="{3D3E49CF-489F-19B1-C74B-441C326F11C9}"/>
              </a:ext>
            </a:extLst>
          </p:cNvPr>
          <p:cNvSpPr>
            <a:spLocks noGrp="1"/>
          </p:cNvSpPr>
          <p:nvPr>
            <p:ph sz="half" idx="1"/>
          </p:nvPr>
        </p:nvSpPr>
        <p:spPr/>
        <p:txBody>
          <a:bodyPr vert="horz" lIns="91440" tIns="45720" rIns="91440" bIns="45720" rtlCol="0" anchor="t">
            <a:normAutofit/>
          </a:bodyPr>
          <a:lstStyle/>
          <a:p>
            <a:pPr marL="383540" indent="-383540"/>
            <a:r>
              <a:rPr lang="en-US" sz="3200" b="1" dirty="0"/>
              <a:t>Psalm 141:2 </a:t>
            </a:r>
            <a:r>
              <a:rPr lang="en-US" sz="3200" dirty="0"/>
              <a:t>Let my prayer be counted as incense before you; the lifting up my hands as an evening sacrifice</a:t>
            </a:r>
          </a:p>
        </p:txBody>
      </p:sp>
      <p:sp>
        <p:nvSpPr>
          <p:cNvPr id="4" name="Content Placeholder 3">
            <a:extLst>
              <a:ext uri="{FF2B5EF4-FFF2-40B4-BE49-F238E27FC236}">
                <a16:creationId xmlns:a16="http://schemas.microsoft.com/office/drawing/2014/main" id="{B83BFF0E-682F-9D56-78C9-22DC55721DDA}"/>
              </a:ext>
            </a:extLst>
          </p:cNvPr>
          <p:cNvSpPr>
            <a:spLocks noGrp="1"/>
          </p:cNvSpPr>
          <p:nvPr>
            <p:ph sz="half" idx="2"/>
          </p:nvPr>
        </p:nvSpPr>
        <p:spPr>
          <a:xfrm>
            <a:off x="6050951" y="2285999"/>
            <a:ext cx="5626728" cy="4012721"/>
          </a:xfrm>
        </p:spPr>
        <p:txBody>
          <a:bodyPr vert="horz" lIns="91440" tIns="45720" rIns="91440" bIns="45720" rtlCol="0" anchor="t">
            <a:noAutofit/>
          </a:bodyPr>
          <a:lstStyle/>
          <a:p>
            <a:pPr marL="383540" indent="-383540"/>
            <a:r>
              <a:rPr lang="en-US" sz="2800" dirty="0"/>
              <a:t>"Our altars are the mind of each righteous person, from which true and intelligible incense with a sweet savor is sent up, prayers from a pure conscience. This is why it is said by John in the Apocalypse, 'The incense is the prayers of the saints,' and by the Psalmist, 'Let my prayer be counted as incense before you,'" Origen, </a:t>
            </a:r>
            <a:r>
              <a:rPr lang="en-US" sz="2800" i="1" dirty="0"/>
              <a:t>Contra Celsus</a:t>
            </a:r>
            <a:r>
              <a:rPr lang="en-US" sz="2800" dirty="0"/>
              <a:t> 8.17.</a:t>
            </a:r>
          </a:p>
        </p:txBody>
      </p:sp>
    </p:spTree>
    <p:extLst>
      <p:ext uri="{BB962C8B-B14F-4D97-AF65-F5344CB8AC3E}">
        <p14:creationId xmlns:p14="http://schemas.microsoft.com/office/powerpoint/2010/main" val="2836037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AA3C6-D593-44E3-AB81-976FAFA93EFE}"/>
              </a:ext>
            </a:extLst>
          </p:cNvPr>
          <p:cNvSpPr>
            <a:spLocks noGrp="1"/>
          </p:cNvSpPr>
          <p:nvPr>
            <p:ph type="title"/>
          </p:nvPr>
        </p:nvSpPr>
        <p:spPr/>
        <p:txBody>
          <a:bodyPr/>
          <a:lstStyle/>
          <a:p>
            <a:r>
              <a:rPr lang="en-US" dirty="0"/>
              <a:t>A new song</a:t>
            </a:r>
          </a:p>
        </p:txBody>
      </p:sp>
      <p:sp>
        <p:nvSpPr>
          <p:cNvPr id="3" name="Content Placeholder 2">
            <a:extLst>
              <a:ext uri="{FF2B5EF4-FFF2-40B4-BE49-F238E27FC236}">
                <a16:creationId xmlns:a16="http://schemas.microsoft.com/office/drawing/2014/main" id="{BE15979C-6CEC-48C2-8097-0E345C72E0D1}"/>
              </a:ext>
            </a:extLst>
          </p:cNvPr>
          <p:cNvSpPr>
            <a:spLocks noGrp="1"/>
          </p:cNvSpPr>
          <p:nvPr>
            <p:ph idx="1"/>
          </p:nvPr>
        </p:nvSpPr>
        <p:spPr/>
        <p:txBody>
          <a:bodyPr>
            <a:normAutofit/>
          </a:bodyPr>
          <a:lstStyle/>
          <a:p>
            <a:pPr algn="l"/>
            <a:r>
              <a:rPr lang="en-US" sz="2800" b="1" dirty="0">
                <a:solidFill>
                  <a:srgbClr val="FF0000"/>
                </a:solidFill>
              </a:rPr>
              <a:t>Revelation 5:9 </a:t>
            </a:r>
            <a:r>
              <a:rPr lang="en-US" sz="2800" b="0" i="0" dirty="0">
                <a:solidFill>
                  <a:srgbClr val="000000"/>
                </a:solidFill>
                <a:effectLst/>
                <a:latin typeface="system-ui"/>
              </a:rPr>
              <a:t>They sing a </a:t>
            </a:r>
            <a:r>
              <a:rPr lang="en-US" sz="2800" b="0" i="0" u="sng" dirty="0">
                <a:solidFill>
                  <a:srgbClr val="000000"/>
                </a:solidFill>
                <a:effectLst/>
                <a:latin typeface="system-ui"/>
              </a:rPr>
              <a:t>new </a:t>
            </a:r>
            <a:r>
              <a:rPr lang="en-US" sz="2800" b="0" i="0" u="sng" dirty="0" err="1">
                <a:solidFill>
                  <a:srgbClr val="000000"/>
                </a:solidFill>
                <a:effectLst/>
                <a:latin typeface="system-ui"/>
              </a:rPr>
              <a:t>song</a:t>
            </a:r>
            <a:r>
              <a:rPr lang="en-US" sz="2800" b="0" i="0" dirty="0" err="1">
                <a:solidFill>
                  <a:srgbClr val="000000"/>
                </a:solidFill>
                <a:effectLst/>
                <a:latin typeface="system-ui"/>
              </a:rPr>
              <a:t>:‘You</a:t>
            </a:r>
            <a:r>
              <a:rPr lang="en-US" sz="2800" b="0" i="0" dirty="0">
                <a:solidFill>
                  <a:srgbClr val="000000"/>
                </a:solidFill>
                <a:effectLst/>
                <a:latin typeface="system-ui"/>
              </a:rPr>
              <a:t> are worthy to take the scroll</a:t>
            </a:r>
            <a:br>
              <a:rPr lang="en-US" sz="2800" b="0" i="0" dirty="0">
                <a:solidFill>
                  <a:srgbClr val="000000"/>
                </a:solidFill>
                <a:effectLst/>
                <a:latin typeface="system-ui"/>
              </a:rPr>
            </a:br>
            <a:r>
              <a:rPr lang="en-US" sz="2800" b="0" i="0" dirty="0">
                <a:solidFill>
                  <a:srgbClr val="000000"/>
                </a:solidFill>
                <a:effectLst/>
                <a:latin typeface="Courier New" panose="02070309020205020404" pitchFamily="49" charset="0"/>
              </a:rPr>
              <a:t>    </a:t>
            </a:r>
            <a:r>
              <a:rPr lang="en-US" sz="2800" b="0" i="0" dirty="0">
                <a:solidFill>
                  <a:srgbClr val="000000"/>
                </a:solidFill>
                <a:effectLst/>
                <a:latin typeface="system-ui"/>
              </a:rPr>
              <a:t>and to open its seals,</a:t>
            </a:r>
            <a:br>
              <a:rPr lang="en-US" sz="2800" b="0" i="0" dirty="0">
                <a:solidFill>
                  <a:srgbClr val="000000"/>
                </a:solidFill>
                <a:effectLst/>
                <a:latin typeface="system-ui"/>
              </a:rPr>
            </a:br>
            <a:r>
              <a:rPr lang="en-US" sz="2800" b="0" i="0" dirty="0">
                <a:solidFill>
                  <a:srgbClr val="000000"/>
                </a:solidFill>
                <a:effectLst/>
                <a:latin typeface="system-ui"/>
              </a:rPr>
              <a:t>for you were slaughtered and by your blood you ransomed for God</a:t>
            </a:r>
            <a:br>
              <a:rPr lang="en-US" sz="2800" b="0" i="0" dirty="0">
                <a:solidFill>
                  <a:srgbClr val="000000"/>
                </a:solidFill>
                <a:effectLst/>
                <a:latin typeface="system-ui"/>
              </a:rPr>
            </a:br>
            <a:r>
              <a:rPr lang="en-US" sz="2800" b="0" i="0" dirty="0">
                <a:solidFill>
                  <a:srgbClr val="000000"/>
                </a:solidFill>
                <a:effectLst/>
                <a:latin typeface="Courier New" panose="02070309020205020404" pitchFamily="49" charset="0"/>
              </a:rPr>
              <a:t>    </a:t>
            </a:r>
            <a:r>
              <a:rPr lang="en-US" sz="2800" b="0" i="0" dirty="0">
                <a:solidFill>
                  <a:srgbClr val="000000"/>
                </a:solidFill>
                <a:effectLst/>
                <a:latin typeface="system-ui"/>
              </a:rPr>
              <a:t>saints from every tribe and language and people and nation;</a:t>
            </a:r>
            <a:br>
              <a:rPr lang="en-US" sz="2800" b="0" i="0" dirty="0">
                <a:solidFill>
                  <a:srgbClr val="000000"/>
                </a:solidFill>
                <a:effectLst/>
                <a:latin typeface="system-ui"/>
              </a:rPr>
            </a:br>
            <a:r>
              <a:rPr lang="en-US" sz="2800" b="1" i="0" baseline="30000" dirty="0">
                <a:solidFill>
                  <a:srgbClr val="000000"/>
                </a:solidFill>
                <a:effectLst/>
                <a:latin typeface="system-ui"/>
              </a:rPr>
              <a:t>10 </a:t>
            </a:r>
            <a:r>
              <a:rPr lang="en-US" sz="2800" b="0" i="0" dirty="0">
                <a:solidFill>
                  <a:srgbClr val="000000"/>
                </a:solidFill>
                <a:effectLst/>
                <a:latin typeface="system-ui"/>
              </a:rPr>
              <a:t>you have made them to be a kingdom and priests serving our God,</a:t>
            </a:r>
            <a:br>
              <a:rPr lang="en-US" sz="2800" b="0" i="0" dirty="0">
                <a:solidFill>
                  <a:srgbClr val="000000"/>
                </a:solidFill>
                <a:effectLst/>
                <a:latin typeface="system-ui"/>
              </a:rPr>
            </a:br>
            <a:r>
              <a:rPr lang="en-US" sz="2800" b="0" i="0" dirty="0">
                <a:solidFill>
                  <a:srgbClr val="000000"/>
                </a:solidFill>
                <a:effectLst/>
                <a:latin typeface="Courier New" panose="02070309020205020404" pitchFamily="49" charset="0"/>
              </a:rPr>
              <a:t>    </a:t>
            </a:r>
            <a:r>
              <a:rPr lang="en-US" sz="2800" b="0" i="0" dirty="0">
                <a:solidFill>
                  <a:srgbClr val="000000"/>
                </a:solidFill>
                <a:effectLst/>
                <a:latin typeface="system-ui"/>
              </a:rPr>
              <a:t>and they will reign on earth.’</a:t>
            </a:r>
          </a:p>
          <a:p>
            <a:endParaRPr lang="en-US" dirty="0"/>
          </a:p>
        </p:txBody>
      </p:sp>
    </p:spTree>
    <p:extLst>
      <p:ext uri="{BB962C8B-B14F-4D97-AF65-F5344CB8AC3E}">
        <p14:creationId xmlns:p14="http://schemas.microsoft.com/office/powerpoint/2010/main" val="3860463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CCB95-BC1A-4B58-88D2-AC8E819A88D5}"/>
              </a:ext>
            </a:extLst>
          </p:cNvPr>
          <p:cNvSpPr>
            <a:spLocks noGrp="1"/>
          </p:cNvSpPr>
          <p:nvPr>
            <p:ph type="title"/>
          </p:nvPr>
        </p:nvSpPr>
        <p:spPr/>
        <p:txBody>
          <a:bodyPr/>
          <a:lstStyle/>
          <a:p>
            <a:r>
              <a:rPr lang="en-US" dirty="0"/>
              <a:t>A new song</a:t>
            </a:r>
          </a:p>
        </p:txBody>
      </p:sp>
      <p:sp>
        <p:nvSpPr>
          <p:cNvPr id="4" name="Content Placeholder 3">
            <a:extLst>
              <a:ext uri="{FF2B5EF4-FFF2-40B4-BE49-F238E27FC236}">
                <a16:creationId xmlns:a16="http://schemas.microsoft.com/office/drawing/2014/main" id="{1B340660-0BA3-470D-896C-81EE596BC688}"/>
              </a:ext>
            </a:extLst>
          </p:cNvPr>
          <p:cNvSpPr>
            <a:spLocks noGrp="1"/>
          </p:cNvSpPr>
          <p:nvPr>
            <p:ph sz="half" idx="1"/>
          </p:nvPr>
        </p:nvSpPr>
        <p:spPr/>
        <p:txBody>
          <a:bodyPr>
            <a:normAutofit/>
          </a:bodyPr>
          <a:lstStyle/>
          <a:p>
            <a:r>
              <a:rPr lang="en-US" sz="2800" dirty="0"/>
              <a:t>Used for celebrating a very special event or occasion</a:t>
            </a:r>
          </a:p>
          <a:p>
            <a:pPr lvl="1"/>
            <a:r>
              <a:rPr lang="en-US" sz="2800" dirty="0"/>
              <a:t>Psalms 33, 40, 96, 98, 144, 149</a:t>
            </a:r>
          </a:p>
          <a:p>
            <a:pPr lvl="1"/>
            <a:r>
              <a:rPr lang="en-US" sz="2800" dirty="0"/>
              <a:t>Isaiah 49:10</a:t>
            </a:r>
          </a:p>
        </p:txBody>
      </p:sp>
      <p:sp>
        <p:nvSpPr>
          <p:cNvPr id="5" name="Content Placeholder 4">
            <a:extLst>
              <a:ext uri="{FF2B5EF4-FFF2-40B4-BE49-F238E27FC236}">
                <a16:creationId xmlns:a16="http://schemas.microsoft.com/office/drawing/2014/main" id="{0E76AE97-109D-46CE-B8A3-6E517177C25A}"/>
              </a:ext>
            </a:extLst>
          </p:cNvPr>
          <p:cNvSpPr>
            <a:spLocks noGrp="1"/>
          </p:cNvSpPr>
          <p:nvPr>
            <p:ph sz="half" idx="2"/>
          </p:nvPr>
        </p:nvSpPr>
        <p:spPr/>
        <p:txBody>
          <a:bodyPr>
            <a:normAutofit/>
          </a:bodyPr>
          <a:lstStyle/>
          <a:p>
            <a:r>
              <a:rPr lang="en-US" sz="2400" i="1" dirty="0" err="1"/>
              <a:t>Mekhilta</a:t>
            </a:r>
            <a:r>
              <a:rPr lang="en-US" sz="2400" i="1" dirty="0"/>
              <a:t> de-Rabbi Ishmael </a:t>
            </a:r>
            <a:r>
              <a:rPr lang="en-US" sz="2400" i="1" dirty="0" err="1"/>
              <a:t>Shirata</a:t>
            </a:r>
            <a:r>
              <a:rPr lang="en-US" sz="2400" i="1" dirty="0"/>
              <a:t> 1</a:t>
            </a:r>
            <a:r>
              <a:rPr lang="en-US" sz="2400" dirty="0"/>
              <a:t>, “The tenth song will be recited in the future as it is said, ‘Sing unto Yahweh a new song, and his praise unto the end of the earth (Is. 49:10),’ and it also says, ‘Sing unto Yahweh a new song, and his praise in the assembly of the saints,’” (Ps. 149:1).</a:t>
            </a:r>
          </a:p>
        </p:txBody>
      </p:sp>
    </p:spTree>
    <p:extLst>
      <p:ext uri="{BB962C8B-B14F-4D97-AF65-F5344CB8AC3E}">
        <p14:creationId xmlns:p14="http://schemas.microsoft.com/office/powerpoint/2010/main" val="663535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A96D7-C3A4-40E3-68D7-51A11CCF306E}"/>
              </a:ext>
            </a:extLst>
          </p:cNvPr>
          <p:cNvSpPr>
            <a:spLocks noGrp="1"/>
          </p:cNvSpPr>
          <p:nvPr>
            <p:ph type="title"/>
          </p:nvPr>
        </p:nvSpPr>
        <p:spPr/>
        <p:txBody>
          <a:bodyPr/>
          <a:lstStyle/>
          <a:p>
            <a:r>
              <a:rPr lang="en-US" dirty="0"/>
              <a:t>"Amen!"</a:t>
            </a:r>
          </a:p>
        </p:txBody>
      </p:sp>
      <p:sp>
        <p:nvSpPr>
          <p:cNvPr id="3" name="Content Placeholder 2">
            <a:extLst>
              <a:ext uri="{FF2B5EF4-FFF2-40B4-BE49-F238E27FC236}">
                <a16:creationId xmlns:a16="http://schemas.microsoft.com/office/drawing/2014/main" id="{A08B9E9A-203D-B4F5-F258-070BA42DEB33}"/>
              </a:ext>
            </a:extLst>
          </p:cNvPr>
          <p:cNvSpPr>
            <a:spLocks noGrp="1"/>
          </p:cNvSpPr>
          <p:nvPr>
            <p:ph idx="1"/>
          </p:nvPr>
        </p:nvSpPr>
        <p:spPr/>
        <p:txBody>
          <a:bodyPr vert="horz" lIns="91440" tIns="45720" rIns="91440" bIns="45720" rtlCol="0" anchor="t">
            <a:noAutofit/>
          </a:bodyPr>
          <a:lstStyle/>
          <a:p>
            <a:pPr marL="383540" indent="-383540"/>
            <a:r>
              <a:rPr lang="en-US" sz="3200" b="1" dirty="0">
                <a:solidFill>
                  <a:srgbClr val="FF0000"/>
                </a:solidFill>
                <a:ea typeface="+mn-lt"/>
                <a:cs typeface="+mn-lt"/>
              </a:rPr>
              <a:t>Revelation 5:13</a:t>
            </a:r>
            <a:r>
              <a:rPr lang="en-US" sz="3200" dirty="0">
                <a:ea typeface="+mn-lt"/>
                <a:cs typeface="+mn-lt"/>
              </a:rPr>
              <a:t> Then I heard every creature in heaven and on earth and under the earth and in the sea and all that is in them, </a:t>
            </a:r>
            <a:r>
              <a:rPr lang="en-US" sz="3200" dirty="0" err="1">
                <a:ea typeface="+mn-lt"/>
                <a:cs typeface="+mn-lt"/>
              </a:rPr>
              <a:t>singing,“To</a:t>
            </a:r>
            <a:r>
              <a:rPr lang="en-US" sz="3200" dirty="0">
                <a:ea typeface="+mn-lt"/>
                <a:cs typeface="+mn-lt"/>
              </a:rPr>
              <a:t> the one seated on the throne and to the Lamb</a:t>
            </a:r>
            <a:br>
              <a:rPr lang="en-US" sz="3200" dirty="0">
                <a:ea typeface="+mn-lt"/>
                <a:cs typeface="+mn-lt"/>
              </a:rPr>
            </a:br>
            <a:r>
              <a:rPr lang="en-US" sz="3200" dirty="0">
                <a:ea typeface="+mn-lt"/>
                <a:cs typeface="+mn-lt"/>
              </a:rPr>
              <a:t>be blessing and honor and glory and might</a:t>
            </a:r>
            <a:br>
              <a:rPr lang="en-US" sz="3200" dirty="0">
                <a:ea typeface="+mn-lt"/>
                <a:cs typeface="+mn-lt"/>
              </a:rPr>
            </a:br>
            <a:r>
              <a:rPr lang="en-US" sz="3200" dirty="0">
                <a:ea typeface="+mn-lt"/>
                <a:cs typeface="+mn-lt"/>
              </a:rPr>
              <a:t>forever and ever!”</a:t>
            </a:r>
            <a:r>
              <a:rPr lang="en-US" sz="3200" b="1" baseline="30000" dirty="0">
                <a:ea typeface="+mn-lt"/>
                <a:cs typeface="+mn-lt"/>
              </a:rPr>
              <a:t>14 </a:t>
            </a:r>
            <a:r>
              <a:rPr lang="en-US" sz="3200" dirty="0">
                <a:ea typeface="+mn-lt"/>
                <a:cs typeface="+mn-lt"/>
              </a:rPr>
              <a:t>And the four living creatures said, “Amen!” And the elders fell down and worshiped.</a:t>
            </a:r>
            <a:endParaRPr lang="en-US" sz="2400" dirty="0"/>
          </a:p>
          <a:p>
            <a:pPr marL="383540" indent="-383540"/>
            <a:endParaRPr lang="en-US" dirty="0"/>
          </a:p>
        </p:txBody>
      </p:sp>
    </p:spTree>
    <p:extLst>
      <p:ext uri="{BB962C8B-B14F-4D97-AF65-F5344CB8AC3E}">
        <p14:creationId xmlns:p14="http://schemas.microsoft.com/office/powerpoint/2010/main" val="2886929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327-E16F-7FEA-6E0B-6007B5E8DBB5}"/>
              </a:ext>
            </a:extLst>
          </p:cNvPr>
          <p:cNvSpPr>
            <a:spLocks noGrp="1"/>
          </p:cNvSpPr>
          <p:nvPr>
            <p:ph type="title"/>
          </p:nvPr>
        </p:nvSpPr>
        <p:spPr/>
        <p:txBody>
          <a:bodyPr/>
          <a:lstStyle/>
          <a:p>
            <a:r>
              <a:rPr lang="en-US" dirty="0"/>
              <a:t>The effect of the scene</a:t>
            </a:r>
          </a:p>
        </p:txBody>
      </p:sp>
      <p:sp>
        <p:nvSpPr>
          <p:cNvPr id="3" name="Content Placeholder 2">
            <a:extLst>
              <a:ext uri="{FF2B5EF4-FFF2-40B4-BE49-F238E27FC236}">
                <a16:creationId xmlns:a16="http://schemas.microsoft.com/office/drawing/2014/main" id="{9599C5FA-8756-8014-1D42-10AF06A43334}"/>
              </a:ext>
            </a:extLst>
          </p:cNvPr>
          <p:cNvSpPr>
            <a:spLocks noGrp="1"/>
          </p:cNvSpPr>
          <p:nvPr>
            <p:ph idx="1"/>
          </p:nvPr>
        </p:nvSpPr>
        <p:spPr/>
        <p:txBody>
          <a:bodyPr vert="horz" lIns="91440" tIns="45720" rIns="91440" bIns="45720" rtlCol="0" anchor="t">
            <a:normAutofit/>
          </a:bodyPr>
          <a:lstStyle/>
          <a:p>
            <a:pPr marL="383540" indent="-383540"/>
            <a:r>
              <a:rPr lang="en-US" sz="3600" dirty="0"/>
              <a:t>Tension</a:t>
            </a:r>
          </a:p>
          <a:p>
            <a:pPr marL="383540" indent="-383540"/>
            <a:r>
              <a:rPr lang="en-US" sz="3600" dirty="0"/>
              <a:t>Awe</a:t>
            </a:r>
          </a:p>
          <a:p>
            <a:pPr marL="383540" indent="-383540"/>
            <a:r>
              <a:rPr lang="en-US" sz="3600" dirty="0"/>
              <a:t>Gratitude</a:t>
            </a:r>
          </a:p>
        </p:txBody>
      </p:sp>
    </p:spTree>
    <p:extLst>
      <p:ext uri="{BB962C8B-B14F-4D97-AF65-F5344CB8AC3E}">
        <p14:creationId xmlns:p14="http://schemas.microsoft.com/office/powerpoint/2010/main" val="178237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5" name="Title 4">
            <a:extLst>
              <a:ext uri="{FF2B5EF4-FFF2-40B4-BE49-F238E27FC236}">
                <a16:creationId xmlns:a16="http://schemas.microsoft.com/office/drawing/2014/main" id="{714888A4-A4B1-4468-B333-28E372547AB3}"/>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Important questions</a:t>
            </a:r>
          </a:p>
        </p:txBody>
      </p:sp>
      <p:sp>
        <p:nvSpPr>
          <p:cNvPr id="6" name="Content Placeholder 5">
            <a:extLst>
              <a:ext uri="{FF2B5EF4-FFF2-40B4-BE49-F238E27FC236}">
                <a16:creationId xmlns:a16="http://schemas.microsoft.com/office/drawing/2014/main" id="{EF70DF0E-D7E4-4C6F-A801-2FC4632B5DED}"/>
              </a:ext>
            </a:extLst>
          </p:cNvPr>
          <p:cNvSpPr>
            <a:spLocks noGrp="1"/>
          </p:cNvSpPr>
          <p:nvPr>
            <p:ph idx="1"/>
          </p:nvPr>
        </p:nvSpPr>
        <p:spPr>
          <a:xfrm>
            <a:off x="5005525" y="1847543"/>
            <a:ext cx="6074467" cy="5572432"/>
          </a:xfrm>
        </p:spPr>
        <p:txBody>
          <a:bodyPr anchor="ctr">
            <a:normAutofit/>
          </a:bodyPr>
          <a:lstStyle/>
          <a:p>
            <a:r>
              <a:rPr lang="en-US" sz="2800" dirty="0"/>
              <a:t>How can we overcome our obstacle?</a:t>
            </a:r>
          </a:p>
          <a:p>
            <a:r>
              <a:rPr lang="en-US" sz="2800" dirty="0"/>
              <a:t>How can we maintain our identity despite external and internal challenges?</a:t>
            </a:r>
          </a:p>
          <a:p>
            <a:pPr lvl="1"/>
            <a:r>
              <a:rPr lang="en-US" sz="2400" b="1" dirty="0"/>
              <a:t>Answer= The one who sits on the throne and the Lion of Judah</a:t>
            </a:r>
          </a:p>
          <a:p>
            <a:pPr lvl="1"/>
            <a:endParaRPr lang="en-US" sz="2400" b="1" dirty="0"/>
          </a:p>
          <a:p>
            <a:pPr lvl="1"/>
            <a:r>
              <a:rPr lang="en-US" sz="2400" b="1" dirty="0"/>
              <a:t>This will be accomplished by opening the seals of the scroll</a:t>
            </a:r>
          </a:p>
          <a:p>
            <a:pPr lvl="1"/>
            <a:r>
              <a:rPr lang="en-US" sz="2400" b="1" dirty="0"/>
              <a:t>Rev. 6 –21</a:t>
            </a:r>
          </a:p>
          <a:p>
            <a:endParaRPr lang="en-US" dirty="0"/>
          </a:p>
          <a:p>
            <a:endParaRPr lang="en-US" dirty="0"/>
          </a:p>
          <a:p>
            <a:endParaRPr lang="en-US" dirty="0"/>
          </a:p>
          <a:p>
            <a:endParaRPr lang="en-US" dirty="0"/>
          </a:p>
          <a:p>
            <a:pPr marL="0" indent="0">
              <a:buNone/>
            </a:pPr>
            <a:endParaRPr lang="en-US" dirty="0"/>
          </a:p>
        </p:txBody>
      </p:sp>
      <p:sp>
        <p:nvSpPr>
          <p:cNvPr id="15" name="Oval 14">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7" name="Oval 16">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6349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942F7-A394-42F1-BFE9-8A96CBC4152A}"/>
              </a:ext>
            </a:extLst>
          </p:cNvPr>
          <p:cNvSpPr>
            <a:spLocks noGrp="1"/>
          </p:cNvSpPr>
          <p:nvPr>
            <p:ph type="title"/>
          </p:nvPr>
        </p:nvSpPr>
        <p:spPr/>
        <p:txBody>
          <a:bodyPr/>
          <a:lstStyle/>
          <a:p>
            <a:r>
              <a:rPr lang="en-US" dirty="0"/>
              <a:t>The sealed scroll</a:t>
            </a:r>
          </a:p>
        </p:txBody>
      </p:sp>
      <p:sp>
        <p:nvSpPr>
          <p:cNvPr id="3" name="Content Placeholder 2">
            <a:extLst>
              <a:ext uri="{FF2B5EF4-FFF2-40B4-BE49-F238E27FC236}">
                <a16:creationId xmlns:a16="http://schemas.microsoft.com/office/drawing/2014/main" id="{413D42B3-5B1D-4383-9E4C-19CC3A792DC0}"/>
              </a:ext>
            </a:extLst>
          </p:cNvPr>
          <p:cNvSpPr>
            <a:spLocks noGrp="1"/>
          </p:cNvSpPr>
          <p:nvPr>
            <p:ph idx="1"/>
          </p:nvPr>
        </p:nvSpPr>
        <p:spPr/>
        <p:txBody>
          <a:bodyPr>
            <a:normAutofit/>
          </a:bodyPr>
          <a:lstStyle/>
          <a:p>
            <a:r>
              <a:rPr lang="en-US" sz="2800" b="1" dirty="0"/>
              <a:t>Revelation 5:1 </a:t>
            </a:r>
            <a:r>
              <a:rPr lang="en-US" sz="2800" b="0" i="0" dirty="0">
                <a:solidFill>
                  <a:srgbClr val="000000"/>
                </a:solidFill>
                <a:effectLst/>
                <a:latin typeface="system-ui"/>
              </a:rPr>
              <a:t>Then I saw in the right hand of the one seated on the throne </a:t>
            </a:r>
            <a:r>
              <a:rPr lang="en-US" sz="2800" b="0" i="0" u="sng" dirty="0">
                <a:solidFill>
                  <a:srgbClr val="000000"/>
                </a:solidFill>
                <a:effectLst/>
                <a:latin typeface="system-ui"/>
              </a:rPr>
              <a:t>a scroll written on the inside and on the back, sealed with seven seals</a:t>
            </a:r>
            <a:r>
              <a:rPr lang="en-US" sz="2800" b="0" i="0" dirty="0">
                <a:solidFill>
                  <a:srgbClr val="000000"/>
                </a:solidFill>
                <a:effectLst/>
                <a:latin typeface="system-ui"/>
              </a:rPr>
              <a:t>; </a:t>
            </a:r>
            <a:r>
              <a:rPr lang="en-US" sz="2800" b="1" i="0" baseline="30000" dirty="0">
                <a:solidFill>
                  <a:srgbClr val="000000"/>
                </a:solidFill>
                <a:effectLst/>
                <a:latin typeface="system-ui"/>
              </a:rPr>
              <a:t>2 </a:t>
            </a:r>
            <a:r>
              <a:rPr lang="en-US" sz="2800" b="0" i="0" dirty="0">
                <a:solidFill>
                  <a:srgbClr val="000000"/>
                </a:solidFill>
                <a:effectLst/>
                <a:latin typeface="system-ui"/>
              </a:rPr>
              <a:t>and I saw a mighty angel proclaiming with a loud voice, ‘Who is worthy to open the scroll and break its seals?’ </a:t>
            </a:r>
            <a:r>
              <a:rPr lang="en-US" sz="2800" b="1" i="0" baseline="30000" dirty="0">
                <a:solidFill>
                  <a:srgbClr val="000000"/>
                </a:solidFill>
                <a:effectLst/>
                <a:latin typeface="system-ui"/>
              </a:rPr>
              <a:t>3 </a:t>
            </a:r>
            <a:r>
              <a:rPr lang="en-US" sz="2800" b="0" i="0" dirty="0">
                <a:solidFill>
                  <a:srgbClr val="000000"/>
                </a:solidFill>
                <a:effectLst/>
                <a:latin typeface="system-ui"/>
              </a:rPr>
              <a:t>And no one in heaven or on earth or under the earth was able to open the scroll or to look into it. </a:t>
            </a:r>
            <a:r>
              <a:rPr lang="en-US" sz="2800" b="1" i="0" baseline="30000" dirty="0">
                <a:solidFill>
                  <a:srgbClr val="000000"/>
                </a:solidFill>
                <a:effectLst/>
                <a:latin typeface="system-ui"/>
              </a:rPr>
              <a:t>4 </a:t>
            </a:r>
            <a:r>
              <a:rPr lang="en-US" sz="2800" b="0" i="0" dirty="0">
                <a:solidFill>
                  <a:srgbClr val="000000"/>
                </a:solidFill>
                <a:effectLst/>
                <a:latin typeface="system-ui"/>
              </a:rPr>
              <a:t>And I began to weep bitterly because no one was found worthy to open the scroll or to look into it. </a:t>
            </a:r>
            <a:r>
              <a:rPr lang="en-US" sz="2800" b="1" i="0" baseline="30000" dirty="0">
                <a:solidFill>
                  <a:srgbClr val="000000"/>
                </a:solidFill>
                <a:effectLst/>
                <a:latin typeface="system-ui"/>
              </a:rPr>
              <a:t>5 </a:t>
            </a:r>
            <a:r>
              <a:rPr lang="en-US" sz="2800" b="0" i="0" dirty="0">
                <a:solidFill>
                  <a:srgbClr val="000000"/>
                </a:solidFill>
                <a:effectLst/>
                <a:latin typeface="system-ui"/>
              </a:rPr>
              <a:t>Then one of the elders said to me, ‘Do not weep. See, the Lion of the tribe of Judah, the Root of David, has conquered, so that he can open the scroll and its seven seals.’</a:t>
            </a:r>
            <a:endParaRPr lang="en-US" sz="2800" dirty="0"/>
          </a:p>
        </p:txBody>
      </p:sp>
    </p:spTree>
    <p:extLst>
      <p:ext uri="{BB962C8B-B14F-4D97-AF65-F5344CB8AC3E}">
        <p14:creationId xmlns:p14="http://schemas.microsoft.com/office/powerpoint/2010/main" val="112060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0104-679A-32C1-67C8-EFFA477D597D}"/>
              </a:ext>
            </a:extLst>
          </p:cNvPr>
          <p:cNvSpPr>
            <a:spLocks noGrp="1"/>
          </p:cNvSpPr>
          <p:nvPr>
            <p:ph type="title"/>
          </p:nvPr>
        </p:nvSpPr>
        <p:spPr/>
        <p:txBody>
          <a:bodyPr/>
          <a:lstStyle/>
          <a:p>
            <a:endParaRPr lang="en-US"/>
          </a:p>
        </p:txBody>
      </p:sp>
      <p:pic>
        <p:nvPicPr>
          <p:cNvPr id="4" name="Picture 4" descr="Map&#10;&#10;Description automatically generated">
            <a:extLst>
              <a:ext uri="{FF2B5EF4-FFF2-40B4-BE49-F238E27FC236}">
                <a16:creationId xmlns:a16="http://schemas.microsoft.com/office/drawing/2014/main" id="{B520CF63-4AB8-8426-05CD-841DF2184364}"/>
              </a:ext>
            </a:extLst>
          </p:cNvPr>
          <p:cNvPicPr>
            <a:picLocks noGrp="1" noChangeAspect="1"/>
          </p:cNvPicPr>
          <p:nvPr>
            <p:ph idx="1"/>
          </p:nvPr>
        </p:nvPicPr>
        <p:blipFill>
          <a:blip r:embed="rId2"/>
          <a:stretch>
            <a:fillRect/>
          </a:stretch>
        </p:blipFill>
        <p:spPr>
          <a:xfrm>
            <a:off x="3243866" y="1"/>
            <a:ext cx="5655384" cy="6859436"/>
          </a:xfrm>
        </p:spPr>
      </p:pic>
    </p:spTree>
    <p:extLst>
      <p:ext uri="{BB962C8B-B14F-4D97-AF65-F5344CB8AC3E}">
        <p14:creationId xmlns:p14="http://schemas.microsoft.com/office/powerpoint/2010/main" val="341947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1C47-5246-4BFE-A2DE-45CFAA03B4A1}"/>
              </a:ext>
            </a:extLst>
          </p:cNvPr>
          <p:cNvSpPr>
            <a:spLocks noGrp="1"/>
          </p:cNvSpPr>
          <p:nvPr>
            <p:ph type="title"/>
          </p:nvPr>
        </p:nvSpPr>
        <p:spPr/>
        <p:txBody>
          <a:bodyPr/>
          <a:lstStyle/>
          <a:p>
            <a:r>
              <a:rPr lang="en-US" dirty="0"/>
              <a:t>The sealed scroll</a:t>
            </a:r>
          </a:p>
        </p:txBody>
      </p:sp>
      <p:sp>
        <p:nvSpPr>
          <p:cNvPr id="3" name="Content Placeholder 2">
            <a:extLst>
              <a:ext uri="{FF2B5EF4-FFF2-40B4-BE49-F238E27FC236}">
                <a16:creationId xmlns:a16="http://schemas.microsoft.com/office/drawing/2014/main" id="{4E810EC4-FA6B-43A2-B5D7-F37CD85510FA}"/>
              </a:ext>
            </a:extLst>
          </p:cNvPr>
          <p:cNvSpPr>
            <a:spLocks noGrp="1"/>
          </p:cNvSpPr>
          <p:nvPr>
            <p:ph idx="1"/>
          </p:nvPr>
        </p:nvSpPr>
        <p:spPr/>
        <p:txBody>
          <a:bodyPr>
            <a:normAutofit/>
          </a:bodyPr>
          <a:lstStyle/>
          <a:p>
            <a:r>
              <a:rPr lang="en-US" sz="3200" b="1" i="0" baseline="30000" dirty="0">
                <a:solidFill>
                  <a:srgbClr val="FF0000"/>
                </a:solidFill>
                <a:effectLst/>
                <a:latin typeface="system-ui"/>
              </a:rPr>
              <a:t> </a:t>
            </a:r>
            <a:r>
              <a:rPr lang="en-US" sz="3200" b="1" i="0" dirty="0">
                <a:solidFill>
                  <a:srgbClr val="FF0000"/>
                </a:solidFill>
                <a:effectLst/>
                <a:latin typeface="system-ui"/>
              </a:rPr>
              <a:t>Ezekiel 2:8 </a:t>
            </a:r>
            <a:r>
              <a:rPr lang="en-US" sz="3200" b="0" i="0" dirty="0">
                <a:solidFill>
                  <a:srgbClr val="000000"/>
                </a:solidFill>
                <a:effectLst/>
                <a:latin typeface="system-ui"/>
              </a:rPr>
              <a:t>But you, mortal, hear what I say to you; do not be rebellious like that rebellious house; open your mouth and eat what I give you. </a:t>
            </a:r>
            <a:r>
              <a:rPr lang="en-US" sz="3200" b="1" i="0" baseline="30000" dirty="0">
                <a:solidFill>
                  <a:srgbClr val="000000"/>
                </a:solidFill>
                <a:effectLst/>
                <a:latin typeface="system-ui"/>
              </a:rPr>
              <a:t>9 </a:t>
            </a:r>
            <a:r>
              <a:rPr lang="en-US" sz="3200" b="0" i="0" dirty="0">
                <a:solidFill>
                  <a:srgbClr val="000000"/>
                </a:solidFill>
                <a:effectLst/>
                <a:latin typeface="system-ui"/>
              </a:rPr>
              <a:t>I looked, and a hand was stretched out to me, and a written scroll was in it. </a:t>
            </a:r>
            <a:r>
              <a:rPr lang="en-US" sz="3200" b="1" i="0" baseline="30000" dirty="0">
                <a:solidFill>
                  <a:srgbClr val="000000"/>
                </a:solidFill>
                <a:effectLst/>
                <a:latin typeface="system-ui"/>
              </a:rPr>
              <a:t>10 </a:t>
            </a:r>
            <a:r>
              <a:rPr lang="en-US" sz="3200" b="0" i="0" dirty="0">
                <a:solidFill>
                  <a:srgbClr val="000000"/>
                </a:solidFill>
                <a:effectLst/>
                <a:latin typeface="system-ui"/>
              </a:rPr>
              <a:t>He spread it before me; </a:t>
            </a:r>
            <a:r>
              <a:rPr lang="en-US" sz="3200" b="0" i="0" u="sng" dirty="0">
                <a:solidFill>
                  <a:srgbClr val="000000"/>
                </a:solidFill>
                <a:effectLst/>
                <a:latin typeface="system-ui"/>
              </a:rPr>
              <a:t>it had writing on the front and on the back, and written on it were words of lamentation and mourning and woe</a:t>
            </a:r>
            <a:r>
              <a:rPr lang="en-US" sz="3200" b="0" i="0" dirty="0">
                <a:solidFill>
                  <a:srgbClr val="000000"/>
                </a:solidFill>
                <a:effectLst/>
                <a:latin typeface="system-ui"/>
              </a:rPr>
              <a:t>.</a:t>
            </a:r>
            <a:endParaRPr lang="en-US" sz="3200" dirty="0"/>
          </a:p>
        </p:txBody>
      </p:sp>
    </p:spTree>
    <p:extLst>
      <p:ext uri="{BB962C8B-B14F-4D97-AF65-F5344CB8AC3E}">
        <p14:creationId xmlns:p14="http://schemas.microsoft.com/office/powerpoint/2010/main" val="1931943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942F7-A394-42F1-BFE9-8A96CBC4152A}"/>
              </a:ext>
            </a:extLst>
          </p:cNvPr>
          <p:cNvSpPr>
            <a:spLocks noGrp="1"/>
          </p:cNvSpPr>
          <p:nvPr>
            <p:ph type="title"/>
          </p:nvPr>
        </p:nvSpPr>
        <p:spPr/>
        <p:txBody>
          <a:bodyPr/>
          <a:lstStyle/>
          <a:p>
            <a:r>
              <a:rPr lang="en-US" dirty="0"/>
              <a:t>The sealed scroll</a:t>
            </a:r>
          </a:p>
        </p:txBody>
      </p:sp>
      <p:sp>
        <p:nvSpPr>
          <p:cNvPr id="3" name="Content Placeholder 2">
            <a:extLst>
              <a:ext uri="{FF2B5EF4-FFF2-40B4-BE49-F238E27FC236}">
                <a16:creationId xmlns:a16="http://schemas.microsoft.com/office/drawing/2014/main" id="{413D42B3-5B1D-4383-9E4C-19CC3A792DC0}"/>
              </a:ext>
            </a:extLst>
          </p:cNvPr>
          <p:cNvSpPr>
            <a:spLocks noGrp="1"/>
          </p:cNvSpPr>
          <p:nvPr>
            <p:ph idx="1"/>
          </p:nvPr>
        </p:nvSpPr>
        <p:spPr>
          <a:xfrm>
            <a:off x="1295400" y="1954752"/>
            <a:ext cx="9601200" cy="4198398"/>
          </a:xfrm>
        </p:spPr>
        <p:txBody>
          <a:bodyPr>
            <a:normAutofit lnSpcReduction="10000"/>
          </a:bodyPr>
          <a:lstStyle/>
          <a:p>
            <a:r>
              <a:rPr lang="en-US" sz="2800" b="1" dirty="0">
                <a:solidFill>
                  <a:srgbClr val="FF0000"/>
                </a:solidFill>
              </a:rPr>
              <a:t>Revelation 5:1 </a:t>
            </a:r>
            <a:r>
              <a:rPr lang="en-US" sz="2800" b="0" i="0" dirty="0">
                <a:solidFill>
                  <a:srgbClr val="000000"/>
                </a:solidFill>
                <a:effectLst/>
                <a:latin typeface="system-ui"/>
              </a:rPr>
              <a:t>Then I saw in the right hand of the one seated on the throne a scroll written on the inside and on the back, sealed with seven seals; </a:t>
            </a:r>
            <a:r>
              <a:rPr lang="en-US" sz="2800" b="1" i="0" baseline="30000" dirty="0">
                <a:solidFill>
                  <a:srgbClr val="000000"/>
                </a:solidFill>
                <a:effectLst/>
                <a:latin typeface="system-ui"/>
              </a:rPr>
              <a:t>2 </a:t>
            </a:r>
            <a:r>
              <a:rPr lang="en-US" sz="2800" b="0" i="0" dirty="0">
                <a:solidFill>
                  <a:srgbClr val="000000"/>
                </a:solidFill>
                <a:effectLst/>
                <a:latin typeface="system-ui"/>
              </a:rPr>
              <a:t>and I saw a mighty angel proclaiming with a loud voice, ‘Who is worthy to open the scroll and break its seals?’ </a:t>
            </a:r>
            <a:r>
              <a:rPr lang="en-US" sz="2800" b="1" i="0" baseline="30000" dirty="0">
                <a:solidFill>
                  <a:srgbClr val="000000"/>
                </a:solidFill>
                <a:effectLst/>
                <a:latin typeface="system-ui"/>
              </a:rPr>
              <a:t>3 </a:t>
            </a:r>
            <a:r>
              <a:rPr lang="en-US" sz="2800" b="0" i="0" dirty="0">
                <a:solidFill>
                  <a:srgbClr val="000000"/>
                </a:solidFill>
                <a:effectLst/>
                <a:latin typeface="system-ui"/>
              </a:rPr>
              <a:t>And no one in heaven or on earth or under the earth was able to open the scroll or to look into it. </a:t>
            </a:r>
            <a:r>
              <a:rPr lang="en-US" sz="2800" b="1" i="0" baseline="30000" dirty="0">
                <a:solidFill>
                  <a:srgbClr val="000000"/>
                </a:solidFill>
                <a:effectLst/>
                <a:latin typeface="system-ui"/>
              </a:rPr>
              <a:t>4 </a:t>
            </a:r>
            <a:r>
              <a:rPr lang="en-US" sz="2800" b="0" i="0" dirty="0">
                <a:solidFill>
                  <a:srgbClr val="000000"/>
                </a:solidFill>
                <a:effectLst/>
                <a:latin typeface="system-ui"/>
              </a:rPr>
              <a:t>And I began to weep bitterly because no one was found worthy to open the scroll or to look into it. </a:t>
            </a:r>
            <a:r>
              <a:rPr lang="en-US" sz="2800" b="1" i="0" baseline="30000" dirty="0">
                <a:solidFill>
                  <a:srgbClr val="000000"/>
                </a:solidFill>
                <a:effectLst/>
                <a:latin typeface="system-ui"/>
              </a:rPr>
              <a:t>5 </a:t>
            </a:r>
            <a:r>
              <a:rPr lang="en-US" sz="2800" b="0" i="0" dirty="0">
                <a:solidFill>
                  <a:srgbClr val="000000"/>
                </a:solidFill>
                <a:effectLst/>
                <a:latin typeface="system-ui"/>
              </a:rPr>
              <a:t>Then one of the elders said to me, </a:t>
            </a:r>
            <a:r>
              <a:rPr lang="en-US" sz="2800" b="0" i="0" u="sng" dirty="0">
                <a:solidFill>
                  <a:srgbClr val="000000"/>
                </a:solidFill>
                <a:effectLst/>
                <a:latin typeface="system-ui"/>
              </a:rPr>
              <a:t>‘Do not weep. See, the Lion of the tribe of Judah, the Root of David, has conquered, so that he can open the scroll and its seven seals.’</a:t>
            </a:r>
            <a:endParaRPr lang="en-US" sz="2800" u="sng" dirty="0"/>
          </a:p>
        </p:txBody>
      </p:sp>
    </p:spTree>
    <p:extLst>
      <p:ext uri="{BB962C8B-B14F-4D97-AF65-F5344CB8AC3E}">
        <p14:creationId xmlns:p14="http://schemas.microsoft.com/office/powerpoint/2010/main" val="62647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2191F-3DC4-B48F-6F5F-BDFC31996128}"/>
              </a:ext>
            </a:extLst>
          </p:cNvPr>
          <p:cNvSpPr>
            <a:spLocks noGrp="1"/>
          </p:cNvSpPr>
          <p:nvPr>
            <p:ph type="title"/>
          </p:nvPr>
        </p:nvSpPr>
        <p:spPr/>
        <p:txBody>
          <a:bodyPr/>
          <a:lstStyle/>
          <a:p>
            <a:r>
              <a:rPr lang="en-US" dirty="0"/>
              <a:t>The Lion of Judah</a:t>
            </a:r>
          </a:p>
        </p:txBody>
      </p:sp>
      <p:sp>
        <p:nvSpPr>
          <p:cNvPr id="3" name="Content Placeholder 2">
            <a:extLst>
              <a:ext uri="{FF2B5EF4-FFF2-40B4-BE49-F238E27FC236}">
                <a16:creationId xmlns:a16="http://schemas.microsoft.com/office/drawing/2014/main" id="{3CD3F76D-9BB1-2683-1ED8-E642CDB264ED}"/>
              </a:ext>
            </a:extLst>
          </p:cNvPr>
          <p:cNvSpPr>
            <a:spLocks noGrp="1"/>
          </p:cNvSpPr>
          <p:nvPr>
            <p:ph sz="half" idx="1"/>
          </p:nvPr>
        </p:nvSpPr>
        <p:spPr>
          <a:xfrm>
            <a:off x="1228725" y="1976886"/>
            <a:ext cx="4447786" cy="4745966"/>
          </a:xfrm>
        </p:spPr>
        <p:txBody>
          <a:bodyPr vert="horz" lIns="91440" tIns="45720" rIns="91440" bIns="45720" rtlCol="0" anchor="t">
            <a:normAutofit/>
          </a:bodyPr>
          <a:lstStyle/>
          <a:p>
            <a:pPr marL="383540" indent="-383540"/>
            <a:r>
              <a:rPr lang="en-US" sz="2800" b="1" dirty="0">
                <a:ea typeface="+mn-lt"/>
                <a:cs typeface="+mn-lt"/>
              </a:rPr>
              <a:t>Genesis 49:8 </a:t>
            </a:r>
            <a:r>
              <a:rPr lang="en-US" sz="2800" dirty="0">
                <a:ea typeface="+mn-lt"/>
                <a:cs typeface="+mn-lt"/>
              </a:rPr>
              <a:t>Judah is a lion’s whelp;</a:t>
            </a:r>
            <a:br>
              <a:rPr lang="en-US" sz="2800" dirty="0">
                <a:ea typeface="+mn-lt"/>
                <a:cs typeface="+mn-lt"/>
              </a:rPr>
            </a:br>
            <a:r>
              <a:rPr lang="en-US" sz="2800" dirty="0">
                <a:ea typeface="+mn-lt"/>
                <a:cs typeface="+mn-lt"/>
              </a:rPr>
              <a:t>    from the prey, my son, you have gone up.</a:t>
            </a:r>
            <a:br>
              <a:rPr lang="en-US" sz="2800" dirty="0">
                <a:ea typeface="+mn-lt"/>
                <a:cs typeface="+mn-lt"/>
              </a:rPr>
            </a:br>
            <a:r>
              <a:rPr lang="en-US" sz="2800" dirty="0">
                <a:ea typeface="+mn-lt"/>
                <a:cs typeface="+mn-lt"/>
              </a:rPr>
              <a:t>He crouches down, he stretches out like a lion,</a:t>
            </a:r>
            <a:br>
              <a:rPr lang="en-US" sz="2800" dirty="0">
                <a:ea typeface="+mn-lt"/>
                <a:cs typeface="+mn-lt"/>
              </a:rPr>
            </a:br>
            <a:r>
              <a:rPr lang="en-US" sz="2800" dirty="0">
                <a:ea typeface="+mn-lt"/>
                <a:cs typeface="+mn-lt"/>
              </a:rPr>
              <a:t>    like a lioness—who dares rouse him up?</a:t>
            </a:r>
            <a:endParaRPr lang="en-US" dirty="0"/>
          </a:p>
        </p:txBody>
      </p:sp>
      <p:sp>
        <p:nvSpPr>
          <p:cNvPr id="4" name="Content Placeholder 3">
            <a:extLst>
              <a:ext uri="{FF2B5EF4-FFF2-40B4-BE49-F238E27FC236}">
                <a16:creationId xmlns:a16="http://schemas.microsoft.com/office/drawing/2014/main" id="{69E62BEB-67CE-4DDC-EC16-AC3FB6EEBE1B}"/>
              </a:ext>
            </a:extLst>
          </p:cNvPr>
          <p:cNvSpPr>
            <a:spLocks noGrp="1"/>
          </p:cNvSpPr>
          <p:nvPr>
            <p:ph sz="half" idx="2"/>
          </p:nvPr>
        </p:nvSpPr>
        <p:spPr>
          <a:xfrm>
            <a:off x="6094083" y="1768415"/>
            <a:ext cx="5655483" cy="5162909"/>
          </a:xfrm>
        </p:spPr>
        <p:txBody>
          <a:bodyPr vert="horz" lIns="91440" tIns="45720" rIns="91440" bIns="45720" rtlCol="0" anchor="t">
            <a:normAutofit/>
          </a:bodyPr>
          <a:lstStyle/>
          <a:p>
            <a:pPr marL="383540" indent="-383540"/>
            <a:r>
              <a:rPr lang="en-US" b="1" dirty="0">
                <a:ea typeface="+mn-lt"/>
                <a:cs typeface="+mn-lt"/>
              </a:rPr>
              <a:t>4 Ezra 12:31 </a:t>
            </a:r>
            <a:r>
              <a:rPr lang="en-US" dirty="0">
                <a:ea typeface="+mn-lt"/>
                <a:cs typeface="+mn-lt"/>
              </a:rPr>
              <a:t>And as for the lion whom you saw...</a:t>
            </a:r>
            <a:br>
              <a:rPr lang="en-US" dirty="0">
                <a:ea typeface="+mn-lt"/>
                <a:cs typeface="+mn-lt"/>
              </a:rPr>
            </a:br>
            <a:r>
              <a:rPr lang="en-US" dirty="0">
                <a:ea typeface="+mn-lt"/>
                <a:cs typeface="+mn-lt"/>
              </a:rPr>
              <a:t>[</a:t>
            </a:r>
            <a:r>
              <a:rPr lang="en-US" b="1" dirty="0">
                <a:ea typeface="+mn-lt"/>
                <a:cs typeface="+mn-lt"/>
              </a:rPr>
              <a:t>32</a:t>
            </a:r>
            <a:r>
              <a:rPr lang="en-US" dirty="0">
                <a:ea typeface="+mn-lt"/>
                <a:cs typeface="+mn-lt"/>
              </a:rPr>
              <a:t>] this is the Messiah whom the Most High has kept until the end of days, who will arise from the posterity of David, and will come and speak to them; he will denounce them for their ungodliness and for their wickedness, and will cast up before them their contemptuous dealings.</a:t>
            </a:r>
            <a:br>
              <a:rPr lang="en-US" dirty="0">
                <a:ea typeface="+mn-lt"/>
                <a:cs typeface="+mn-lt"/>
              </a:rPr>
            </a:br>
            <a:r>
              <a:rPr lang="en-US" dirty="0">
                <a:ea typeface="+mn-lt"/>
                <a:cs typeface="+mn-lt"/>
              </a:rPr>
              <a:t>[</a:t>
            </a:r>
            <a:r>
              <a:rPr lang="en-US" b="1" dirty="0">
                <a:ea typeface="+mn-lt"/>
                <a:cs typeface="+mn-lt"/>
              </a:rPr>
              <a:t>33</a:t>
            </a:r>
            <a:r>
              <a:rPr lang="en-US" dirty="0">
                <a:ea typeface="+mn-lt"/>
                <a:cs typeface="+mn-lt"/>
              </a:rPr>
              <a:t>] For first he will set them living before his judgment seat, and when he has reproved them, then he will destroy them.</a:t>
            </a:r>
            <a:br>
              <a:rPr lang="en-US" dirty="0">
                <a:ea typeface="+mn-lt"/>
                <a:cs typeface="+mn-lt"/>
              </a:rPr>
            </a:br>
            <a:r>
              <a:rPr lang="en-US" dirty="0">
                <a:ea typeface="+mn-lt"/>
                <a:cs typeface="+mn-lt"/>
              </a:rPr>
              <a:t>[</a:t>
            </a:r>
            <a:r>
              <a:rPr lang="en-US" b="1" dirty="0">
                <a:ea typeface="+mn-lt"/>
                <a:cs typeface="+mn-lt"/>
              </a:rPr>
              <a:t>34</a:t>
            </a:r>
            <a:r>
              <a:rPr lang="en-US" dirty="0">
                <a:ea typeface="+mn-lt"/>
                <a:cs typeface="+mn-lt"/>
              </a:rPr>
              <a:t>] But he will deliver in mercy the remnant of my people, those who have been saved throughout my borders, and he will make them joyful until the end comes, the day of judgment, of which I spoke to you at the beginning.</a:t>
            </a:r>
            <a:endParaRPr lang="en-US" dirty="0"/>
          </a:p>
        </p:txBody>
      </p:sp>
    </p:spTree>
    <p:extLst>
      <p:ext uri="{BB962C8B-B14F-4D97-AF65-F5344CB8AC3E}">
        <p14:creationId xmlns:p14="http://schemas.microsoft.com/office/powerpoint/2010/main" val="317342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73B41-E4B3-CAF4-00D3-74979DD61DCB}"/>
              </a:ext>
            </a:extLst>
          </p:cNvPr>
          <p:cNvSpPr>
            <a:spLocks noGrp="1"/>
          </p:cNvSpPr>
          <p:nvPr>
            <p:ph type="title"/>
          </p:nvPr>
        </p:nvSpPr>
        <p:spPr/>
        <p:txBody>
          <a:bodyPr/>
          <a:lstStyle/>
          <a:p>
            <a:r>
              <a:rPr lang="en-US" dirty="0"/>
              <a:t>The root of David</a:t>
            </a:r>
          </a:p>
        </p:txBody>
      </p:sp>
      <p:sp>
        <p:nvSpPr>
          <p:cNvPr id="3" name="Content Placeholder 2">
            <a:extLst>
              <a:ext uri="{FF2B5EF4-FFF2-40B4-BE49-F238E27FC236}">
                <a16:creationId xmlns:a16="http://schemas.microsoft.com/office/drawing/2014/main" id="{F4EE4E6A-05CD-1F61-DBB3-8D5B51A3ABFB}"/>
              </a:ext>
            </a:extLst>
          </p:cNvPr>
          <p:cNvSpPr>
            <a:spLocks noGrp="1"/>
          </p:cNvSpPr>
          <p:nvPr>
            <p:ph sz="half" idx="1"/>
          </p:nvPr>
        </p:nvSpPr>
        <p:spPr>
          <a:xfrm>
            <a:off x="969034" y="1710905"/>
            <a:ext cx="5123521" cy="4257136"/>
          </a:xfrm>
        </p:spPr>
        <p:txBody>
          <a:bodyPr vert="horz" lIns="91440" tIns="45720" rIns="91440" bIns="45720" rtlCol="0" anchor="t">
            <a:noAutofit/>
          </a:bodyPr>
          <a:lstStyle/>
          <a:p>
            <a:pPr marL="383540" indent="-383540"/>
            <a:r>
              <a:rPr lang="en-US" sz="2800" b="1" dirty="0"/>
              <a:t>Isaiah 11:1</a:t>
            </a:r>
            <a:r>
              <a:rPr lang="en-US" sz="2800" dirty="0"/>
              <a:t> </a:t>
            </a:r>
            <a:r>
              <a:rPr lang="en-US" sz="2800" dirty="0">
                <a:ea typeface="+mn-lt"/>
                <a:cs typeface="+mn-lt"/>
              </a:rPr>
              <a:t>A shoot shall come out from the stock of Jesse,</a:t>
            </a:r>
            <a:br>
              <a:rPr lang="en-US" sz="2800" dirty="0">
                <a:ea typeface="+mn-lt"/>
                <a:cs typeface="+mn-lt"/>
              </a:rPr>
            </a:br>
            <a:r>
              <a:rPr lang="en-US" sz="2800" dirty="0">
                <a:ea typeface="+mn-lt"/>
                <a:cs typeface="+mn-lt"/>
              </a:rPr>
              <a:t>    and a branch shall grow out of his roots. The spirit of the </a:t>
            </a:r>
            <a:r>
              <a:rPr lang="en-US" sz="2800" cap="small" dirty="0">
                <a:ea typeface="+mn-lt"/>
                <a:cs typeface="+mn-lt"/>
              </a:rPr>
              <a:t>Lord</a:t>
            </a:r>
            <a:r>
              <a:rPr lang="en-US" sz="2800" dirty="0">
                <a:ea typeface="+mn-lt"/>
                <a:cs typeface="+mn-lt"/>
              </a:rPr>
              <a:t> shall rest on him,</a:t>
            </a:r>
            <a:br>
              <a:rPr lang="en-US" sz="2800" dirty="0">
                <a:ea typeface="+mn-lt"/>
                <a:cs typeface="+mn-lt"/>
              </a:rPr>
            </a:br>
            <a:r>
              <a:rPr lang="en-US" sz="2800" dirty="0">
                <a:ea typeface="+mn-lt"/>
                <a:cs typeface="+mn-lt"/>
              </a:rPr>
              <a:t>    the spirit of wisdom and understanding,</a:t>
            </a:r>
            <a:br>
              <a:rPr lang="en-US" sz="2800" dirty="0">
                <a:ea typeface="+mn-lt"/>
                <a:cs typeface="+mn-lt"/>
              </a:rPr>
            </a:br>
            <a:r>
              <a:rPr lang="en-US" sz="2800" dirty="0">
                <a:ea typeface="+mn-lt"/>
                <a:cs typeface="+mn-lt"/>
              </a:rPr>
              <a:t>    the spirit of counsel and might,</a:t>
            </a:r>
            <a:br>
              <a:rPr lang="en-US" sz="2800" dirty="0">
                <a:ea typeface="+mn-lt"/>
                <a:cs typeface="+mn-lt"/>
              </a:rPr>
            </a:br>
            <a:r>
              <a:rPr lang="en-US" sz="2800" dirty="0">
                <a:ea typeface="+mn-lt"/>
                <a:cs typeface="+mn-lt"/>
              </a:rPr>
              <a:t>    the spirit of knowledge and the fear of the </a:t>
            </a:r>
            <a:r>
              <a:rPr lang="en-US" sz="2800" cap="small" dirty="0">
                <a:ea typeface="+mn-lt"/>
                <a:cs typeface="+mn-lt"/>
              </a:rPr>
              <a:t>Lord</a:t>
            </a:r>
            <a:r>
              <a:rPr lang="en-US" sz="2800" dirty="0">
                <a:ea typeface="+mn-lt"/>
                <a:cs typeface="+mn-lt"/>
              </a:rPr>
              <a:t>.</a:t>
            </a:r>
          </a:p>
        </p:txBody>
      </p:sp>
      <p:sp>
        <p:nvSpPr>
          <p:cNvPr id="4" name="Content Placeholder 3">
            <a:extLst>
              <a:ext uri="{FF2B5EF4-FFF2-40B4-BE49-F238E27FC236}">
                <a16:creationId xmlns:a16="http://schemas.microsoft.com/office/drawing/2014/main" id="{08305BA8-DA5F-CF15-08B7-2E60010A6FE1}"/>
              </a:ext>
            </a:extLst>
          </p:cNvPr>
          <p:cNvSpPr>
            <a:spLocks noGrp="1"/>
          </p:cNvSpPr>
          <p:nvPr>
            <p:ph sz="half" idx="2"/>
          </p:nvPr>
        </p:nvSpPr>
        <p:spPr>
          <a:xfrm>
            <a:off x="6525403" y="1710905"/>
            <a:ext cx="5252917" cy="4156495"/>
          </a:xfrm>
        </p:spPr>
        <p:txBody>
          <a:bodyPr vert="horz" lIns="91440" tIns="45720" rIns="91440" bIns="45720" rtlCol="0" anchor="t">
            <a:noAutofit/>
          </a:bodyPr>
          <a:lstStyle/>
          <a:p>
            <a:pPr marL="383540" indent="-383540"/>
            <a:r>
              <a:rPr lang="en-US" sz="2800" dirty="0"/>
              <a:t>"A ruler shall not depart from Judah while Israel has dominion...until the coming of the Messiah of righteousness, the Branch of David, for to him and to his offspring has been given the covenant of kingship over his people for everlasting generations," </a:t>
            </a:r>
            <a:r>
              <a:rPr lang="en-US" sz="2800" i="1" dirty="0"/>
              <a:t>4QPatriarchalBlessings</a:t>
            </a:r>
          </a:p>
        </p:txBody>
      </p:sp>
    </p:spTree>
    <p:extLst>
      <p:ext uri="{BB962C8B-B14F-4D97-AF65-F5344CB8AC3E}">
        <p14:creationId xmlns:p14="http://schemas.microsoft.com/office/powerpoint/2010/main" val="1868161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942F7-A394-42F1-BFE9-8A96CBC4152A}"/>
              </a:ext>
            </a:extLst>
          </p:cNvPr>
          <p:cNvSpPr>
            <a:spLocks noGrp="1"/>
          </p:cNvSpPr>
          <p:nvPr>
            <p:ph type="title"/>
          </p:nvPr>
        </p:nvSpPr>
        <p:spPr/>
        <p:txBody>
          <a:bodyPr/>
          <a:lstStyle/>
          <a:p>
            <a:r>
              <a:rPr lang="en-US" dirty="0"/>
              <a:t>A Lamb  standing </a:t>
            </a:r>
          </a:p>
        </p:txBody>
      </p:sp>
      <p:sp>
        <p:nvSpPr>
          <p:cNvPr id="3" name="Content Placeholder 2">
            <a:extLst>
              <a:ext uri="{FF2B5EF4-FFF2-40B4-BE49-F238E27FC236}">
                <a16:creationId xmlns:a16="http://schemas.microsoft.com/office/drawing/2014/main" id="{413D42B3-5B1D-4383-9E4C-19CC3A792DC0}"/>
              </a:ext>
            </a:extLst>
          </p:cNvPr>
          <p:cNvSpPr>
            <a:spLocks noGrp="1"/>
          </p:cNvSpPr>
          <p:nvPr>
            <p:ph idx="1"/>
          </p:nvPr>
        </p:nvSpPr>
        <p:spPr>
          <a:xfrm>
            <a:off x="1295400" y="1956047"/>
            <a:ext cx="9601200" cy="4198398"/>
          </a:xfrm>
        </p:spPr>
        <p:txBody>
          <a:bodyPr>
            <a:normAutofit/>
          </a:bodyPr>
          <a:lstStyle/>
          <a:p>
            <a:r>
              <a:rPr lang="en-US" sz="2800" b="1" dirty="0">
                <a:solidFill>
                  <a:srgbClr val="FF0000"/>
                </a:solidFill>
              </a:rPr>
              <a:t>Revelation 5:6 </a:t>
            </a:r>
            <a:r>
              <a:rPr lang="en-US" sz="2800" b="0" i="0" dirty="0">
                <a:solidFill>
                  <a:srgbClr val="000000"/>
                </a:solidFill>
                <a:effectLst/>
                <a:latin typeface="system-ui"/>
              </a:rPr>
              <a:t>Then I saw between the throne and the four living creatures and among the elders </a:t>
            </a:r>
            <a:r>
              <a:rPr lang="en-US" sz="2800" b="0" i="0" u="sng" dirty="0">
                <a:solidFill>
                  <a:srgbClr val="000000"/>
                </a:solidFill>
                <a:effectLst/>
                <a:latin typeface="system-ui"/>
              </a:rPr>
              <a:t>a Lamb standing as if it had been slaughtered</a:t>
            </a:r>
            <a:r>
              <a:rPr lang="en-US" sz="2800" b="0" i="0" dirty="0">
                <a:solidFill>
                  <a:srgbClr val="000000"/>
                </a:solidFill>
                <a:effectLst/>
                <a:latin typeface="system-ui"/>
              </a:rPr>
              <a:t>, having seven horns and seven eyes, which are the seven spirits of God sent out into all the earth. </a:t>
            </a:r>
            <a:r>
              <a:rPr lang="en-US" sz="2800" b="1" i="0" baseline="30000" dirty="0">
                <a:solidFill>
                  <a:srgbClr val="000000"/>
                </a:solidFill>
                <a:effectLst/>
                <a:latin typeface="system-ui"/>
              </a:rPr>
              <a:t>7 </a:t>
            </a:r>
            <a:r>
              <a:rPr lang="en-US" sz="2800" b="0" i="0" dirty="0">
                <a:solidFill>
                  <a:srgbClr val="000000"/>
                </a:solidFill>
                <a:effectLst/>
                <a:latin typeface="system-ui"/>
              </a:rPr>
              <a:t>He went and took the scroll from the right hand of the one who was seated on the throne. </a:t>
            </a:r>
            <a:r>
              <a:rPr lang="en-US" sz="2800" b="1" i="0" baseline="30000" dirty="0">
                <a:solidFill>
                  <a:srgbClr val="000000"/>
                </a:solidFill>
                <a:effectLst/>
                <a:latin typeface="system-ui"/>
              </a:rPr>
              <a:t>8 </a:t>
            </a:r>
            <a:r>
              <a:rPr lang="en-US" sz="2800" b="0" i="0" dirty="0">
                <a:solidFill>
                  <a:srgbClr val="000000"/>
                </a:solidFill>
                <a:effectLst/>
                <a:latin typeface="system-ui"/>
              </a:rPr>
              <a:t>When he had taken the scroll, the four living creatures and the twenty-four elders fell before the Lamb, each holding a harp and golden bowls full of incense, which are the prayers of the saints.</a:t>
            </a:r>
            <a:endParaRPr lang="en-US" sz="2800" u="sng" dirty="0"/>
          </a:p>
        </p:txBody>
      </p:sp>
    </p:spTree>
    <p:extLst>
      <p:ext uri="{BB962C8B-B14F-4D97-AF65-F5344CB8AC3E}">
        <p14:creationId xmlns:p14="http://schemas.microsoft.com/office/powerpoint/2010/main" val="2409024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TotalTime>
  <Words>1512</Words>
  <Application>Microsoft Office PowerPoint</Application>
  <PresentationFormat>Widescreen</PresentationFormat>
  <Paragraphs>55</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Calibri</vt:lpstr>
      <vt:lpstr>Courier New</vt:lpstr>
      <vt:lpstr>Rockwell</vt:lpstr>
      <vt:lpstr>Rockwell Condensed</vt:lpstr>
      <vt:lpstr>Rockwell Extra Bold</vt:lpstr>
      <vt:lpstr>system-ui</vt:lpstr>
      <vt:lpstr>Wingdings</vt:lpstr>
      <vt:lpstr>Wood Type</vt:lpstr>
      <vt:lpstr>Revelation 5</vt:lpstr>
      <vt:lpstr>Important questions</vt:lpstr>
      <vt:lpstr>The sealed scroll</vt:lpstr>
      <vt:lpstr>PowerPoint Presentation</vt:lpstr>
      <vt:lpstr>The sealed scroll</vt:lpstr>
      <vt:lpstr>The sealed scroll</vt:lpstr>
      <vt:lpstr>The Lion of Judah</vt:lpstr>
      <vt:lpstr>The root of David</vt:lpstr>
      <vt:lpstr>A Lamb  standing </vt:lpstr>
      <vt:lpstr>A Lamb standing</vt:lpstr>
      <vt:lpstr>A sacrifice that conquers</vt:lpstr>
      <vt:lpstr>Incense= prayers</vt:lpstr>
      <vt:lpstr>Incense= Prayers</vt:lpstr>
      <vt:lpstr>A new song</vt:lpstr>
      <vt:lpstr>A new song</vt:lpstr>
      <vt:lpstr>"Amen!"</vt:lpstr>
      <vt:lpstr>The effect of the scene</vt:lpstr>
    </vt:vector>
  </TitlesOfParts>
  <Company>Florida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5</dc:title>
  <dc:creator>Will Dilbeck</dc:creator>
  <cp:lastModifiedBy>Will Dilbeck</cp:lastModifiedBy>
  <cp:revision>1</cp:revision>
  <dcterms:created xsi:type="dcterms:W3CDTF">2023-01-01T13:23:12Z</dcterms:created>
  <dcterms:modified xsi:type="dcterms:W3CDTF">2023-01-01T13:26:08Z</dcterms:modified>
</cp:coreProperties>
</file>