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0" r:id="rId2"/>
  </p:sldMasterIdLst>
  <p:notesMasterIdLst>
    <p:notesMasterId r:id="rId21"/>
  </p:notesMasterIdLst>
  <p:handoutMasterIdLst>
    <p:handoutMasterId r:id="rId22"/>
  </p:handoutMasterIdLst>
  <p:sldIdLst>
    <p:sldId id="263" r:id="rId3"/>
    <p:sldId id="273" r:id="rId4"/>
    <p:sldId id="272" r:id="rId5"/>
    <p:sldId id="271" r:id="rId6"/>
    <p:sldId id="270" r:id="rId7"/>
    <p:sldId id="269" r:id="rId8"/>
    <p:sldId id="268" r:id="rId9"/>
    <p:sldId id="267" r:id="rId10"/>
    <p:sldId id="266" r:id="rId11"/>
    <p:sldId id="265" r:id="rId12"/>
    <p:sldId id="264" r:id="rId13"/>
    <p:sldId id="274" r:id="rId14"/>
    <p:sldId id="275" r:id="rId15"/>
    <p:sldId id="276" r:id="rId16"/>
    <p:sldId id="277" r:id="rId17"/>
    <p:sldId id="278" r:id="rId18"/>
    <p:sldId id="279"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02EEF0-B9BC-9993-0D02-82E6E3ADED86}" v="453" dt="2023-01-14T21:54:23.4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5356" autoAdjust="0"/>
  </p:normalViewPr>
  <p:slideViewPr>
    <p:cSldViewPr snapToGrid="0" showGuides="1">
      <p:cViewPr varScale="1">
        <p:scale>
          <a:sx n="87" d="100"/>
          <a:sy n="87" d="100"/>
        </p:scale>
        <p:origin x="246"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1/15/2023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1/15/2023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a:t>1</a:t>
            </a:fld>
            <a:endParaRPr lang="en-US"/>
          </a:p>
        </p:txBody>
      </p:sp>
    </p:spTree>
    <p:extLst>
      <p:ext uri="{BB962C8B-B14F-4D97-AF65-F5344CB8AC3E}">
        <p14:creationId xmlns:p14="http://schemas.microsoft.com/office/powerpoint/2010/main" val="342468941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t>Click to edit Master title style</a:t>
            </a: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4" name="Date Placeholder 3"/>
          <p:cNvSpPr>
            <a:spLocks noGrp="1"/>
          </p:cNvSpPr>
          <p:nvPr>
            <p:ph type="dt" sz="half" idx="10"/>
          </p:nvPr>
        </p:nvSpPr>
        <p:spPr/>
        <p:txBody>
          <a:bodyPr/>
          <a:lstStyle/>
          <a:p>
            <a:fld id="{402B9795-92DC-40DC-A1CA-9A4B349D7824}" type="datetimeFigureOut">
              <a:rPr lang="en-US" smtClean="0"/>
              <a:t>1/15/2023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t>Click to edit Master title style</a:t>
            </a:r>
          </a:p>
        </p:txBody>
      </p:sp>
      <p:sp>
        <p:nvSpPr>
          <p:cNvPr id="3" name="Picture Placeholder 2" title="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1/15/2023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1/15/2023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t>Click to edit Master title style</a:t>
            </a: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1/15/2023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184DA70-C731-4C70-880D-CCD4705E623C}" type="datetime1">
              <a:rPr lang="en-US" smtClean="0"/>
              <a:t>1/15/2023</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3A98EE3D-8CD1-4C3F-BD1C-C98C9596463C}"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1910358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3802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6068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1617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32598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1533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02069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1/15/2023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5962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1/15/2023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0166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8577338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64864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t>Click to edit Master title style</a:t>
            </a:r>
          </a:p>
        </p:txBody>
      </p:sp>
      <p:sp>
        <p:nvSpPr>
          <p:cNvPr id="11" name="Picture Placeholder 10" title="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10" name="Picture 9"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t>Click to edit Master title style</a:t>
            </a: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1/15/2023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title="Ribbon tab"/>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402B9795-92DC-40DC-A1CA-9A4B349D7824}" type="datetimeFigureOut">
              <a:rPr lang="en-US" smtClean="0"/>
              <a:t>1/15/2023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402B9795-92DC-40DC-A1CA-9A4B349D7824}" type="datetimeFigureOut">
              <a:rPr lang="en-US" smtClean="0"/>
              <a:t>1/15/2023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402B9795-92DC-40DC-A1CA-9A4B349D7824}" type="datetimeFigureOut">
              <a:rPr lang="en-US" smtClean="0"/>
              <a:t>1/15/2023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1/15/2023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t>Click to edit Master title style</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1/15/2023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t>Click to edit Master title style</a:t>
            </a: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75000"/>
                  </a:schemeClr>
                </a:solidFill>
              </a:defRPr>
            </a:lvl1pPr>
          </a:lstStyle>
          <a:p>
            <a:fld id="{402B9795-92DC-40DC-A1CA-9A4B349D7824}" type="datetimeFigureOut">
              <a:rPr lang="en-US" smtClean="0"/>
              <a:pPr/>
              <a:t>1/15/2023</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62D6E202-B606-4609-B914-27C9371A1F6D}" type="datetime1">
              <a:rPr lang="en-US" smtClean="0"/>
              <a:t>1/15/2023</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96016885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0" tIns="45720" rIns="0" bIns="45720" rtlCol="0" anchor="ctr">
            <a:normAutofit/>
          </a:bodyPr>
          <a:lstStyle/>
          <a:p>
            <a:r>
              <a:rPr lang="en-US" sz="6000" dirty="0"/>
              <a:t>Revelation 9-10</a:t>
            </a:r>
          </a:p>
        </p:txBody>
      </p:sp>
      <p:sp>
        <p:nvSpPr>
          <p:cNvPr id="3" name="Subtitle 2">
            <a:extLst>
              <a:ext uri="{FF2B5EF4-FFF2-40B4-BE49-F238E27FC236}">
                <a16:creationId xmlns:a16="http://schemas.microsoft.com/office/drawing/2014/main" id="{DED4520F-3C36-22BF-925A-5DCAB6C2670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75EE0-FD99-2CE6-627D-ACEDC63F2AAB}"/>
              </a:ext>
            </a:extLst>
          </p:cNvPr>
          <p:cNvSpPr>
            <a:spLocks noGrp="1"/>
          </p:cNvSpPr>
          <p:nvPr>
            <p:ph type="title"/>
          </p:nvPr>
        </p:nvSpPr>
        <p:spPr/>
        <p:txBody>
          <a:bodyPr/>
          <a:lstStyle/>
          <a:p>
            <a:r>
              <a:rPr lang="en-US" dirty="0"/>
              <a:t>The response?</a:t>
            </a:r>
          </a:p>
        </p:txBody>
      </p:sp>
      <p:sp>
        <p:nvSpPr>
          <p:cNvPr id="3" name="Content Placeholder 2">
            <a:extLst>
              <a:ext uri="{FF2B5EF4-FFF2-40B4-BE49-F238E27FC236}">
                <a16:creationId xmlns:a16="http://schemas.microsoft.com/office/drawing/2014/main" id="{3D141A3A-1017-0667-DA87-1FF66A870B7D}"/>
              </a:ext>
            </a:extLst>
          </p:cNvPr>
          <p:cNvSpPr>
            <a:spLocks noGrp="1"/>
          </p:cNvSpPr>
          <p:nvPr>
            <p:ph idx="1"/>
          </p:nvPr>
        </p:nvSpPr>
        <p:spPr/>
        <p:txBody>
          <a:bodyPr vert="horz" lIns="91440" tIns="45720" rIns="91440" bIns="45720" rtlCol="0" anchor="t">
            <a:normAutofit/>
          </a:bodyPr>
          <a:lstStyle/>
          <a:p>
            <a:r>
              <a:rPr lang="en-US" sz="3200" b="1" dirty="0"/>
              <a:t>Revelation 9:20</a:t>
            </a:r>
            <a:r>
              <a:rPr lang="en-US" sz="3200" dirty="0"/>
              <a:t> </a:t>
            </a:r>
            <a:r>
              <a:rPr lang="en-US" sz="3200" dirty="0">
                <a:ea typeface="+mn-lt"/>
                <a:cs typeface="+mn-lt"/>
              </a:rPr>
              <a:t>The rest of humankind, who were not killed by these plagues, did not repent of the works of their hands or give up worshipping demons and idols of gold and silver and bronze and stone and wood, which cannot see or hear or walk. </a:t>
            </a:r>
            <a:r>
              <a:rPr lang="en-US" sz="3200" b="1" baseline="30000" dirty="0">
                <a:ea typeface="+mn-lt"/>
                <a:cs typeface="+mn-lt"/>
              </a:rPr>
              <a:t>21</a:t>
            </a:r>
            <a:r>
              <a:rPr lang="en-US" sz="3200" b="1" u="sng" baseline="30000" dirty="0">
                <a:ea typeface="+mn-lt"/>
                <a:cs typeface="+mn-lt"/>
              </a:rPr>
              <a:t> </a:t>
            </a:r>
            <a:r>
              <a:rPr lang="en-US" sz="3200" u="sng" dirty="0">
                <a:ea typeface="+mn-lt"/>
                <a:cs typeface="+mn-lt"/>
              </a:rPr>
              <a:t>And they did not repent of their murders or their sorceries or their fornication or their thefts.</a:t>
            </a:r>
            <a:endParaRPr lang="en-US" sz="3200" u="sng" dirty="0"/>
          </a:p>
        </p:txBody>
      </p:sp>
    </p:spTree>
    <p:extLst>
      <p:ext uri="{BB962C8B-B14F-4D97-AF65-F5344CB8AC3E}">
        <p14:creationId xmlns:p14="http://schemas.microsoft.com/office/powerpoint/2010/main" val="2399012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10DD-5489-382A-FC06-0EC1E56413CF}"/>
              </a:ext>
            </a:extLst>
          </p:cNvPr>
          <p:cNvSpPr>
            <a:spLocks noGrp="1"/>
          </p:cNvSpPr>
          <p:nvPr>
            <p:ph type="title"/>
          </p:nvPr>
        </p:nvSpPr>
        <p:spPr/>
        <p:txBody>
          <a:bodyPr>
            <a:normAutofit/>
          </a:bodyPr>
          <a:lstStyle/>
          <a:p>
            <a:r>
              <a:rPr lang="en-US" sz="3600" dirty="0">
                <a:solidFill>
                  <a:schemeClr val="tx2"/>
                </a:solidFill>
              </a:rPr>
              <a:t>Interlude: The angel and the scroll</a:t>
            </a:r>
          </a:p>
        </p:txBody>
      </p:sp>
      <p:sp>
        <p:nvSpPr>
          <p:cNvPr id="3" name="Content Placeholder 2">
            <a:extLst>
              <a:ext uri="{FF2B5EF4-FFF2-40B4-BE49-F238E27FC236}">
                <a16:creationId xmlns:a16="http://schemas.microsoft.com/office/drawing/2014/main" id="{D22BC11A-29F3-2DC7-5DCD-3CDACE33BCC0}"/>
              </a:ext>
            </a:extLst>
          </p:cNvPr>
          <p:cNvSpPr>
            <a:spLocks noGrp="1"/>
          </p:cNvSpPr>
          <p:nvPr>
            <p:ph idx="1"/>
          </p:nvPr>
        </p:nvSpPr>
        <p:spPr/>
        <p:txBody>
          <a:bodyPr vert="horz" lIns="0" tIns="45720" rIns="0" bIns="45720" rtlCol="0" anchor="t">
            <a:normAutofit/>
          </a:bodyPr>
          <a:lstStyle/>
          <a:p>
            <a:r>
              <a:rPr lang="en-US" sz="2800" b="1" dirty="0">
                <a:solidFill>
                  <a:schemeClr val="tx2"/>
                </a:solidFill>
              </a:rPr>
              <a:t>Revelation 10:1</a:t>
            </a:r>
            <a:r>
              <a:rPr lang="en-US" sz="2800" dirty="0">
                <a:solidFill>
                  <a:schemeClr val="tx2"/>
                </a:solidFill>
              </a:rPr>
              <a:t> </a:t>
            </a:r>
            <a:r>
              <a:rPr lang="en-US" sz="2800" u="sng" dirty="0">
                <a:solidFill>
                  <a:schemeClr val="tx2"/>
                </a:solidFill>
                <a:ea typeface="+mn-lt"/>
                <a:cs typeface="+mn-lt"/>
              </a:rPr>
              <a:t>And I saw another mighty angel coming down from heaven, wrapped in a cloud, with a rainbow over his head; his face was like the sun, and his legs like pillars of f</a:t>
            </a:r>
            <a:r>
              <a:rPr lang="en-US" sz="2800" dirty="0">
                <a:solidFill>
                  <a:schemeClr val="tx2"/>
                </a:solidFill>
                <a:ea typeface="+mn-lt"/>
                <a:cs typeface="+mn-lt"/>
              </a:rPr>
              <a:t>ire. </a:t>
            </a:r>
            <a:r>
              <a:rPr lang="en-US" sz="2800" b="1" baseline="30000" dirty="0">
                <a:solidFill>
                  <a:schemeClr val="tx2"/>
                </a:solidFill>
                <a:ea typeface="+mn-lt"/>
                <a:cs typeface="+mn-lt"/>
              </a:rPr>
              <a:t>2 </a:t>
            </a:r>
            <a:r>
              <a:rPr lang="en-US" sz="2800" dirty="0">
                <a:solidFill>
                  <a:schemeClr val="tx2"/>
                </a:solidFill>
                <a:ea typeface="+mn-lt"/>
                <a:cs typeface="+mn-lt"/>
              </a:rPr>
              <a:t>He held a little scroll open in his hand. Setting his right foot on the sea and his left foot on the land, </a:t>
            </a:r>
            <a:r>
              <a:rPr lang="en-US" sz="2800" b="1" baseline="30000" dirty="0">
                <a:solidFill>
                  <a:schemeClr val="tx2"/>
                </a:solidFill>
                <a:ea typeface="+mn-lt"/>
                <a:cs typeface="+mn-lt"/>
              </a:rPr>
              <a:t>3 </a:t>
            </a:r>
            <a:r>
              <a:rPr lang="en-US" sz="2800" dirty="0">
                <a:solidFill>
                  <a:schemeClr val="tx2"/>
                </a:solidFill>
                <a:ea typeface="+mn-lt"/>
                <a:cs typeface="+mn-lt"/>
              </a:rPr>
              <a:t>he gave a great shout, like a lion roaring. And when he shouted, the seven thunders sounded. </a:t>
            </a:r>
            <a:r>
              <a:rPr lang="en-US" sz="2800" b="1" baseline="30000" dirty="0">
                <a:solidFill>
                  <a:schemeClr val="tx2"/>
                </a:solidFill>
                <a:ea typeface="+mn-lt"/>
                <a:cs typeface="+mn-lt"/>
              </a:rPr>
              <a:t>4 </a:t>
            </a:r>
            <a:r>
              <a:rPr lang="en-US" sz="2800" dirty="0">
                <a:solidFill>
                  <a:schemeClr val="tx2"/>
                </a:solidFill>
                <a:ea typeface="+mn-lt"/>
                <a:cs typeface="+mn-lt"/>
              </a:rPr>
              <a:t>And when the seven thunders had sounded, I was about to write, but I heard a voice from heaven saying, ‘Seal up what the seven thunders have said, and do not write it down.’</a:t>
            </a:r>
          </a:p>
        </p:txBody>
      </p:sp>
    </p:spTree>
    <p:extLst>
      <p:ext uri="{BB962C8B-B14F-4D97-AF65-F5344CB8AC3E}">
        <p14:creationId xmlns:p14="http://schemas.microsoft.com/office/powerpoint/2010/main" val="34896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709B24-8C4B-3DBA-F5DC-D573ABC065BA}"/>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t>Colossus of Rhodes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E18F35-76B4-5BFE-ACFD-E8EB41F93FFA}"/>
              </a:ext>
            </a:extLst>
          </p:cNvPr>
          <p:cNvSpPr>
            <a:spLocks noGrp="1"/>
          </p:cNvSpPr>
          <p:nvPr>
            <p:ph sz="half" idx="1"/>
          </p:nvPr>
        </p:nvSpPr>
        <p:spPr>
          <a:xfrm>
            <a:off x="640080" y="2872899"/>
            <a:ext cx="4243589" cy="3320668"/>
          </a:xfrm>
        </p:spPr>
        <p:txBody>
          <a:bodyPr vert="horz" lIns="91440" tIns="45720" rIns="91440" bIns="45720" rtlCol="0" anchor="t">
            <a:normAutofit/>
          </a:bodyPr>
          <a:lstStyle/>
          <a:p>
            <a:pPr>
              <a:buFont typeface="Arial" panose="020B0604020202020204" pitchFamily="34" charset="0"/>
              <a:buChar char="•"/>
            </a:pPr>
            <a:r>
              <a:rPr lang="en-US" sz="2800" dirty="0">
                <a:solidFill>
                  <a:schemeClr val="tx2"/>
                </a:solidFill>
              </a:rPr>
              <a:t>"The best is the Colossus of Helios...(which is) around 105 feet tall...it is by common agreement one of the 7 wonders," Strabo, </a:t>
            </a:r>
            <a:r>
              <a:rPr lang="en-US" sz="2800" i="1" dirty="0">
                <a:solidFill>
                  <a:schemeClr val="tx2"/>
                </a:solidFill>
              </a:rPr>
              <a:t>Geography</a:t>
            </a:r>
            <a:r>
              <a:rPr lang="en-US" sz="2800" dirty="0">
                <a:solidFill>
                  <a:schemeClr val="tx2"/>
                </a:solidFill>
              </a:rPr>
              <a:t> 14.2.5.</a:t>
            </a:r>
          </a:p>
        </p:txBody>
      </p:sp>
      <p:pic>
        <p:nvPicPr>
          <p:cNvPr id="5" name="Picture 5" descr="A picture containing sky, water, mountain, outdoor&#10;&#10;Description automatically generated">
            <a:extLst>
              <a:ext uri="{FF2B5EF4-FFF2-40B4-BE49-F238E27FC236}">
                <a16:creationId xmlns:a16="http://schemas.microsoft.com/office/drawing/2014/main" id="{9CCA59F7-8EFB-CE6A-5860-E84F14D29988}"/>
              </a:ext>
            </a:extLst>
          </p:cNvPr>
          <p:cNvPicPr>
            <a:picLocks noGrp="1" noChangeAspect="1"/>
          </p:cNvPicPr>
          <p:nvPr>
            <p:ph sz="half" idx="2"/>
          </p:nvPr>
        </p:nvPicPr>
        <p:blipFill rotWithShape="1">
          <a:blip r:embed="rId2"/>
          <a:srcRect l="32040" r="903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9948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AC60-00F4-C5B0-85AD-22A7FA70A2A8}"/>
              </a:ext>
            </a:extLst>
          </p:cNvPr>
          <p:cNvSpPr>
            <a:spLocks noGrp="1"/>
          </p:cNvSpPr>
          <p:nvPr>
            <p:ph type="title"/>
          </p:nvPr>
        </p:nvSpPr>
        <p:spPr/>
        <p:txBody>
          <a:bodyPr/>
          <a:lstStyle/>
          <a:p>
            <a:endParaRPr lang="en-US"/>
          </a:p>
        </p:txBody>
      </p:sp>
      <p:pic>
        <p:nvPicPr>
          <p:cNvPr id="5" name="Picture 5" descr="A picture containing outdoor&#10;&#10;Description automatically generated">
            <a:extLst>
              <a:ext uri="{FF2B5EF4-FFF2-40B4-BE49-F238E27FC236}">
                <a16:creationId xmlns:a16="http://schemas.microsoft.com/office/drawing/2014/main" id="{7473F4DE-C0AE-2DFA-CA70-3663BBCF0C6E}"/>
              </a:ext>
            </a:extLst>
          </p:cNvPr>
          <p:cNvPicPr>
            <a:picLocks noGrp="1" noChangeAspect="1"/>
          </p:cNvPicPr>
          <p:nvPr>
            <p:ph idx="1"/>
          </p:nvPr>
        </p:nvPicPr>
        <p:blipFill>
          <a:blip r:embed="rId2"/>
          <a:stretch>
            <a:fillRect/>
          </a:stretch>
        </p:blipFill>
        <p:spPr>
          <a:xfrm>
            <a:off x="1649802" y="839099"/>
            <a:ext cx="8547339" cy="5519108"/>
          </a:xfrm>
        </p:spPr>
      </p:pic>
    </p:spTree>
    <p:extLst>
      <p:ext uri="{BB962C8B-B14F-4D97-AF65-F5344CB8AC3E}">
        <p14:creationId xmlns:p14="http://schemas.microsoft.com/office/powerpoint/2010/main" val="68138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10DD-5489-382A-FC06-0EC1E56413CF}"/>
              </a:ext>
            </a:extLst>
          </p:cNvPr>
          <p:cNvSpPr>
            <a:spLocks noGrp="1"/>
          </p:cNvSpPr>
          <p:nvPr>
            <p:ph type="title"/>
          </p:nvPr>
        </p:nvSpPr>
        <p:spPr/>
        <p:txBody>
          <a:bodyPr>
            <a:normAutofit/>
          </a:bodyPr>
          <a:lstStyle/>
          <a:p>
            <a:r>
              <a:rPr lang="en-US" sz="3600" dirty="0">
                <a:solidFill>
                  <a:schemeClr val="tx2"/>
                </a:solidFill>
              </a:rPr>
              <a:t>Interlude: The angel and the scroll</a:t>
            </a:r>
          </a:p>
        </p:txBody>
      </p:sp>
      <p:sp>
        <p:nvSpPr>
          <p:cNvPr id="3" name="Content Placeholder 2">
            <a:extLst>
              <a:ext uri="{FF2B5EF4-FFF2-40B4-BE49-F238E27FC236}">
                <a16:creationId xmlns:a16="http://schemas.microsoft.com/office/drawing/2014/main" id="{D22BC11A-29F3-2DC7-5DCD-3CDACE33BCC0}"/>
              </a:ext>
            </a:extLst>
          </p:cNvPr>
          <p:cNvSpPr>
            <a:spLocks noGrp="1"/>
          </p:cNvSpPr>
          <p:nvPr>
            <p:ph idx="1"/>
          </p:nvPr>
        </p:nvSpPr>
        <p:spPr/>
        <p:txBody>
          <a:bodyPr vert="horz" lIns="0" tIns="45720" rIns="0" bIns="45720" rtlCol="0" anchor="t">
            <a:normAutofit/>
          </a:bodyPr>
          <a:lstStyle/>
          <a:p>
            <a:r>
              <a:rPr lang="en-US" sz="2800" b="1" dirty="0">
                <a:solidFill>
                  <a:schemeClr val="tx2"/>
                </a:solidFill>
              </a:rPr>
              <a:t>Revelation 10:1</a:t>
            </a:r>
            <a:r>
              <a:rPr lang="en-US" sz="2800" dirty="0">
                <a:solidFill>
                  <a:schemeClr val="tx2"/>
                </a:solidFill>
              </a:rPr>
              <a:t> </a:t>
            </a:r>
            <a:r>
              <a:rPr lang="en-US" sz="2800" dirty="0">
                <a:solidFill>
                  <a:schemeClr val="tx2"/>
                </a:solidFill>
                <a:ea typeface="+mn-lt"/>
                <a:cs typeface="+mn-lt"/>
              </a:rPr>
              <a:t>And I saw another mighty angel coming down from heaven, wrapped in a cloud, with a rainbow over his head; his face was like the sun, and his legs like pillars of fire. </a:t>
            </a:r>
            <a:r>
              <a:rPr lang="en-US" sz="2800" b="1" baseline="30000" dirty="0">
                <a:solidFill>
                  <a:schemeClr val="tx2"/>
                </a:solidFill>
                <a:ea typeface="+mn-lt"/>
                <a:cs typeface="+mn-lt"/>
              </a:rPr>
              <a:t>2 </a:t>
            </a:r>
            <a:r>
              <a:rPr lang="en-US" sz="2800" dirty="0">
                <a:solidFill>
                  <a:schemeClr val="tx2"/>
                </a:solidFill>
                <a:ea typeface="+mn-lt"/>
                <a:cs typeface="+mn-lt"/>
              </a:rPr>
              <a:t>He held a little scroll open in his hand. Setting his right foot on the sea and his left foot on the land, </a:t>
            </a:r>
            <a:r>
              <a:rPr lang="en-US" sz="2800" b="1" baseline="30000" dirty="0">
                <a:solidFill>
                  <a:schemeClr val="tx2"/>
                </a:solidFill>
                <a:ea typeface="+mn-lt"/>
                <a:cs typeface="+mn-lt"/>
              </a:rPr>
              <a:t>3 </a:t>
            </a:r>
            <a:r>
              <a:rPr lang="en-US" sz="2800" dirty="0">
                <a:solidFill>
                  <a:schemeClr val="tx2"/>
                </a:solidFill>
                <a:ea typeface="+mn-lt"/>
                <a:cs typeface="+mn-lt"/>
              </a:rPr>
              <a:t>he gave a great shout, like a lion roaring. And when he shouted, the seven thunders sounded. </a:t>
            </a:r>
            <a:r>
              <a:rPr lang="en-US" sz="2800" b="1" baseline="30000" dirty="0">
                <a:solidFill>
                  <a:schemeClr val="tx2"/>
                </a:solidFill>
                <a:ea typeface="+mn-lt"/>
                <a:cs typeface="+mn-lt"/>
              </a:rPr>
              <a:t>4 </a:t>
            </a:r>
            <a:r>
              <a:rPr lang="en-US" sz="2800" u="sng" dirty="0">
                <a:solidFill>
                  <a:schemeClr val="tx2"/>
                </a:solidFill>
                <a:ea typeface="+mn-lt"/>
                <a:cs typeface="+mn-lt"/>
              </a:rPr>
              <a:t>And when the seven thunders had sounded, I was about to write, but I heard a voice from heaven saying, ‘Seal up what the seven thunders have said, and do not write it down.’</a:t>
            </a:r>
          </a:p>
        </p:txBody>
      </p:sp>
    </p:spTree>
    <p:extLst>
      <p:ext uri="{BB962C8B-B14F-4D97-AF65-F5344CB8AC3E}">
        <p14:creationId xmlns:p14="http://schemas.microsoft.com/office/powerpoint/2010/main" val="421099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C27A-1CC1-E3BC-8D10-E051575FEA62}"/>
              </a:ext>
            </a:extLst>
          </p:cNvPr>
          <p:cNvSpPr>
            <a:spLocks noGrp="1"/>
          </p:cNvSpPr>
          <p:nvPr>
            <p:ph type="title"/>
          </p:nvPr>
        </p:nvSpPr>
        <p:spPr/>
        <p:txBody>
          <a:bodyPr>
            <a:normAutofit/>
          </a:bodyPr>
          <a:lstStyle/>
          <a:p>
            <a:r>
              <a:rPr lang="en-US" sz="3200" dirty="0">
                <a:solidFill>
                  <a:schemeClr val="tx2"/>
                </a:solidFill>
              </a:rPr>
              <a:t>"Do not write it down"</a:t>
            </a:r>
          </a:p>
        </p:txBody>
      </p:sp>
      <p:sp>
        <p:nvSpPr>
          <p:cNvPr id="3" name="Content Placeholder 2">
            <a:extLst>
              <a:ext uri="{FF2B5EF4-FFF2-40B4-BE49-F238E27FC236}">
                <a16:creationId xmlns:a16="http://schemas.microsoft.com/office/drawing/2014/main" id="{B07D838A-5F09-272F-5378-9BBA3F7B8B7F}"/>
              </a:ext>
            </a:extLst>
          </p:cNvPr>
          <p:cNvSpPr>
            <a:spLocks noGrp="1"/>
          </p:cNvSpPr>
          <p:nvPr>
            <p:ph idx="1"/>
          </p:nvPr>
        </p:nvSpPr>
        <p:spPr/>
        <p:txBody>
          <a:bodyPr vert="horz" lIns="0" tIns="45720" rIns="0" bIns="45720" rtlCol="0" anchor="t">
            <a:normAutofit/>
          </a:bodyPr>
          <a:lstStyle/>
          <a:p>
            <a:r>
              <a:rPr lang="en-US" sz="3600" b="1" dirty="0">
                <a:solidFill>
                  <a:schemeClr val="tx2"/>
                </a:solidFill>
              </a:rPr>
              <a:t>Daniel 8:26</a:t>
            </a:r>
            <a:r>
              <a:rPr lang="en-US" sz="3600" dirty="0">
                <a:solidFill>
                  <a:schemeClr val="tx2"/>
                </a:solidFill>
              </a:rPr>
              <a:t> </a:t>
            </a:r>
            <a:r>
              <a:rPr lang="en-US" sz="3600" dirty="0">
                <a:solidFill>
                  <a:schemeClr val="tx2"/>
                </a:solidFill>
                <a:ea typeface="+mn-lt"/>
                <a:cs typeface="+mn-lt"/>
              </a:rPr>
              <a:t>The vision of the evenings and the mornings that has been told is true. As for you, </a:t>
            </a:r>
            <a:r>
              <a:rPr lang="en-US" sz="3600" u="sng" dirty="0">
                <a:solidFill>
                  <a:schemeClr val="tx2"/>
                </a:solidFill>
                <a:ea typeface="+mn-lt"/>
                <a:cs typeface="+mn-lt"/>
              </a:rPr>
              <a:t>seal up the vision</a:t>
            </a:r>
            <a:r>
              <a:rPr lang="en-US" sz="3600" dirty="0">
                <a:solidFill>
                  <a:schemeClr val="tx2"/>
                </a:solidFill>
                <a:ea typeface="+mn-lt"/>
                <a:cs typeface="+mn-lt"/>
              </a:rPr>
              <a:t>, for it refers to many days from now.’</a:t>
            </a:r>
          </a:p>
          <a:p>
            <a:r>
              <a:rPr lang="en-US" sz="3600" b="1" dirty="0">
                <a:solidFill>
                  <a:schemeClr val="tx2"/>
                </a:solidFill>
              </a:rPr>
              <a:t>Daniel 12:4</a:t>
            </a:r>
            <a:r>
              <a:rPr lang="en-US" sz="3600" dirty="0">
                <a:solidFill>
                  <a:schemeClr val="tx2"/>
                </a:solidFill>
              </a:rPr>
              <a:t> </a:t>
            </a:r>
            <a:r>
              <a:rPr lang="en-US" sz="3600" b="1" baseline="30000" dirty="0">
                <a:solidFill>
                  <a:schemeClr val="tx2"/>
                </a:solidFill>
                <a:ea typeface="+mn-lt"/>
                <a:cs typeface="+mn-lt"/>
              </a:rPr>
              <a:t> </a:t>
            </a:r>
            <a:r>
              <a:rPr lang="en-US" sz="3600" dirty="0">
                <a:solidFill>
                  <a:schemeClr val="tx2"/>
                </a:solidFill>
                <a:ea typeface="+mn-lt"/>
                <a:cs typeface="+mn-lt"/>
              </a:rPr>
              <a:t>But you, Daniel, </a:t>
            </a:r>
            <a:r>
              <a:rPr lang="en-US" sz="3600" u="sng" dirty="0">
                <a:solidFill>
                  <a:schemeClr val="tx2"/>
                </a:solidFill>
                <a:ea typeface="+mn-lt"/>
                <a:cs typeface="+mn-lt"/>
              </a:rPr>
              <a:t>keep the words secret and the book sealed </a:t>
            </a:r>
            <a:r>
              <a:rPr lang="en-US" sz="3600" dirty="0">
                <a:solidFill>
                  <a:schemeClr val="tx2"/>
                </a:solidFill>
                <a:ea typeface="+mn-lt"/>
                <a:cs typeface="+mn-lt"/>
              </a:rPr>
              <a:t>until the time of the end. Many shall be running back and forth, and evil shall increase.’</a:t>
            </a:r>
            <a:endParaRPr lang="en-US" sz="3600" dirty="0">
              <a:solidFill>
                <a:schemeClr val="tx2"/>
              </a:solidFill>
            </a:endParaRPr>
          </a:p>
          <a:p>
            <a:endParaRPr lang="en-US" sz="3600" dirty="0">
              <a:solidFill>
                <a:schemeClr val="tx2"/>
              </a:solidFill>
            </a:endParaRPr>
          </a:p>
          <a:p>
            <a:endParaRPr lang="en-US" sz="3600" dirty="0">
              <a:solidFill>
                <a:schemeClr val="tx2"/>
              </a:solidFill>
            </a:endParaRPr>
          </a:p>
        </p:txBody>
      </p:sp>
    </p:spTree>
    <p:extLst>
      <p:ext uri="{BB962C8B-B14F-4D97-AF65-F5344CB8AC3E}">
        <p14:creationId xmlns:p14="http://schemas.microsoft.com/office/powerpoint/2010/main" val="168605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290E7-4167-407C-7283-BCC0CF60FAE3}"/>
              </a:ext>
            </a:extLst>
          </p:cNvPr>
          <p:cNvSpPr>
            <a:spLocks noGrp="1"/>
          </p:cNvSpPr>
          <p:nvPr>
            <p:ph type="title"/>
          </p:nvPr>
        </p:nvSpPr>
        <p:spPr/>
        <p:txBody>
          <a:bodyPr>
            <a:normAutofit/>
          </a:bodyPr>
          <a:lstStyle/>
          <a:p>
            <a:r>
              <a:rPr lang="en-US" sz="4000" dirty="0">
                <a:solidFill>
                  <a:schemeClr val="tx2"/>
                </a:solidFill>
              </a:rPr>
              <a:t>"Do not write it down"</a:t>
            </a:r>
          </a:p>
        </p:txBody>
      </p:sp>
      <p:sp>
        <p:nvSpPr>
          <p:cNvPr id="3" name="Content Placeholder 2">
            <a:extLst>
              <a:ext uri="{FF2B5EF4-FFF2-40B4-BE49-F238E27FC236}">
                <a16:creationId xmlns:a16="http://schemas.microsoft.com/office/drawing/2014/main" id="{EDDC75CF-73B3-5E1C-3FF9-F7A3BD2D65DF}"/>
              </a:ext>
            </a:extLst>
          </p:cNvPr>
          <p:cNvSpPr>
            <a:spLocks noGrp="1"/>
          </p:cNvSpPr>
          <p:nvPr>
            <p:ph idx="1"/>
          </p:nvPr>
        </p:nvSpPr>
        <p:spPr/>
        <p:txBody>
          <a:bodyPr vert="horz" lIns="0" tIns="45720" rIns="0" bIns="45720" rtlCol="0" anchor="t">
            <a:normAutofit/>
          </a:bodyPr>
          <a:lstStyle/>
          <a:p>
            <a:r>
              <a:rPr lang="en-US" sz="3600" b="1" dirty="0">
                <a:solidFill>
                  <a:schemeClr val="tx2"/>
                </a:solidFill>
              </a:rPr>
              <a:t>4 Ezra 14:5</a:t>
            </a:r>
            <a:r>
              <a:rPr lang="en-US" sz="3600" dirty="0">
                <a:solidFill>
                  <a:schemeClr val="tx2"/>
                </a:solidFill>
              </a:rPr>
              <a:t> Then I commanded him saying, 'These words you shall publish openly, and these you shall keep secret...26 When you have finished, some things you will make public, and some you will deliver in secret to the wise.'"</a:t>
            </a:r>
          </a:p>
        </p:txBody>
      </p:sp>
    </p:spTree>
    <p:extLst>
      <p:ext uri="{BB962C8B-B14F-4D97-AF65-F5344CB8AC3E}">
        <p14:creationId xmlns:p14="http://schemas.microsoft.com/office/powerpoint/2010/main" val="8676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1C7C-FBC6-47D3-C500-6B264B9C7FE0}"/>
              </a:ext>
            </a:extLst>
          </p:cNvPr>
          <p:cNvSpPr>
            <a:spLocks noGrp="1"/>
          </p:cNvSpPr>
          <p:nvPr>
            <p:ph type="title"/>
          </p:nvPr>
        </p:nvSpPr>
        <p:spPr/>
        <p:txBody>
          <a:bodyPr>
            <a:normAutofit/>
          </a:bodyPr>
          <a:lstStyle/>
          <a:p>
            <a:r>
              <a:rPr lang="en-US" sz="3600" dirty="0">
                <a:solidFill>
                  <a:schemeClr val="tx2"/>
                </a:solidFill>
              </a:rPr>
              <a:t>The mystery will be revealed</a:t>
            </a:r>
          </a:p>
        </p:txBody>
      </p:sp>
      <p:sp>
        <p:nvSpPr>
          <p:cNvPr id="3" name="Content Placeholder 2">
            <a:extLst>
              <a:ext uri="{FF2B5EF4-FFF2-40B4-BE49-F238E27FC236}">
                <a16:creationId xmlns:a16="http://schemas.microsoft.com/office/drawing/2014/main" id="{C14764D4-597B-4716-059A-39B060E7C226}"/>
              </a:ext>
            </a:extLst>
          </p:cNvPr>
          <p:cNvSpPr>
            <a:spLocks noGrp="1"/>
          </p:cNvSpPr>
          <p:nvPr>
            <p:ph idx="1"/>
          </p:nvPr>
        </p:nvSpPr>
        <p:spPr/>
        <p:txBody>
          <a:bodyPr vert="horz" lIns="0" tIns="45720" rIns="0" bIns="45720" rtlCol="0" anchor="t">
            <a:normAutofit/>
          </a:bodyPr>
          <a:lstStyle/>
          <a:p>
            <a:r>
              <a:rPr lang="en-US" sz="3200" b="1" dirty="0">
                <a:solidFill>
                  <a:schemeClr val="tx2"/>
                </a:solidFill>
              </a:rPr>
              <a:t>Revelation 10:5</a:t>
            </a:r>
            <a:r>
              <a:rPr lang="en-US" sz="3200" dirty="0">
                <a:solidFill>
                  <a:schemeClr val="tx2"/>
                </a:solidFill>
              </a:rPr>
              <a:t> </a:t>
            </a:r>
            <a:r>
              <a:rPr lang="en-US" sz="3200" dirty="0">
                <a:solidFill>
                  <a:schemeClr val="tx2"/>
                </a:solidFill>
                <a:ea typeface="+mn-lt"/>
                <a:cs typeface="+mn-lt"/>
              </a:rPr>
              <a:t>Then the angel whom I saw standing on the sea and the land raised his right hand to heaven</a:t>
            </a:r>
            <a:br>
              <a:rPr lang="en-US" sz="3200" dirty="0">
                <a:ea typeface="+mn-lt"/>
                <a:cs typeface="+mn-lt"/>
              </a:rPr>
            </a:br>
            <a:r>
              <a:rPr lang="en-US" sz="3200" dirty="0">
                <a:solidFill>
                  <a:schemeClr val="tx2"/>
                </a:solidFill>
                <a:ea typeface="+mn-lt"/>
                <a:cs typeface="+mn-lt"/>
              </a:rPr>
              <a:t>6     and swore by him who lives for ever and ever, who created heaven and what is in it, the earth and what is in it, and the sea and what is in it: ‘There will be no more delay, </a:t>
            </a:r>
            <a:r>
              <a:rPr lang="en-US" sz="3200" b="1" baseline="30000" dirty="0">
                <a:solidFill>
                  <a:schemeClr val="tx2"/>
                </a:solidFill>
                <a:ea typeface="+mn-lt"/>
                <a:cs typeface="+mn-lt"/>
              </a:rPr>
              <a:t>7 </a:t>
            </a:r>
            <a:r>
              <a:rPr lang="en-US" sz="3200" u="sng" dirty="0">
                <a:solidFill>
                  <a:schemeClr val="tx2"/>
                </a:solidFill>
                <a:ea typeface="+mn-lt"/>
                <a:cs typeface="+mn-lt"/>
              </a:rPr>
              <a:t>but in the days when the seventh angel is to blow his trumpet, the mystery of God will be fulfilled, as he announced to his servants the prophets</a:t>
            </a:r>
            <a:r>
              <a:rPr lang="en-US" sz="3200" dirty="0">
                <a:solidFill>
                  <a:schemeClr val="tx2"/>
                </a:solidFill>
                <a:ea typeface="+mn-lt"/>
                <a:cs typeface="+mn-lt"/>
              </a:rPr>
              <a:t>.’</a:t>
            </a:r>
            <a:endParaRPr lang="en-US" sz="3200" dirty="0">
              <a:solidFill>
                <a:schemeClr val="tx2"/>
              </a:solidFill>
            </a:endParaRPr>
          </a:p>
          <a:p>
            <a:endParaRPr lang="en-US" dirty="0"/>
          </a:p>
        </p:txBody>
      </p:sp>
    </p:spTree>
    <p:extLst>
      <p:ext uri="{BB962C8B-B14F-4D97-AF65-F5344CB8AC3E}">
        <p14:creationId xmlns:p14="http://schemas.microsoft.com/office/powerpoint/2010/main" val="198630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BC4C-2EA5-D950-4C7C-0C5C8657202E}"/>
              </a:ext>
            </a:extLst>
          </p:cNvPr>
          <p:cNvSpPr>
            <a:spLocks noGrp="1"/>
          </p:cNvSpPr>
          <p:nvPr>
            <p:ph type="title"/>
          </p:nvPr>
        </p:nvSpPr>
        <p:spPr/>
        <p:txBody>
          <a:bodyPr/>
          <a:lstStyle/>
          <a:p>
            <a:r>
              <a:rPr lang="en-US" dirty="0"/>
              <a:t>The mystery will be revealed</a:t>
            </a:r>
          </a:p>
        </p:txBody>
      </p:sp>
      <p:sp>
        <p:nvSpPr>
          <p:cNvPr id="3" name="Content Placeholder 2">
            <a:extLst>
              <a:ext uri="{FF2B5EF4-FFF2-40B4-BE49-F238E27FC236}">
                <a16:creationId xmlns:a16="http://schemas.microsoft.com/office/drawing/2014/main" id="{A2A82E0A-70FF-945B-46C9-FD53EE5C6176}"/>
              </a:ext>
            </a:extLst>
          </p:cNvPr>
          <p:cNvSpPr>
            <a:spLocks noGrp="1"/>
          </p:cNvSpPr>
          <p:nvPr>
            <p:ph idx="1"/>
          </p:nvPr>
        </p:nvSpPr>
        <p:spPr/>
        <p:txBody>
          <a:bodyPr vert="horz" lIns="0" tIns="45720" rIns="0" bIns="45720" rtlCol="0" anchor="t">
            <a:normAutofit lnSpcReduction="10000"/>
          </a:bodyPr>
          <a:lstStyle/>
          <a:p>
            <a:r>
              <a:rPr lang="en-US" sz="2800" b="1" dirty="0">
                <a:solidFill>
                  <a:schemeClr val="tx2"/>
                </a:solidFill>
              </a:rPr>
              <a:t>Revelation 10:8</a:t>
            </a:r>
            <a:r>
              <a:rPr lang="en-US" sz="2800" dirty="0">
                <a:solidFill>
                  <a:schemeClr val="tx2"/>
                </a:solidFill>
              </a:rPr>
              <a:t> </a:t>
            </a:r>
            <a:r>
              <a:rPr lang="en-US" sz="2800" b="1" baseline="30000" dirty="0">
                <a:solidFill>
                  <a:schemeClr val="tx2"/>
                </a:solidFill>
                <a:ea typeface="+mn-lt"/>
                <a:cs typeface="+mn-lt"/>
              </a:rPr>
              <a:t> </a:t>
            </a:r>
            <a:r>
              <a:rPr lang="en-US" sz="2800" dirty="0">
                <a:solidFill>
                  <a:schemeClr val="tx2"/>
                </a:solidFill>
                <a:ea typeface="+mn-lt"/>
                <a:cs typeface="+mn-lt"/>
              </a:rPr>
              <a:t>Then the voice that I had heard from heaven spoke to me again, saying, ‘Go, take the scroll that is open in the hand of the angel who is standing on the sea and on the land.’ </a:t>
            </a:r>
            <a:r>
              <a:rPr lang="en-US" sz="2800" b="1" baseline="30000" dirty="0">
                <a:solidFill>
                  <a:schemeClr val="tx2"/>
                </a:solidFill>
                <a:ea typeface="+mn-lt"/>
                <a:cs typeface="+mn-lt"/>
              </a:rPr>
              <a:t>9 </a:t>
            </a:r>
            <a:r>
              <a:rPr lang="en-US" sz="2800" dirty="0">
                <a:solidFill>
                  <a:schemeClr val="tx2"/>
                </a:solidFill>
                <a:ea typeface="+mn-lt"/>
                <a:cs typeface="+mn-lt"/>
              </a:rPr>
              <a:t>So I went to the angel and told him to give me the little scroll; and he said to me, ‘Take it, and eat; it will be bitter to your stomach, but sweet as honey in your mouth.’ </a:t>
            </a:r>
            <a:r>
              <a:rPr lang="en-US" sz="2800" b="1" baseline="30000" dirty="0">
                <a:solidFill>
                  <a:schemeClr val="tx2"/>
                </a:solidFill>
                <a:ea typeface="+mn-lt"/>
                <a:cs typeface="+mn-lt"/>
              </a:rPr>
              <a:t>10 </a:t>
            </a:r>
            <a:r>
              <a:rPr lang="en-US" sz="2800" dirty="0">
                <a:solidFill>
                  <a:schemeClr val="tx2"/>
                </a:solidFill>
                <a:ea typeface="+mn-lt"/>
                <a:cs typeface="+mn-lt"/>
              </a:rPr>
              <a:t>So I took the little scroll from the hand of the angel and ate it; it was sweet as honey in my mouth, but when I had eaten it, my stomach was made bitter.</a:t>
            </a:r>
            <a:r>
              <a:rPr lang="en-US" sz="2800" b="1" baseline="30000" dirty="0">
                <a:solidFill>
                  <a:schemeClr val="tx2"/>
                </a:solidFill>
                <a:ea typeface="+mn-lt"/>
                <a:cs typeface="+mn-lt"/>
              </a:rPr>
              <a:t>11 </a:t>
            </a:r>
            <a:r>
              <a:rPr lang="en-US" sz="2800" dirty="0">
                <a:solidFill>
                  <a:schemeClr val="tx2"/>
                </a:solidFill>
                <a:ea typeface="+mn-lt"/>
                <a:cs typeface="+mn-lt"/>
              </a:rPr>
              <a:t>Then they said to me, ‘You must prophesy again about many peoples and nations and languages and kings.’</a:t>
            </a:r>
            <a:br>
              <a:rPr lang="en-US" dirty="0"/>
            </a:br>
            <a:endParaRPr lang="en-US" dirty="0"/>
          </a:p>
          <a:p>
            <a:endParaRPr lang="en-US" dirty="0"/>
          </a:p>
        </p:txBody>
      </p:sp>
    </p:spTree>
    <p:extLst>
      <p:ext uri="{BB962C8B-B14F-4D97-AF65-F5344CB8AC3E}">
        <p14:creationId xmlns:p14="http://schemas.microsoft.com/office/powerpoint/2010/main" val="392843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1075-5F52-36B4-F656-C5337CCAE670}"/>
              </a:ext>
            </a:extLst>
          </p:cNvPr>
          <p:cNvSpPr>
            <a:spLocks noGrp="1"/>
          </p:cNvSpPr>
          <p:nvPr>
            <p:ph type="title"/>
          </p:nvPr>
        </p:nvSpPr>
        <p:spPr>
          <a:xfrm>
            <a:off x="1065929" y="50074"/>
            <a:ext cx="9692640" cy="1325562"/>
          </a:xfrm>
        </p:spPr>
        <p:txBody>
          <a:bodyPr/>
          <a:lstStyle/>
          <a:p>
            <a:r>
              <a:rPr lang="en-US" dirty="0"/>
              <a:t>The seven seals, trumpets and bowls of wrath</a:t>
            </a:r>
          </a:p>
        </p:txBody>
      </p:sp>
      <p:sp>
        <p:nvSpPr>
          <p:cNvPr id="3" name="Content Placeholder 2">
            <a:extLst>
              <a:ext uri="{FF2B5EF4-FFF2-40B4-BE49-F238E27FC236}">
                <a16:creationId xmlns:a16="http://schemas.microsoft.com/office/drawing/2014/main" id="{5E8BBA78-8356-E950-C682-212454E10558}"/>
              </a:ext>
            </a:extLst>
          </p:cNvPr>
          <p:cNvSpPr>
            <a:spLocks noGrp="1"/>
          </p:cNvSpPr>
          <p:nvPr>
            <p:ph idx="1"/>
          </p:nvPr>
        </p:nvSpPr>
        <p:spPr>
          <a:xfrm>
            <a:off x="1011501" y="1426029"/>
            <a:ext cx="9019902" cy="4351337"/>
          </a:xfrm>
        </p:spPr>
        <p:txBody>
          <a:bodyPr vert="horz" lIns="91440" tIns="45720" rIns="91440" bIns="45720" rtlCol="0" anchor="t">
            <a:noAutofit/>
          </a:bodyPr>
          <a:lstStyle/>
          <a:p>
            <a:r>
              <a:rPr lang="en-US" sz="2400" dirty="0"/>
              <a:t>Repetitions (sea turns to blood, the heavenly bodies become dark)</a:t>
            </a:r>
          </a:p>
          <a:p>
            <a:endParaRPr lang="en-US" sz="2400" dirty="0"/>
          </a:p>
          <a:p>
            <a:r>
              <a:rPr lang="en-US" sz="2400" dirty="0"/>
              <a:t>Incongruities (sun is dark, stars have fallen and the sky has vanished in 6:12-17 yet they are darkened again in 8:12)</a:t>
            </a:r>
          </a:p>
          <a:p>
            <a:endParaRPr lang="en-US" sz="2400" dirty="0"/>
          </a:p>
          <a:p>
            <a:r>
              <a:rPr lang="en-US" sz="2400" u="sng" dirty="0"/>
              <a:t>Differing responses to judgment</a:t>
            </a:r>
          </a:p>
          <a:p>
            <a:pPr lvl="1"/>
            <a:r>
              <a:rPr lang="en-US" sz="2000" u="sng" spc="10" dirty="0">
                <a:solidFill>
                  <a:srgbClr val="000000"/>
                </a:solidFill>
              </a:rPr>
              <a:t>7 seals= the redeemed stand in God's presence</a:t>
            </a:r>
          </a:p>
          <a:p>
            <a:pPr lvl="1"/>
            <a:r>
              <a:rPr lang="en-US" sz="2000" u="sng" spc="10" dirty="0">
                <a:solidFill>
                  <a:srgbClr val="000000"/>
                </a:solidFill>
              </a:rPr>
              <a:t>7 trumpets= people refuse to repent</a:t>
            </a:r>
          </a:p>
          <a:p>
            <a:pPr lvl="1"/>
            <a:r>
              <a:rPr lang="en-US" sz="2000" u="sng" spc="10" dirty="0">
                <a:solidFill>
                  <a:srgbClr val="000000"/>
                </a:solidFill>
              </a:rPr>
              <a:t>7 bowls of wrath= God's adversaries intensify their rebellion and Babylon is finally judged</a:t>
            </a:r>
          </a:p>
        </p:txBody>
      </p:sp>
    </p:spTree>
    <p:extLst>
      <p:ext uri="{BB962C8B-B14F-4D97-AF65-F5344CB8AC3E}">
        <p14:creationId xmlns:p14="http://schemas.microsoft.com/office/powerpoint/2010/main" val="1838901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9B146-7DD6-F830-2B2A-A55108E8FDD0}"/>
              </a:ext>
            </a:extLst>
          </p:cNvPr>
          <p:cNvSpPr>
            <a:spLocks noGrp="1"/>
          </p:cNvSpPr>
          <p:nvPr>
            <p:ph type="title"/>
          </p:nvPr>
        </p:nvSpPr>
        <p:spPr>
          <a:xfrm>
            <a:off x="1163901" y="-4354"/>
            <a:ext cx="9692640" cy="1325562"/>
          </a:xfrm>
        </p:spPr>
        <p:txBody>
          <a:bodyPr/>
          <a:lstStyle/>
          <a:p>
            <a:r>
              <a:rPr lang="en-US" dirty="0"/>
              <a:t>The seven trumpets (8:6-11:19)</a:t>
            </a:r>
          </a:p>
        </p:txBody>
      </p:sp>
      <p:sp>
        <p:nvSpPr>
          <p:cNvPr id="3" name="Content Placeholder 2">
            <a:extLst>
              <a:ext uri="{FF2B5EF4-FFF2-40B4-BE49-F238E27FC236}">
                <a16:creationId xmlns:a16="http://schemas.microsoft.com/office/drawing/2014/main" id="{1ECADE93-B707-25BD-2510-34B65B8FFF26}"/>
              </a:ext>
            </a:extLst>
          </p:cNvPr>
          <p:cNvSpPr>
            <a:spLocks noGrp="1"/>
          </p:cNvSpPr>
          <p:nvPr>
            <p:ph idx="1"/>
          </p:nvPr>
        </p:nvSpPr>
        <p:spPr>
          <a:xfrm>
            <a:off x="1000615" y="1458686"/>
            <a:ext cx="9161417" cy="5113336"/>
          </a:xfrm>
        </p:spPr>
        <p:txBody>
          <a:bodyPr vert="horz" lIns="91440" tIns="45720" rIns="91440" bIns="45720" rtlCol="0" anchor="t">
            <a:normAutofit/>
          </a:bodyPr>
          <a:lstStyle/>
          <a:p>
            <a:pPr marL="342900" indent="-342900">
              <a:buAutoNum type="arabicPeriod"/>
            </a:pPr>
            <a:r>
              <a:rPr lang="en-US" sz="2000" dirty="0"/>
              <a:t>Hail and fire mixed with blood (1/3 earth, trees, grass burned up)</a:t>
            </a:r>
          </a:p>
          <a:p>
            <a:pPr marL="342900" indent="-342900">
              <a:buAutoNum type="arabicPeriod"/>
            </a:pPr>
            <a:r>
              <a:rPr lang="en-US" sz="2000" dirty="0"/>
              <a:t>Burning mountain into the sea (1/3 of sea becomes blood, 1/3 sea life dies, 1/3 ships destroyed)</a:t>
            </a:r>
          </a:p>
          <a:p>
            <a:pPr marL="342900" indent="-342900">
              <a:buAutoNum type="arabicPeriod"/>
            </a:pPr>
            <a:r>
              <a:rPr lang="en-US" sz="2000" dirty="0"/>
              <a:t>Star falls on 1/3 of rivers and fountains (1/3 of waters </a:t>
            </a:r>
            <a:r>
              <a:rPr lang="en-US" sz="2000" dirty="0" err="1"/>
              <a:t>poisened</a:t>
            </a:r>
            <a:r>
              <a:rPr lang="en-US" sz="2000" dirty="0"/>
              <a:t> and many people die)</a:t>
            </a:r>
          </a:p>
          <a:p>
            <a:pPr marL="342900" indent="-342900">
              <a:buAutoNum type="arabicPeriod"/>
            </a:pPr>
            <a:r>
              <a:rPr lang="en-US" sz="2000" dirty="0"/>
              <a:t>1/3 of sun, moon, and stars are darkened (1/3 of day and night kept from shining)</a:t>
            </a:r>
          </a:p>
          <a:p>
            <a:pPr marL="342900" indent="-342900">
              <a:buAutoNum type="arabicPeriod"/>
            </a:pPr>
            <a:r>
              <a:rPr lang="en-US" sz="2000" dirty="0"/>
              <a:t>Star falls from heaven and opens the abyss (locusts emerge)</a:t>
            </a:r>
          </a:p>
          <a:p>
            <a:pPr marL="342900" indent="-342900">
              <a:buAutoNum type="arabicPeriod"/>
            </a:pPr>
            <a:r>
              <a:rPr lang="en-US" sz="2000" dirty="0"/>
              <a:t>Large cavalry kills 1/3 humans (rest of humankind does not repent)</a:t>
            </a:r>
          </a:p>
          <a:p>
            <a:pPr marL="342900" indent="-342900">
              <a:buAutoNum type="arabicPeriod"/>
            </a:pPr>
            <a:r>
              <a:rPr lang="en-US" sz="2000" dirty="0"/>
              <a:t>Kingdom of the world becomes the kingdom of Christ</a:t>
            </a:r>
          </a:p>
        </p:txBody>
      </p:sp>
    </p:spTree>
    <p:extLst>
      <p:ext uri="{BB962C8B-B14F-4D97-AF65-F5344CB8AC3E}">
        <p14:creationId xmlns:p14="http://schemas.microsoft.com/office/powerpoint/2010/main" val="71942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904C3-4B85-88BC-C446-74D8E34C2299}"/>
              </a:ext>
            </a:extLst>
          </p:cNvPr>
          <p:cNvSpPr>
            <a:spLocks noGrp="1"/>
          </p:cNvSpPr>
          <p:nvPr>
            <p:ph type="title"/>
          </p:nvPr>
        </p:nvSpPr>
        <p:spPr>
          <a:xfrm>
            <a:off x="924415" y="93617"/>
            <a:ext cx="9692640" cy="1325562"/>
          </a:xfrm>
        </p:spPr>
        <p:txBody>
          <a:bodyPr/>
          <a:lstStyle/>
          <a:p>
            <a:r>
              <a:rPr lang="en-US" dirty="0"/>
              <a:t>The star is wormwood</a:t>
            </a:r>
          </a:p>
        </p:txBody>
      </p:sp>
      <p:sp>
        <p:nvSpPr>
          <p:cNvPr id="3" name="Content Placeholder 2">
            <a:extLst>
              <a:ext uri="{FF2B5EF4-FFF2-40B4-BE49-F238E27FC236}">
                <a16:creationId xmlns:a16="http://schemas.microsoft.com/office/drawing/2014/main" id="{ED4A382F-4D27-0327-8C5E-3F71844119B7}"/>
              </a:ext>
            </a:extLst>
          </p:cNvPr>
          <p:cNvSpPr>
            <a:spLocks noGrp="1"/>
          </p:cNvSpPr>
          <p:nvPr>
            <p:ph idx="1"/>
          </p:nvPr>
        </p:nvSpPr>
        <p:spPr>
          <a:xfrm>
            <a:off x="1240101" y="1415143"/>
            <a:ext cx="8595360" cy="4351337"/>
          </a:xfrm>
        </p:spPr>
        <p:txBody>
          <a:bodyPr vert="horz" lIns="91440" tIns="45720" rIns="91440" bIns="45720" rtlCol="0" anchor="t">
            <a:noAutofit/>
          </a:bodyPr>
          <a:lstStyle/>
          <a:p>
            <a:r>
              <a:rPr lang="en-US" sz="2400" b="1" dirty="0"/>
              <a:t>Revelation 8:10</a:t>
            </a:r>
            <a:r>
              <a:rPr lang="en-US" sz="2400" dirty="0"/>
              <a:t> </a:t>
            </a:r>
            <a:r>
              <a:rPr lang="en-US" sz="2400" dirty="0">
                <a:ea typeface="+mn-lt"/>
                <a:cs typeface="+mn-lt"/>
              </a:rPr>
              <a:t>The third angel blew his trumpet, and a great star fell from heaven, blazing like a torch, and it fell on a third of the rivers and on the springs of water. </a:t>
            </a:r>
            <a:r>
              <a:rPr lang="en-US" sz="2400" b="1" baseline="30000" dirty="0">
                <a:ea typeface="+mn-lt"/>
                <a:cs typeface="+mn-lt"/>
              </a:rPr>
              <a:t>11 </a:t>
            </a:r>
            <a:r>
              <a:rPr lang="en-US" sz="2400" u="sng" dirty="0">
                <a:ea typeface="+mn-lt"/>
                <a:cs typeface="+mn-lt"/>
              </a:rPr>
              <a:t>The name of the star is Wormwood. A third of the waters became wormwood, and many died from the water, because it was made bitter.</a:t>
            </a:r>
            <a:r>
              <a:rPr lang="en-US" sz="2400" b="1" baseline="30000" dirty="0">
                <a:ea typeface="+mn-lt"/>
                <a:cs typeface="+mn-lt"/>
              </a:rPr>
              <a:t>12 </a:t>
            </a:r>
            <a:r>
              <a:rPr lang="en-US" sz="2400" dirty="0">
                <a:ea typeface="+mn-lt"/>
                <a:cs typeface="+mn-lt"/>
              </a:rPr>
              <a:t>The fourth angel blew his trumpet, and a third of the sun was struck, and a third of the moon, and a third of the stars, so that a third of their light was darkened; a third of the day was kept from shining, and likewise the night.</a:t>
            </a:r>
            <a:r>
              <a:rPr lang="en-US" sz="2400" b="1" baseline="30000" dirty="0">
                <a:ea typeface="+mn-lt"/>
                <a:cs typeface="+mn-lt"/>
              </a:rPr>
              <a:t>13 </a:t>
            </a:r>
            <a:r>
              <a:rPr lang="en-US" sz="2400" dirty="0">
                <a:ea typeface="+mn-lt"/>
                <a:cs typeface="+mn-lt"/>
              </a:rPr>
              <a:t>Then I looked, and I heard an eagle crying with a loud voice as it flew in mid-heaven, ‘Woe, woe, woe to the inhabitants of the earth, at the blasts of the other trumpets that the three angels are about to blow!’</a:t>
            </a:r>
            <a:endParaRPr lang="en-US" sz="2400" dirty="0"/>
          </a:p>
          <a:p>
            <a:endParaRPr lang="en-US" dirty="0"/>
          </a:p>
        </p:txBody>
      </p:sp>
    </p:spTree>
    <p:extLst>
      <p:ext uri="{BB962C8B-B14F-4D97-AF65-F5344CB8AC3E}">
        <p14:creationId xmlns:p14="http://schemas.microsoft.com/office/powerpoint/2010/main" val="2693464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A5BBA-9F89-4C34-8262-7256C52D8AE1}"/>
              </a:ext>
            </a:extLst>
          </p:cNvPr>
          <p:cNvSpPr>
            <a:spLocks noGrp="1"/>
          </p:cNvSpPr>
          <p:nvPr>
            <p:ph type="title"/>
          </p:nvPr>
        </p:nvSpPr>
        <p:spPr/>
        <p:txBody>
          <a:bodyPr/>
          <a:lstStyle/>
          <a:p>
            <a:r>
              <a:rPr lang="en-US" dirty="0"/>
              <a:t>Wormwood</a:t>
            </a:r>
          </a:p>
        </p:txBody>
      </p:sp>
      <p:sp>
        <p:nvSpPr>
          <p:cNvPr id="3" name="Content Placeholder 2">
            <a:extLst>
              <a:ext uri="{FF2B5EF4-FFF2-40B4-BE49-F238E27FC236}">
                <a16:creationId xmlns:a16="http://schemas.microsoft.com/office/drawing/2014/main" id="{0BF985C7-C5E3-3756-A74D-B370C30658B1}"/>
              </a:ext>
            </a:extLst>
          </p:cNvPr>
          <p:cNvSpPr>
            <a:spLocks noGrp="1"/>
          </p:cNvSpPr>
          <p:nvPr>
            <p:ph idx="1"/>
          </p:nvPr>
        </p:nvSpPr>
        <p:spPr/>
        <p:txBody>
          <a:bodyPr vert="horz" lIns="91440" tIns="45720" rIns="91440" bIns="45720" rtlCol="0" anchor="t">
            <a:normAutofit/>
          </a:bodyPr>
          <a:lstStyle/>
          <a:p>
            <a:r>
              <a:rPr lang="en-US" sz="2800" b="1" dirty="0"/>
              <a:t>Proverbs 5:3</a:t>
            </a:r>
            <a:r>
              <a:rPr lang="en-US" sz="2800" dirty="0"/>
              <a:t> </a:t>
            </a:r>
            <a:r>
              <a:rPr lang="en-US" sz="2800" dirty="0">
                <a:ea typeface="+mn-lt"/>
                <a:cs typeface="+mn-lt"/>
              </a:rPr>
              <a:t>For the lips of a loose woman drip honey,</a:t>
            </a:r>
            <a:br>
              <a:rPr lang="en-US" sz="2800" dirty="0">
                <a:ea typeface="+mn-lt"/>
                <a:cs typeface="+mn-lt"/>
              </a:rPr>
            </a:br>
            <a:r>
              <a:rPr lang="en-US" sz="2800" dirty="0">
                <a:ea typeface="+mn-lt"/>
                <a:cs typeface="+mn-lt"/>
              </a:rPr>
              <a:t>    and her speech is smoother than oil;</a:t>
            </a:r>
            <a:br>
              <a:rPr lang="en-US" sz="2800" dirty="0">
                <a:ea typeface="+mn-lt"/>
                <a:cs typeface="+mn-lt"/>
              </a:rPr>
            </a:br>
            <a:r>
              <a:rPr lang="en-US" sz="2800" dirty="0">
                <a:ea typeface="+mn-lt"/>
                <a:cs typeface="+mn-lt"/>
              </a:rPr>
              <a:t>4 but in the end she is bitter as wormwood,</a:t>
            </a:r>
            <a:br>
              <a:rPr lang="en-US" sz="2800" dirty="0">
                <a:ea typeface="+mn-lt"/>
                <a:cs typeface="+mn-lt"/>
              </a:rPr>
            </a:br>
            <a:r>
              <a:rPr lang="en-US" sz="2800" dirty="0">
                <a:ea typeface="+mn-lt"/>
                <a:cs typeface="+mn-lt"/>
              </a:rPr>
              <a:t>    sharp as a two-edged sword.</a:t>
            </a:r>
          </a:p>
          <a:p>
            <a:r>
              <a:rPr lang="en-US" sz="2800" b="1" dirty="0"/>
              <a:t>Jeremiah 9:15</a:t>
            </a:r>
            <a:r>
              <a:rPr lang="en-US" sz="2800" dirty="0"/>
              <a:t> </a:t>
            </a:r>
            <a:r>
              <a:rPr lang="en-US" sz="2800" b="1" baseline="30000" dirty="0">
                <a:ea typeface="+mn-lt"/>
                <a:cs typeface="+mn-lt"/>
              </a:rPr>
              <a:t> </a:t>
            </a:r>
            <a:r>
              <a:rPr lang="en-US" sz="2800" dirty="0">
                <a:ea typeface="+mn-lt"/>
                <a:cs typeface="+mn-lt"/>
              </a:rPr>
              <a:t>Therefore, thus says the </a:t>
            </a:r>
            <a:r>
              <a:rPr lang="en-US" sz="2800" cap="small" dirty="0">
                <a:ea typeface="+mn-lt"/>
                <a:cs typeface="+mn-lt"/>
              </a:rPr>
              <a:t>Lord</a:t>
            </a:r>
            <a:r>
              <a:rPr lang="en-US" sz="2800" dirty="0">
                <a:ea typeface="+mn-lt"/>
                <a:cs typeface="+mn-lt"/>
              </a:rPr>
              <a:t> of hosts, the God of Israel: </a:t>
            </a:r>
            <a:r>
              <a:rPr lang="en-US" sz="2800" u="sng" dirty="0">
                <a:ea typeface="+mn-lt"/>
                <a:cs typeface="+mn-lt"/>
              </a:rPr>
              <a:t>I am feeding this people with wormwood, and giving them poisonous water to drink.</a:t>
            </a:r>
            <a:endParaRPr lang="en-US" sz="2800" u="sng" dirty="0"/>
          </a:p>
        </p:txBody>
      </p:sp>
    </p:spTree>
    <p:extLst>
      <p:ext uri="{BB962C8B-B14F-4D97-AF65-F5344CB8AC3E}">
        <p14:creationId xmlns:p14="http://schemas.microsoft.com/office/powerpoint/2010/main" val="399467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35C8-73EA-1B39-971A-C38AAED93BF5}"/>
              </a:ext>
            </a:extLst>
          </p:cNvPr>
          <p:cNvSpPr>
            <a:spLocks noGrp="1"/>
          </p:cNvSpPr>
          <p:nvPr>
            <p:ph type="title"/>
          </p:nvPr>
        </p:nvSpPr>
        <p:spPr/>
        <p:txBody>
          <a:bodyPr/>
          <a:lstStyle/>
          <a:p>
            <a:r>
              <a:rPr lang="en-US" dirty="0"/>
              <a:t>A star fell from heaven</a:t>
            </a:r>
          </a:p>
        </p:txBody>
      </p:sp>
      <p:sp>
        <p:nvSpPr>
          <p:cNvPr id="3" name="Content Placeholder 2">
            <a:extLst>
              <a:ext uri="{FF2B5EF4-FFF2-40B4-BE49-F238E27FC236}">
                <a16:creationId xmlns:a16="http://schemas.microsoft.com/office/drawing/2014/main" id="{FCAC4434-1100-B89A-DE6B-8A00A1DA2CD5}"/>
              </a:ext>
            </a:extLst>
          </p:cNvPr>
          <p:cNvSpPr>
            <a:spLocks noGrp="1"/>
          </p:cNvSpPr>
          <p:nvPr>
            <p:ph idx="1"/>
          </p:nvPr>
        </p:nvSpPr>
        <p:spPr/>
        <p:txBody>
          <a:bodyPr vert="horz" lIns="91440" tIns="45720" rIns="91440" bIns="45720" rtlCol="0" anchor="t">
            <a:normAutofit/>
          </a:bodyPr>
          <a:lstStyle/>
          <a:p>
            <a:r>
              <a:rPr lang="en-US" sz="2400" b="1" dirty="0"/>
              <a:t>Revelation 9:1</a:t>
            </a:r>
            <a:r>
              <a:rPr lang="en-US" sz="2400" dirty="0"/>
              <a:t> </a:t>
            </a:r>
            <a:r>
              <a:rPr lang="en-US" sz="2400" dirty="0">
                <a:ea typeface="+mn-lt"/>
                <a:cs typeface="+mn-lt"/>
              </a:rPr>
              <a:t>And the fifth angel blew his trumpet, and </a:t>
            </a:r>
            <a:r>
              <a:rPr lang="en-US" sz="2400" u="sng" dirty="0">
                <a:ea typeface="+mn-lt"/>
                <a:cs typeface="+mn-lt"/>
              </a:rPr>
              <a:t>I saw a star that had fallen from heaven to earth, and he was given the key to the shaft of the bottomless pit;</a:t>
            </a:r>
            <a:r>
              <a:rPr lang="en-US" sz="2400" dirty="0">
                <a:ea typeface="+mn-lt"/>
                <a:cs typeface="+mn-lt"/>
              </a:rPr>
              <a:t> </a:t>
            </a:r>
            <a:r>
              <a:rPr lang="en-US" sz="2400" b="1" baseline="30000" dirty="0">
                <a:ea typeface="+mn-lt"/>
                <a:cs typeface="+mn-lt"/>
              </a:rPr>
              <a:t>2 </a:t>
            </a:r>
            <a:r>
              <a:rPr lang="en-US" sz="2400" dirty="0">
                <a:ea typeface="+mn-lt"/>
                <a:cs typeface="+mn-lt"/>
              </a:rPr>
              <a:t>he opened the shaft of the bottomless pit, and from the shaft rose smoke like the smoke of a great furnace, and the sun and the air were darkened with the smoke from the shaft. </a:t>
            </a:r>
            <a:r>
              <a:rPr lang="en-US" sz="2400" b="1" baseline="30000" dirty="0">
                <a:ea typeface="+mn-lt"/>
                <a:cs typeface="+mn-lt"/>
              </a:rPr>
              <a:t>3 </a:t>
            </a:r>
            <a:r>
              <a:rPr lang="en-US" sz="2400" dirty="0">
                <a:ea typeface="+mn-lt"/>
                <a:cs typeface="+mn-lt"/>
              </a:rPr>
              <a:t>Then from the smoke came locusts on the earth, and they were given authority like the authority of scorpions of the earth.</a:t>
            </a:r>
            <a:endParaRPr lang="en-US" sz="2400" dirty="0"/>
          </a:p>
        </p:txBody>
      </p:sp>
    </p:spTree>
    <p:extLst>
      <p:ext uri="{BB962C8B-B14F-4D97-AF65-F5344CB8AC3E}">
        <p14:creationId xmlns:p14="http://schemas.microsoft.com/office/powerpoint/2010/main" val="3251436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D78F0-5983-3780-CF98-650BE0694F04}"/>
              </a:ext>
            </a:extLst>
          </p:cNvPr>
          <p:cNvSpPr>
            <a:spLocks noGrp="1"/>
          </p:cNvSpPr>
          <p:nvPr>
            <p:ph type="title"/>
          </p:nvPr>
        </p:nvSpPr>
        <p:spPr/>
        <p:txBody>
          <a:bodyPr/>
          <a:lstStyle/>
          <a:p>
            <a:r>
              <a:rPr lang="en-US" dirty="0"/>
              <a:t>The abyss or bottomless pit</a:t>
            </a:r>
          </a:p>
        </p:txBody>
      </p:sp>
      <p:sp>
        <p:nvSpPr>
          <p:cNvPr id="3" name="Content Placeholder 2">
            <a:extLst>
              <a:ext uri="{FF2B5EF4-FFF2-40B4-BE49-F238E27FC236}">
                <a16:creationId xmlns:a16="http://schemas.microsoft.com/office/drawing/2014/main" id="{684D1570-AAAE-EA04-5E1F-2CBF60ABCDDE}"/>
              </a:ext>
            </a:extLst>
          </p:cNvPr>
          <p:cNvSpPr>
            <a:spLocks noGrp="1"/>
          </p:cNvSpPr>
          <p:nvPr>
            <p:ph sz="half" idx="1"/>
          </p:nvPr>
        </p:nvSpPr>
        <p:spPr/>
        <p:txBody>
          <a:bodyPr vert="horz" lIns="91440" tIns="45720" rIns="91440" bIns="45720" rtlCol="0" anchor="t">
            <a:normAutofit fontScale="92500"/>
          </a:bodyPr>
          <a:lstStyle/>
          <a:p>
            <a:r>
              <a:rPr lang="en-US" sz="2400" dirty="0"/>
              <a:t>A place where demonic beings inhabit and is ruled by Abaddon (9:11)</a:t>
            </a:r>
          </a:p>
          <a:p>
            <a:r>
              <a:rPr lang="en-US" sz="2400" dirty="0" err="1"/>
              <a:t>Locustlike</a:t>
            </a:r>
            <a:r>
              <a:rPr lang="en-US" sz="2400" dirty="0"/>
              <a:t> creatures emerge and torture people (9:3-10)</a:t>
            </a:r>
          </a:p>
          <a:p>
            <a:r>
              <a:rPr lang="en-US" sz="2400" dirty="0"/>
              <a:t>The beast that persecutes the saints comes from here (11:7; 17:8)</a:t>
            </a:r>
          </a:p>
          <a:p>
            <a:r>
              <a:rPr lang="en-US" sz="2400" dirty="0"/>
              <a:t>Satan is confined there for a 1000 years before being thrown into the lake of fire (20:1-3)</a:t>
            </a:r>
          </a:p>
        </p:txBody>
      </p:sp>
      <p:sp>
        <p:nvSpPr>
          <p:cNvPr id="4" name="Content Placeholder 3">
            <a:extLst>
              <a:ext uri="{FF2B5EF4-FFF2-40B4-BE49-F238E27FC236}">
                <a16:creationId xmlns:a16="http://schemas.microsoft.com/office/drawing/2014/main" id="{EF35669C-CA71-6B56-0A86-79FD2E8C24FC}"/>
              </a:ext>
            </a:extLst>
          </p:cNvPr>
          <p:cNvSpPr>
            <a:spLocks noGrp="1"/>
          </p:cNvSpPr>
          <p:nvPr>
            <p:ph sz="half" idx="2"/>
          </p:nvPr>
        </p:nvSpPr>
        <p:spPr/>
        <p:txBody>
          <a:bodyPr vert="horz" lIns="91440" tIns="45720" rIns="91440" bIns="45720" rtlCol="0" anchor="t">
            <a:normAutofit fontScale="92500"/>
          </a:bodyPr>
          <a:lstStyle/>
          <a:p>
            <a:r>
              <a:rPr lang="en-US" sz="2400" b="1" dirty="0"/>
              <a:t>Seems to be different from Hades and the lake of fire</a:t>
            </a:r>
          </a:p>
          <a:p>
            <a:endParaRPr lang="en-US" sz="2400" b="1" dirty="0"/>
          </a:p>
          <a:p>
            <a:endParaRPr lang="en-US" sz="2400" b="1" dirty="0"/>
          </a:p>
          <a:p>
            <a:r>
              <a:rPr lang="en-US" sz="2400" b="1" dirty="0"/>
              <a:t>The demonic realm</a:t>
            </a:r>
          </a:p>
          <a:p>
            <a:endParaRPr lang="en-US" dirty="0"/>
          </a:p>
        </p:txBody>
      </p:sp>
    </p:spTree>
    <p:extLst>
      <p:ext uri="{BB962C8B-B14F-4D97-AF65-F5344CB8AC3E}">
        <p14:creationId xmlns:p14="http://schemas.microsoft.com/office/powerpoint/2010/main" val="3900743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5FC65-7885-B200-A2E2-8DFC99EAC5C5}"/>
              </a:ext>
            </a:extLst>
          </p:cNvPr>
          <p:cNvSpPr>
            <a:spLocks noGrp="1"/>
          </p:cNvSpPr>
          <p:nvPr>
            <p:ph type="title"/>
          </p:nvPr>
        </p:nvSpPr>
        <p:spPr/>
        <p:txBody>
          <a:bodyPr/>
          <a:lstStyle/>
          <a:p>
            <a:r>
              <a:rPr lang="en-US" dirty="0"/>
              <a:t>The king of the Abyss</a:t>
            </a:r>
          </a:p>
        </p:txBody>
      </p:sp>
      <p:sp>
        <p:nvSpPr>
          <p:cNvPr id="3" name="Content Placeholder 2">
            <a:extLst>
              <a:ext uri="{FF2B5EF4-FFF2-40B4-BE49-F238E27FC236}">
                <a16:creationId xmlns:a16="http://schemas.microsoft.com/office/drawing/2014/main" id="{602FA617-4A68-D601-FD9E-3336B2F5A9C1}"/>
              </a:ext>
            </a:extLst>
          </p:cNvPr>
          <p:cNvSpPr>
            <a:spLocks noGrp="1"/>
          </p:cNvSpPr>
          <p:nvPr>
            <p:ph idx="1"/>
          </p:nvPr>
        </p:nvSpPr>
        <p:spPr/>
        <p:txBody>
          <a:bodyPr vert="horz" lIns="91440" tIns="45720" rIns="91440" bIns="45720" rtlCol="0" anchor="t">
            <a:normAutofit/>
          </a:bodyPr>
          <a:lstStyle/>
          <a:p>
            <a:r>
              <a:rPr lang="en-US" sz="2400" b="1" dirty="0"/>
              <a:t>Revelation 9:7</a:t>
            </a:r>
            <a:r>
              <a:rPr lang="en-US" sz="2400" dirty="0"/>
              <a:t> </a:t>
            </a:r>
            <a:r>
              <a:rPr lang="en-US" sz="2400" dirty="0">
                <a:ea typeface="+mn-lt"/>
                <a:cs typeface="+mn-lt"/>
              </a:rPr>
              <a:t>In appearance the locusts were like horses equipped for battle. On their heads were what looked like crowns of gold; their faces were like human faces, </a:t>
            </a:r>
            <a:r>
              <a:rPr lang="en-US" sz="2400" b="1" baseline="30000" dirty="0">
                <a:ea typeface="+mn-lt"/>
                <a:cs typeface="+mn-lt"/>
              </a:rPr>
              <a:t>8 </a:t>
            </a:r>
            <a:r>
              <a:rPr lang="en-US" sz="2400" dirty="0">
                <a:ea typeface="+mn-lt"/>
                <a:cs typeface="+mn-lt"/>
              </a:rPr>
              <a:t>their hair like women’s hair, and their teeth like lions’ teeth; </a:t>
            </a:r>
            <a:r>
              <a:rPr lang="en-US" sz="2400" b="1" baseline="30000" dirty="0">
                <a:ea typeface="+mn-lt"/>
                <a:cs typeface="+mn-lt"/>
              </a:rPr>
              <a:t>9 </a:t>
            </a:r>
            <a:r>
              <a:rPr lang="en-US" sz="2400" dirty="0">
                <a:ea typeface="+mn-lt"/>
                <a:cs typeface="+mn-lt"/>
              </a:rPr>
              <a:t>they had scales like iron breastplates, and the noise of their wings was like the noise of many chariots with horses rushing into battle. </a:t>
            </a:r>
            <a:r>
              <a:rPr lang="en-US" sz="2400" b="1" baseline="30000" dirty="0">
                <a:ea typeface="+mn-lt"/>
                <a:cs typeface="+mn-lt"/>
              </a:rPr>
              <a:t>10 </a:t>
            </a:r>
            <a:r>
              <a:rPr lang="en-US" sz="2400" dirty="0">
                <a:ea typeface="+mn-lt"/>
                <a:cs typeface="+mn-lt"/>
              </a:rPr>
              <a:t>They have tails like scorpions, with stings, and in their tails is their power to harm people for five months. </a:t>
            </a:r>
            <a:r>
              <a:rPr lang="en-US" sz="2400" b="1" baseline="30000" dirty="0">
                <a:ea typeface="+mn-lt"/>
                <a:cs typeface="+mn-lt"/>
              </a:rPr>
              <a:t>11 </a:t>
            </a:r>
            <a:r>
              <a:rPr lang="en-US" sz="2400" u="sng" dirty="0">
                <a:ea typeface="+mn-lt"/>
                <a:cs typeface="+mn-lt"/>
              </a:rPr>
              <a:t>They have as king over them </a:t>
            </a:r>
            <a:r>
              <a:rPr lang="en-US" sz="2400" i="1" u="sng" dirty="0">
                <a:ea typeface="+mn-lt"/>
                <a:cs typeface="+mn-lt"/>
              </a:rPr>
              <a:t>the</a:t>
            </a:r>
            <a:r>
              <a:rPr lang="en-US" sz="2400" u="sng" dirty="0">
                <a:ea typeface="+mn-lt"/>
                <a:cs typeface="+mn-lt"/>
              </a:rPr>
              <a:t> angel of the bottomless pit; his name in Hebrew is Abaddon, and in Greek he is called Apollyon</a:t>
            </a:r>
            <a:endParaRPr lang="en-US" sz="2400"/>
          </a:p>
        </p:txBody>
      </p:sp>
    </p:spTree>
    <p:extLst>
      <p:ext uri="{BB962C8B-B14F-4D97-AF65-F5344CB8AC3E}">
        <p14:creationId xmlns:p14="http://schemas.microsoft.com/office/powerpoint/2010/main" val="3027876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F862A-E9E6-E398-A03E-B16736806614}"/>
              </a:ext>
            </a:extLst>
          </p:cNvPr>
          <p:cNvSpPr>
            <a:spLocks noGrp="1"/>
          </p:cNvSpPr>
          <p:nvPr>
            <p:ph type="title"/>
          </p:nvPr>
        </p:nvSpPr>
        <p:spPr/>
        <p:txBody>
          <a:bodyPr/>
          <a:lstStyle/>
          <a:p>
            <a:r>
              <a:rPr lang="en-US" dirty="0"/>
              <a:t>The king of the Abyss, Abaddon</a:t>
            </a:r>
          </a:p>
        </p:txBody>
      </p:sp>
      <p:sp>
        <p:nvSpPr>
          <p:cNvPr id="3" name="Content Placeholder 2">
            <a:extLst>
              <a:ext uri="{FF2B5EF4-FFF2-40B4-BE49-F238E27FC236}">
                <a16:creationId xmlns:a16="http://schemas.microsoft.com/office/drawing/2014/main" id="{62ECAD34-2A34-5F55-9492-872B16FD4C43}"/>
              </a:ext>
            </a:extLst>
          </p:cNvPr>
          <p:cNvSpPr>
            <a:spLocks noGrp="1"/>
          </p:cNvSpPr>
          <p:nvPr>
            <p:ph sz="half" idx="1"/>
          </p:nvPr>
        </p:nvSpPr>
        <p:spPr/>
        <p:txBody>
          <a:bodyPr vert="horz" lIns="91440" tIns="45720" rIns="91440" bIns="45720" rtlCol="0" anchor="t">
            <a:normAutofit/>
          </a:bodyPr>
          <a:lstStyle/>
          <a:p>
            <a:r>
              <a:rPr lang="en-US" sz="3200" dirty="0"/>
              <a:t>"[Cursed be you Ange]l of the Pit, and Spir[it of Aba]</a:t>
            </a:r>
            <a:r>
              <a:rPr lang="en-US" sz="3200" dirty="0" err="1"/>
              <a:t>ddon</a:t>
            </a:r>
            <a:r>
              <a:rPr lang="en-US" sz="3200" dirty="0"/>
              <a:t>," 4Q280 10 ii 7.</a:t>
            </a:r>
          </a:p>
        </p:txBody>
      </p:sp>
      <p:sp>
        <p:nvSpPr>
          <p:cNvPr id="4" name="Content Placeholder 3">
            <a:extLst>
              <a:ext uri="{FF2B5EF4-FFF2-40B4-BE49-F238E27FC236}">
                <a16:creationId xmlns:a16="http://schemas.microsoft.com/office/drawing/2014/main" id="{7BDF7539-21E2-7F2E-365F-1AE1D5631149}"/>
              </a:ext>
            </a:extLst>
          </p:cNvPr>
          <p:cNvSpPr>
            <a:spLocks noGrp="1"/>
          </p:cNvSpPr>
          <p:nvPr>
            <p:ph sz="half" idx="2"/>
          </p:nvPr>
        </p:nvSpPr>
        <p:spPr/>
        <p:txBody>
          <a:bodyPr vert="horz" lIns="91440" tIns="45720" rIns="91440" bIns="45720" rtlCol="0" anchor="t">
            <a:normAutofit/>
          </a:bodyPr>
          <a:lstStyle/>
          <a:p>
            <a:r>
              <a:rPr lang="en-US" sz="3200" b="1" dirty="0"/>
              <a:t>Job 26:6</a:t>
            </a:r>
            <a:r>
              <a:rPr lang="en-US" sz="3200" dirty="0"/>
              <a:t> </a:t>
            </a:r>
            <a:r>
              <a:rPr lang="en-US" sz="3200" dirty="0" err="1">
                <a:ea typeface="+mn-lt"/>
                <a:cs typeface="+mn-lt"/>
              </a:rPr>
              <a:t>Sheol</a:t>
            </a:r>
            <a:r>
              <a:rPr lang="en-US" sz="3200" dirty="0">
                <a:ea typeface="+mn-lt"/>
                <a:cs typeface="+mn-lt"/>
              </a:rPr>
              <a:t> is naked before God;</a:t>
            </a:r>
            <a:br>
              <a:rPr lang="en-US" sz="3200" dirty="0">
                <a:ea typeface="+mn-lt"/>
                <a:cs typeface="+mn-lt"/>
              </a:rPr>
            </a:br>
            <a:r>
              <a:rPr lang="en-US" sz="3200" dirty="0">
                <a:ea typeface="+mn-lt"/>
                <a:cs typeface="+mn-lt"/>
              </a:rPr>
              <a:t>    Abaddon lies uncovered.</a:t>
            </a:r>
            <a:endParaRPr lang="en-US" sz="3200" dirty="0"/>
          </a:p>
        </p:txBody>
      </p:sp>
    </p:spTree>
    <p:extLst>
      <p:ext uri="{BB962C8B-B14F-4D97-AF65-F5344CB8AC3E}">
        <p14:creationId xmlns:p14="http://schemas.microsoft.com/office/powerpoint/2010/main" val="2146728659"/>
      </p:ext>
    </p:extLst>
  </p:cSld>
  <p:clrMapOvr>
    <a:masterClrMapping/>
  </p:clrMapOvr>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186</Words>
  <Application>Microsoft Office PowerPoint</Application>
  <PresentationFormat>Widescreen</PresentationFormat>
  <Paragraphs>58</Paragraphs>
  <Slides>18</Slides>
  <Notes>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Academic Literature 16x9</vt:lpstr>
      <vt:lpstr>View</vt:lpstr>
      <vt:lpstr>Revelation 9-10</vt:lpstr>
      <vt:lpstr>The seven seals, trumpets and bowls of wrath</vt:lpstr>
      <vt:lpstr>The seven trumpets (8:6-11:19)</vt:lpstr>
      <vt:lpstr>The star is wormwood</vt:lpstr>
      <vt:lpstr>Wormwood</vt:lpstr>
      <vt:lpstr>A star fell from heaven</vt:lpstr>
      <vt:lpstr>The abyss or bottomless pit</vt:lpstr>
      <vt:lpstr>The king of the Abyss</vt:lpstr>
      <vt:lpstr>The king of the Abyss, Abaddon</vt:lpstr>
      <vt:lpstr>The response?</vt:lpstr>
      <vt:lpstr>Interlude: The angel and the scroll</vt:lpstr>
      <vt:lpstr>Colossus of Rhodes</vt:lpstr>
      <vt:lpstr>PowerPoint Presentation</vt:lpstr>
      <vt:lpstr>Interlude: The angel and the scroll</vt:lpstr>
      <vt:lpstr>"Do not write it down"</vt:lpstr>
      <vt:lpstr>"Do not write it down"</vt:lpstr>
      <vt:lpstr>The mystery will be revealed</vt:lpstr>
      <vt:lpstr>The mystery will be revealed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
  <cp:lastModifiedBy/>
  <cp:revision>114</cp:revision>
  <dcterms:created xsi:type="dcterms:W3CDTF">2023-01-14T21:00:56Z</dcterms:created>
  <dcterms:modified xsi:type="dcterms:W3CDTF">2023-01-15T13:21:10Z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