
<file path=[Content_Types].xml><?xml version="1.0" encoding="utf-8"?>
<Types xmlns="http://schemas.openxmlformats.org/package/2006/content-types">
  <Default Extension="fntdata" ContentType="application/x-fontdata"/>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60" r:id="rId1"/>
  </p:sldMasterIdLst>
  <p:sldIdLst>
    <p:sldId id="256" r:id="rId2"/>
    <p:sldId id="258" r:id="rId3"/>
    <p:sldId id="259" r:id="rId4"/>
    <p:sldId id="257" r:id="rId5"/>
    <p:sldId id="263" r:id="rId6"/>
    <p:sldId id="262" r:id="rId7"/>
    <p:sldId id="261" r:id="rId8"/>
    <p:sldId id="260" r:id="rId9"/>
  </p:sldIdLst>
  <p:sldSz cx="12192000" cy="6858000"/>
  <p:notesSz cx="6858000" cy="9144000"/>
  <p:embeddedFontLst>
    <p:embeddedFont>
      <p:font typeface="Avenir Book" panose="02000503020000020003" pitchFamily="2" charset="0"/>
      <p:regular r:id="rId10"/>
      <p:italic r:id="rId11"/>
    </p:embeddedFont>
    <p:embeddedFont>
      <p:font typeface="Avenir Light" panose="020B0402020203020204" pitchFamily="34" charset="77"/>
      <p:regular r:id="rId12"/>
      <p:italic r:id="rId13"/>
    </p:embeddedFont>
    <p:embeddedFont>
      <p:font typeface="Calibri" panose="020F0502020204030204" pitchFamily="34" charset="0"/>
      <p:regular r:id="rId14"/>
      <p:bold r:id="rId15"/>
      <p:italic r:id="rId16"/>
      <p:boldItalic r:id="rId17"/>
    </p:embeddedFont>
    <p:embeddedFont>
      <p:font typeface="Calibri Light" panose="020F0302020204030204" pitchFamily="34" charset="0"/>
      <p:regular r:id="rId18"/>
      <p:italic r:id="rId19"/>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3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74"/>
  </p:normalViewPr>
  <p:slideViewPr>
    <p:cSldViewPr snapToGrid="0">
      <p:cViewPr varScale="1">
        <p:scale>
          <a:sx n="102" d="100"/>
          <a:sy n="102" d="100"/>
        </p:scale>
        <p:origin x="952"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4.fntdata"/><Relationship Id="rId18" Type="http://schemas.openxmlformats.org/officeDocument/2006/relationships/font" Target="fonts/font9.fntdata"/><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font" Target="fonts/font3.fntdata"/><Relationship Id="rId17" Type="http://schemas.openxmlformats.org/officeDocument/2006/relationships/font" Target="fonts/font8.fntdata"/><Relationship Id="rId2" Type="http://schemas.openxmlformats.org/officeDocument/2006/relationships/slide" Target="slides/slide1.xml"/><Relationship Id="rId16" Type="http://schemas.openxmlformats.org/officeDocument/2006/relationships/font" Target="fonts/font7.fntdata"/><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2.fntdata"/><Relationship Id="rId5" Type="http://schemas.openxmlformats.org/officeDocument/2006/relationships/slide" Target="slides/slide4.xml"/><Relationship Id="rId15" Type="http://schemas.openxmlformats.org/officeDocument/2006/relationships/font" Target="fonts/font6.fntdata"/><Relationship Id="rId23" Type="http://schemas.openxmlformats.org/officeDocument/2006/relationships/tableStyles" Target="tableStyles.xml"/><Relationship Id="rId10" Type="http://schemas.openxmlformats.org/officeDocument/2006/relationships/font" Target="fonts/font1.fntdata"/><Relationship Id="rId19" Type="http://schemas.openxmlformats.org/officeDocument/2006/relationships/font" Target="fonts/font10.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5.fntdata"/><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65E3102-1705-4649-B464-837756D616F9}" type="datetimeFigureOut">
              <a:rPr lang="en-US" smtClean="0"/>
              <a:t>1/29/23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3C094E-B3C0-2C4B-96B0-D76E47E00C87}" type="slidenum">
              <a:rPr lang="en-US" smtClean="0"/>
              <a:t>‹#›</a:t>
            </a:fld>
            <a:endParaRPr lang="en-US"/>
          </a:p>
        </p:txBody>
      </p:sp>
    </p:spTree>
    <p:extLst>
      <p:ext uri="{BB962C8B-B14F-4D97-AF65-F5344CB8AC3E}">
        <p14:creationId xmlns:p14="http://schemas.microsoft.com/office/powerpoint/2010/main" val="40427198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65E3102-1705-4649-B464-837756D616F9}" type="datetimeFigureOut">
              <a:rPr lang="en-US" smtClean="0"/>
              <a:t>1/29/23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3C094E-B3C0-2C4B-96B0-D76E47E00C87}" type="slidenum">
              <a:rPr lang="en-US" smtClean="0"/>
              <a:t>‹#›</a:t>
            </a:fld>
            <a:endParaRPr lang="en-US"/>
          </a:p>
        </p:txBody>
      </p:sp>
    </p:spTree>
    <p:extLst>
      <p:ext uri="{BB962C8B-B14F-4D97-AF65-F5344CB8AC3E}">
        <p14:creationId xmlns:p14="http://schemas.microsoft.com/office/powerpoint/2010/main" val="38503403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65E3102-1705-4649-B464-837756D616F9}" type="datetimeFigureOut">
              <a:rPr lang="en-US" smtClean="0"/>
              <a:t>1/29/23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3C094E-B3C0-2C4B-96B0-D76E47E00C87}" type="slidenum">
              <a:rPr lang="en-US" smtClean="0"/>
              <a:t>‹#›</a:t>
            </a:fld>
            <a:endParaRPr lang="en-US"/>
          </a:p>
        </p:txBody>
      </p:sp>
    </p:spTree>
    <p:extLst>
      <p:ext uri="{BB962C8B-B14F-4D97-AF65-F5344CB8AC3E}">
        <p14:creationId xmlns:p14="http://schemas.microsoft.com/office/powerpoint/2010/main" val="14916207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65E3102-1705-4649-B464-837756D616F9}" type="datetimeFigureOut">
              <a:rPr lang="en-US" smtClean="0"/>
              <a:t>1/29/23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3C094E-B3C0-2C4B-96B0-D76E47E00C87}" type="slidenum">
              <a:rPr lang="en-US" smtClean="0"/>
              <a:t>‹#›</a:t>
            </a:fld>
            <a:endParaRPr lang="en-US"/>
          </a:p>
        </p:txBody>
      </p:sp>
    </p:spTree>
    <p:extLst>
      <p:ext uri="{BB962C8B-B14F-4D97-AF65-F5344CB8AC3E}">
        <p14:creationId xmlns:p14="http://schemas.microsoft.com/office/powerpoint/2010/main" val="31049189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65E3102-1705-4649-B464-837756D616F9}" type="datetimeFigureOut">
              <a:rPr lang="en-US" smtClean="0"/>
              <a:t>1/29/23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3C094E-B3C0-2C4B-96B0-D76E47E00C87}" type="slidenum">
              <a:rPr lang="en-US" smtClean="0"/>
              <a:t>‹#›</a:t>
            </a:fld>
            <a:endParaRPr lang="en-US"/>
          </a:p>
        </p:txBody>
      </p:sp>
    </p:spTree>
    <p:extLst>
      <p:ext uri="{BB962C8B-B14F-4D97-AF65-F5344CB8AC3E}">
        <p14:creationId xmlns:p14="http://schemas.microsoft.com/office/powerpoint/2010/main" val="16329450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65E3102-1705-4649-B464-837756D616F9}" type="datetimeFigureOut">
              <a:rPr lang="en-US" smtClean="0"/>
              <a:t>1/29/23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C3C094E-B3C0-2C4B-96B0-D76E47E00C87}" type="slidenum">
              <a:rPr lang="en-US" smtClean="0"/>
              <a:t>‹#›</a:t>
            </a:fld>
            <a:endParaRPr lang="en-US"/>
          </a:p>
        </p:txBody>
      </p:sp>
    </p:spTree>
    <p:extLst>
      <p:ext uri="{BB962C8B-B14F-4D97-AF65-F5344CB8AC3E}">
        <p14:creationId xmlns:p14="http://schemas.microsoft.com/office/powerpoint/2010/main" val="20472785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65E3102-1705-4649-B464-837756D616F9}" type="datetimeFigureOut">
              <a:rPr lang="en-US" smtClean="0"/>
              <a:t>1/29/23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C3C094E-B3C0-2C4B-96B0-D76E47E00C87}" type="slidenum">
              <a:rPr lang="en-US" smtClean="0"/>
              <a:t>‹#›</a:t>
            </a:fld>
            <a:endParaRPr lang="en-US"/>
          </a:p>
        </p:txBody>
      </p:sp>
    </p:spTree>
    <p:extLst>
      <p:ext uri="{BB962C8B-B14F-4D97-AF65-F5344CB8AC3E}">
        <p14:creationId xmlns:p14="http://schemas.microsoft.com/office/powerpoint/2010/main" val="12566101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65E3102-1705-4649-B464-837756D616F9}" type="datetimeFigureOut">
              <a:rPr lang="en-US" smtClean="0"/>
              <a:t>1/29/23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C3C094E-B3C0-2C4B-96B0-D76E47E00C87}" type="slidenum">
              <a:rPr lang="en-US" smtClean="0"/>
              <a:t>‹#›</a:t>
            </a:fld>
            <a:endParaRPr lang="en-US"/>
          </a:p>
        </p:txBody>
      </p:sp>
    </p:spTree>
    <p:extLst>
      <p:ext uri="{BB962C8B-B14F-4D97-AF65-F5344CB8AC3E}">
        <p14:creationId xmlns:p14="http://schemas.microsoft.com/office/powerpoint/2010/main" val="38641637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65E3102-1705-4649-B464-837756D616F9}" type="datetimeFigureOut">
              <a:rPr lang="en-US" smtClean="0"/>
              <a:t>1/29/23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C3C094E-B3C0-2C4B-96B0-D76E47E00C87}" type="slidenum">
              <a:rPr lang="en-US" smtClean="0"/>
              <a:t>‹#›</a:t>
            </a:fld>
            <a:endParaRPr lang="en-US"/>
          </a:p>
        </p:txBody>
      </p:sp>
    </p:spTree>
    <p:extLst>
      <p:ext uri="{BB962C8B-B14F-4D97-AF65-F5344CB8AC3E}">
        <p14:creationId xmlns:p14="http://schemas.microsoft.com/office/powerpoint/2010/main" val="15989743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65E3102-1705-4649-B464-837756D616F9}" type="datetimeFigureOut">
              <a:rPr lang="en-US" smtClean="0"/>
              <a:t>1/29/23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C3C094E-B3C0-2C4B-96B0-D76E47E00C87}" type="slidenum">
              <a:rPr lang="en-US" smtClean="0"/>
              <a:t>‹#›</a:t>
            </a:fld>
            <a:endParaRPr lang="en-US"/>
          </a:p>
        </p:txBody>
      </p:sp>
    </p:spTree>
    <p:extLst>
      <p:ext uri="{BB962C8B-B14F-4D97-AF65-F5344CB8AC3E}">
        <p14:creationId xmlns:p14="http://schemas.microsoft.com/office/powerpoint/2010/main" val="17456573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65E3102-1705-4649-B464-837756D616F9}" type="datetimeFigureOut">
              <a:rPr lang="en-US" smtClean="0"/>
              <a:t>1/29/23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C3C094E-B3C0-2C4B-96B0-D76E47E00C87}" type="slidenum">
              <a:rPr lang="en-US" smtClean="0"/>
              <a:t>‹#›</a:t>
            </a:fld>
            <a:endParaRPr lang="en-US"/>
          </a:p>
        </p:txBody>
      </p:sp>
    </p:spTree>
    <p:extLst>
      <p:ext uri="{BB962C8B-B14F-4D97-AF65-F5344CB8AC3E}">
        <p14:creationId xmlns:p14="http://schemas.microsoft.com/office/powerpoint/2010/main" val="24934029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65E3102-1705-4649-B464-837756D616F9}" type="datetimeFigureOut">
              <a:rPr lang="en-US" smtClean="0"/>
              <a:t>1/29/23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C3C094E-B3C0-2C4B-96B0-D76E47E00C87}" type="slidenum">
              <a:rPr lang="en-US" smtClean="0"/>
              <a:t>‹#›</a:t>
            </a:fld>
            <a:endParaRPr lang="en-US"/>
          </a:p>
        </p:txBody>
      </p:sp>
    </p:spTree>
    <p:extLst>
      <p:ext uri="{BB962C8B-B14F-4D97-AF65-F5344CB8AC3E}">
        <p14:creationId xmlns:p14="http://schemas.microsoft.com/office/powerpoint/2010/main" val="309382393"/>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583026694"/>
      </p:ext>
    </p:extLst>
  </p:cSld>
  <p:clrMapOvr>
    <a:masterClrMapping/>
  </p:clrMapOvr>
  <p:transition spd="slow">
    <p:fade/>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A picture containing plant&#10;&#10;Description automatically generated">
            <a:extLst>
              <a:ext uri="{FF2B5EF4-FFF2-40B4-BE49-F238E27FC236}">
                <a16:creationId xmlns:a16="http://schemas.microsoft.com/office/drawing/2014/main" id="{B2AE57EE-5E7C-C952-0F2B-DB037672F72C}"/>
              </a:ext>
            </a:extLst>
          </p:cNvPr>
          <p:cNvPicPr>
            <a:picLocks noChangeAspect="1"/>
          </p:cNvPicPr>
          <p:nvPr/>
        </p:nvPicPr>
        <p:blipFill rotWithShape="1">
          <a:blip r:embed="rId2"/>
          <a:srcRect b="19"/>
          <a:stretch/>
        </p:blipFill>
        <p:spPr>
          <a:xfrm>
            <a:off x="20" y="1282"/>
            <a:ext cx="12191980" cy="6856718"/>
          </a:xfrm>
          <a:prstGeom prst="rect">
            <a:avLst/>
          </a:prstGeom>
        </p:spPr>
      </p:pic>
      <p:sp>
        <p:nvSpPr>
          <p:cNvPr id="2" name="TextBox 1">
            <a:extLst>
              <a:ext uri="{FF2B5EF4-FFF2-40B4-BE49-F238E27FC236}">
                <a16:creationId xmlns:a16="http://schemas.microsoft.com/office/drawing/2014/main" id="{6A4C674D-949B-124D-A0A0-3C6E4F462F44}"/>
              </a:ext>
            </a:extLst>
          </p:cNvPr>
          <p:cNvSpPr txBox="1"/>
          <p:nvPr/>
        </p:nvSpPr>
        <p:spPr>
          <a:xfrm>
            <a:off x="300681" y="1474619"/>
            <a:ext cx="11590638" cy="3908762"/>
          </a:xfrm>
          <a:prstGeom prst="rect">
            <a:avLst/>
          </a:prstGeom>
          <a:noFill/>
        </p:spPr>
        <p:txBody>
          <a:bodyPr wrap="square" rtlCol="0">
            <a:spAutoFit/>
          </a:bodyPr>
          <a:lstStyle/>
          <a:p>
            <a:r>
              <a:rPr lang="en-US" sz="3600" dirty="0">
                <a:solidFill>
                  <a:schemeClr val="accent6">
                    <a:lumMod val="40000"/>
                    <a:lumOff val="60000"/>
                  </a:schemeClr>
                </a:solidFill>
                <a:latin typeface="Avenir Book" panose="02000503020000020003" pitchFamily="2" charset="0"/>
              </a:rPr>
              <a:t>“However, there will be no poor among you, since the Lord will surely bless you in the land which the Lord your God is giving you as an inheritance to possess, if only you listen obediently to the voice of the Lord your God, to observe carefully all this commandment which I am commanding you today.” </a:t>
            </a:r>
          </a:p>
          <a:p>
            <a:pPr algn="r"/>
            <a:r>
              <a:rPr lang="en-US" sz="3200" dirty="0">
                <a:solidFill>
                  <a:srgbClr val="FF9300"/>
                </a:solidFill>
                <a:latin typeface="Avenir Book" panose="02000503020000020003" pitchFamily="2" charset="0"/>
              </a:rPr>
              <a:t>(Deuteronomy 15:4–5, NASB95) </a:t>
            </a:r>
          </a:p>
        </p:txBody>
      </p:sp>
    </p:spTree>
    <p:extLst>
      <p:ext uri="{BB962C8B-B14F-4D97-AF65-F5344CB8AC3E}">
        <p14:creationId xmlns:p14="http://schemas.microsoft.com/office/powerpoint/2010/main" val="3944154548"/>
      </p:ext>
    </p:extLst>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A picture containing plant&#10;&#10;Description automatically generated">
            <a:extLst>
              <a:ext uri="{FF2B5EF4-FFF2-40B4-BE49-F238E27FC236}">
                <a16:creationId xmlns:a16="http://schemas.microsoft.com/office/drawing/2014/main" id="{B2AE57EE-5E7C-C952-0F2B-DB037672F72C}"/>
              </a:ext>
            </a:extLst>
          </p:cNvPr>
          <p:cNvPicPr>
            <a:picLocks noChangeAspect="1"/>
          </p:cNvPicPr>
          <p:nvPr/>
        </p:nvPicPr>
        <p:blipFill rotWithShape="1">
          <a:blip r:embed="rId2"/>
          <a:srcRect b="19"/>
          <a:stretch/>
        </p:blipFill>
        <p:spPr>
          <a:xfrm>
            <a:off x="20" y="1282"/>
            <a:ext cx="12191980" cy="6856718"/>
          </a:xfrm>
          <a:prstGeom prst="rect">
            <a:avLst/>
          </a:prstGeom>
        </p:spPr>
      </p:pic>
      <p:sp>
        <p:nvSpPr>
          <p:cNvPr id="2" name="TextBox 1">
            <a:extLst>
              <a:ext uri="{FF2B5EF4-FFF2-40B4-BE49-F238E27FC236}">
                <a16:creationId xmlns:a16="http://schemas.microsoft.com/office/drawing/2014/main" id="{6A4C674D-949B-124D-A0A0-3C6E4F462F44}"/>
              </a:ext>
            </a:extLst>
          </p:cNvPr>
          <p:cNvSpPr txBox="1"/>
          <p:nvPr/>
        </p:nvSpPr>
        <p:spPr>
          <a:xfrm>
            <a:off x="300681" y="2028616"/>
            <a:ext cx="11590638" cy="2800767"/>
          </a:xfrm>
          <a:prstGeom prst="rect">
            <a:avLst/>
          </a:prstGeom>
          <a:noFill/>
        </p:spPr>
        <p:txBody>
          <a:bodyPr wrap="square" rtlCol="0">
            <a:spAutoFit/>
          </a:bodyPr>
          <a:lstStyle/>
          <a:p>
            <a:r>
              <a:rPr lang="en-US" sz="3600" dirty="0">
                <a:solidFill>
                  <a:schemeClr val="accent6">
                    <a:lumMod val="40000"/>
                    <a:lumOff val="60000"/>
                  </a:schemeClr>
                </a:solidFill>
                <a:latin typeface="Avenir Book" panose="02000503020000020003" pitchFamily="2" charset="0"/>
              </a:rPr>
              <a:t>“</a:t>
            </a:r>
            <a:r>
              <a:rPr lang="en-US" sz="3600" dirty="0">
                <a:solidFill>
                  <a:schemeClr val="accent6">
                    <a:lumMod val="40000"/>
                    <a:lumOff val="60000"/>
                  </a:schemeClr>
                </a:solidFill>
                <a:effectLst/>
                <a:latin typeface="Avenir Book" panose="02000503020000020003" pitchFamily="2" charset="0"/>
              </a:rPr>
              <a:t>Now it came about in the days when the judges governed, that there was a famine in the land. And a certain man of Bethlehem in Judah went to sojourn in the land of Moab with his wife and his two sons.</a:t>
            </a:r>
            <a:r>
              <a:rPr lang="en-US" sz="3600" dirty="0">
                <a:solidFill>
                  <a:schemeClr val="accent6">
                    <a:lumMod val="40000"/>
                    <a:lumOff val="60000"/>
                  </a:schemeClr>
                </a:solidFill>
                <a:latin typeface="Avenir Book" panose="02000503020000020003" pitchFamily="2" charset="0"/>
              </a:rPr>
              <a:t>” </a:t>
            </a:r>
          </a:p>
          <a:p>
            <a:pPr algn="r"/>
            <a:r>
              <a:rPr lang="en-US" sz="3200" dirty="0">
                <a:solidFill>
                  <a:srgbClr val="FF9300"/>
                </a:solidFill>
                <a:latin typeface="Avenir Book" panose="02000503020000020003" pitchFamily="2" charset="0"/>
              </a:rPr>
              <a:t>(Ruth 1:1, NASB95) </a:t>
            </a:r>
          </a:p>
        </p:txBody>
      </p:sp>
    </p:spTree>
    <p:extLst>
      <p:ext uri="{BB962C8B-B14F-4D97-AF65-F5344CB8AC3E}">
        <p14:creationId xmlns:p14="http://schemas.microsoft.com/office/powerpoint/2010/main" val="3974864544"/>
      </p:ext>
    </p:extLst>
  </p:cSld>
  <p:clrMapOvr>
    <a:masterClrMapping/>
  </p:clrMapOvr>
  <p:transition spd="slow">
    <p:fade/>
  </p:transition>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Picture 4">
            <a:extLst>
              <a:ext uri="{FF2B5EF4-FFF2-40B4-BE49-F238E27FC236}">
                <a16:creationId xmlns:a16="http://schemas.microsoft.com/office/drawing/2014/main" id="{8C9CC883-6F7E-0369-9D66-B35F091BF980}"/>
              </a:ext>
            </a:extLst>
          </p:cNvPr>
          <p:cNvPicPr>
            <a:picLocks noChangeAspect="1"/>
          </p:cNvPicPr>
          <p:nvPr/>
        </p:nvPicPr>
        <p:blipFill>
          <a:blip r:embed="rId2"/>
          <a:stretch>
            <a:fillRect/>
          </a:stretch>
        </p:blipFill>
        <p:spPr>
          <a:xfrm>
            <a:off x="-1" y="0"/>
            <a:ext cx="12188951" cy="6855457"/>
          </a:xfrm>
          <a:prstGeom prst="rect">
            <a:avLst/>
          </a:prstGeom>
        </p:spPr>
      </p:pic>
      <p:sp>
        <p:nvSpPr>
          <p:cNvPr id="6" name="TextBox 5">
            <a:extLst>
              <a:ext uri="{FF2B5EF4-FFF2-40B4-BE49-F238E27FC236}">
                <a16:creationId xmlns:a16="http://schemas.microsoft.com/office/drawing/2014/main" id="{2607A314-CC87-8445-5269-8CBDCA3EBDB9}"/>
              </a:ext>
            </a:extLst>
          </p:cNvPr>
          <p:cNvSpPr txBox="1"/>
          <p:nvPr/>
        </p:nvSpPr>
        <p:spPr>
          <a:xfrm>
            <a:off x="-1527" y="3074670"/>
            <a:ext cx="3097530" cy="1323439"/>
          </a:xfrm>
          <a:prstGeom prst="rect">
            <a:avLst/>
          </a:prstGeom>
          <a:noFill/>
        </p:spPr>
        <p:txBody>
          <a:bodyPr wrap="square" rtlCol="0">
            <a:spAutoFit/>
          </a:bodyPr>
          <a:lstStyle/>
          <a:p>
            <a:pPr algn="ctr"/>
            <a:r>
              <a:rPr lang="en-US" sz="4400" dirty="0">
                <a:solidFill>
                  <a:schemeClr val="accent6">
                    <a:lumMod val="20000"/>
                    <a:lumOff val="80000"/>
                  </a:schemeClr>
                </a:solidFill>
                <a:effectLst>
                  <a:outerShdw blurRad="50800" dist="38100" dir="2700000" algn="tl" rotWithShape="0">
                    <a:prstClr val="black">
                      <a:alpha val="40000"/>
                    </a:prstClr>
                  </a:outerShdw>
                </a:effectLst>
                <a:latin typeface="Avenir Light" panose="020B0402020203020204" pitchFamily="34" charset="77"/>
              </a:rPr>
              <a:t>KINDNESS</a:t>
            </a:r>
          </a:p>
          <a:p>
            <a:pPr algn="ctr"/>
            <a:r>
              <a:rPr lang="en-US" sz="3600" dirty="0">
                <a:solidFill>
                  <a:srgbClr val="FF9300"/>
                </a:solidFill>
                <a:effectLst>
                  <a:outerShdw blurRad="50800" dist="38100" dir="2700000" algn="tl" rotWithShape="0">
                    <a:prstClr val="black">
                      <a:alpha val="74000"/>
                    </a:prstClr>
                  </a:outerShdw>
                </a:effectLst>
                <a:latin typeface="Avenir Light" panose="020B0402020203020204" pitchFamily="34" charset="77"/>
              </a:rPr>
              <a:t>RUTH 2</a:t>
            </a:r>
          </a:p>
        </p:txBody>
      </p:sp>
      <p:sp>
        <p:nvSpPr>
          <p:cNvPr id="7" name="TextBox 6">
            <a:extLst>
              <a:ext uri="{FF2B5EF4-FFF2-40B4-BE49-F238E27FC236}">
                <a16:creationId xmlns:a16="http://schemas.microsoft.com/office/drawing/2014/main" id="{CEE32419-EB60-2F1D-C49E-D0D1A16333C8}"/>
              </a:ext>
            </a:extLst>
          </p:cNvPr>
          <p:cNvSpPr txBox="1"/>
          <p:nvPr/>
        </p:nvSpPr>
        <p:spPr>
          <a:xfrm>
            <a:off x="3749285" y="1650318"/>
            <a:ext cx="8439665" cy="646331"/>
          </a:xfrm>
          <a:prstGeom prst="rect">
            <a:avLst/>
          </a:prstGeom>
          <a:noFill/>
        </p:spPr>
        <p:txBody>
          <a:bodyPr wrap="square" rtlCol="0">
            <a:spAutoFit/>
          </a:bodyPr>
          <a:lstStyle/>
          <a:p>
            <a:pPr algn="ctr">
              <a:spcAft>
                <a:spcPts val="1800"/>
              </a:spcAft>
            </a:pPr>
            <a:r>
              <a:rPr lang="en-US" sz="3600" dirty="0">
                <a:solidFill>
                  <a:schemeClr val="accent6">
                    <a:lumMod val="40000"/>
                    <a:lumOff val="60000"/>
                  </a:schemeClr>
                </a:solidFill>
                <a:effectLst>
                  <a:outerShdw blurRad="50800" dist="38100" dir="2700000" algn="tl" rotWithShape="0">
                    <a:prstClr val="black">
                      <a:alpha val="40000"/>
                    </a:prstClr>
                  </a:outerShdw>
                </a:effectLst>
                <a:latin typeface="Avenir Book" panose="02000503020000020003" pitchFamily="2" charset="0"/>
              </a:rPr>
              <a:t>differences make </a:t>
            </a:r>
            <a:r>
              <a:rPr lang="en-US" sz="3600" dirty="0">
                <a:solidFill>
                  <a:srgbClr val="FF9300"/>
                </a:solidFill>
                <a:effectLst>
                  <a:outerShdw blurRad="50800" dist="38100" dir="2700000" algn="tl" rotWithShape="0">
                    <a:prstClr val="black">
                      <a:alpha val="40000"/>
                    </a:prstClr>
                  </a:outerShdw>
                </a:effectLst>
                <a:latin typeface="Avenir Book" panose="02000503020000020003" pitchFamily="2" charset="0"/>
              </a:rPr>
              <a:t>kindness</a:t>
            </a:r>
            <a:r>
              <a:rPr lang="en-US" sz="3600" dirty="0">
                <a:solidFill>
                  <a:schemeClr val="accent6">
                    <a:lumMod val="40000"/>
                    <a:lumOff val="60000"/>
                  </a:schemeClr>
                </a:solidFill>
                <a:effectLst>
                  <a:outerShdw blurRad="50800" dist="38100" dir="2700000" algn="tl" rotWithShape="0">
                    <a:prstClr val="black">
                      <a:alpha val="40000"/>
                    </a:prstClr>
                  </a:outerShdw>
                </a:effectLst>
                <a:latin typeface="Avenir Book" panose="02000503020000020003" pitchFamily="2" charset="0"/>
              </a:rPr>
              <a:t> essential</a:t>
            </a:r>
          </a:p>
        </p:txBody>
      </p:sp>
    </p:spTree>
    <p:extLst>
      <p:ext uri="{BB962C8B-B14F-4D97-AF65-F5344CB8AC3E}">
        <p14:creationId xmlns:p14="http://schemas.microsoft.com/office/powerpoint/2010/main" val="188059018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anim calcmode="lin" valueType="num">
                                      <p:cBhvr>
                                        <p:cTn id="8"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A picture containing plant&#10;&#10;Description automatically generated">
            <a:extLst>
              <a:ext uri="{FF2B5EF4-FFF2-40B4-BE49-F238E27FC236}">
                <a16:creationId xmlns:a16="http://schemas.microsoft.com/office/drawing/2014/main" id="{B2AE57EE-5E7C-C952-0F2B-DB037672F72C}"/>
              </a:ext>
            </a:extLst>
          </p:cNvPr>
          <p:cNvPicPr>
            <a:picLocks noChangeAspect="1"/>
          </p:cNvPicPr>
          <p:nvPr/>
        </p:nvPicPr>
        <p:blipFill rotWithShape="1">
          <a:blip r:embed="rId2"/>
          <a:srcRect b="19"/>
          <a:stretch/>
        </p:blipFill>
        <p:spPr>
          <a:xfrm>
            <a:off x="20" y="1282"/>
            <a:ext cx="12191980" cy="6856718"/>
          </a:xfrm>
          <a:prstGeom prst="rect">
            <a:avLst/>
          </a:prstGeom>
        </p:spPr>
      </p:pic>
      <p:sp>
        <p:nvSpPr>
          <p:cNvPr id="2" name="TextBox 1">
            <a:extLst>
              <a:ext uri="{FF2B5EF4-FFF2-40B4-BE49-F238E27FC236}">
                <a16:creationId xmlns:a16="http://schemas.microsoft.com/office/drawing/2014/main" id="{6A4C674D-949B-124D-A0A0-3C6E4F462F44}"/>
              </a:ext>
            </a:extLst>
          </p:cNvPr>
          <p:cNvSpPr txBox="1"/>
          <p:nvPr/>
        </p:nvSpPr>
        <p:spPr>
          <a:xfrm>
            <a:off x="300681" y="2551837"/>
            <a:ext cx="11590638" cy="1754326"/>
          </a:xfrm>
          <a:prstGeom prst="rect">
            <a:avLst/>
          </a:prstGeom>
          <a:noFill/>
        </p:spPr>
        <p:txBody>
          <a:bodyPr wrap="square" rtlCol="0">
            <a:spAutoFit/>
          </a:bodyPr>
          <a:lstStyle/>
          <a:p>
            <a:r>
              <a:rPr lang="en-US" sz="3600" dirty="0">
                <a:solidFill>
                  <a:schemeClr val="accent6">
                    <a:lumMod val="40000"/>
                    <a:lumOff val="60000"/>
                  </a:schemeClr>
                </a:solidFill>
                <a:latin typeface="Avenir Book" panose="02000503020000020003" pitchFamily="2" charset="0"/>
              </a:rPr>
              <a:t>“</a:t>
            </a:r>
            <a:r>
              <a:rPr lang="en-US" sz="3600" dirty="0">
                <a:solidFill>
                  <a:schemeClr val="accent6">
                    <a:lumMod val="40000"/>
                    <a:lumOff val="60000"/>
                  </a:schemeClr>
                </a:solidFill>
                <a:effectLst/>
                <a:latin typeface="Avenir Book" panose="02000503020000020003" pitchFamily="2" charset="0"/>
              </a:rPr>
              <a:t>To sum up, all of you be harmonious, sympathetic, brotherly, kindhearted, and humble in spirit;</a:t>
            </a:r>
            <a:r>
              <a:rPr lang="en-US" sz="3600" dirty="0">
                <a:solidFill>
                  <a:schemeClr val="accent6">
                    <a:lumMod val="40000"/>
                    <a:lumOff val="60000"/>
                  </a:schemeClr>
                </a:solidFill>
                <a:latin typeface="Avenir Book" panose="02000503020000020003" pitchFamily="2" charset="0"/>
              </a:rPr>
              <a:t>” </a:t>
            </a:r>
          </a:p>
          <a:p>
            <a:pPr algn="r"/>
            <a:r>
              <a:rPr lang="en-US" sz="3200" dirty="0">
                <a:solidFill>
                  <a:srgbClr val="FF9300"/>
                </a:solidFill>
                <a:latin typeface="Avenir Book" panose="02000503020000020003" pitchFamily="2" charset="0"/>
              </a:rPr>
              <a:t>(1 Peter 3:8, NASB95) </a:t>
            </a:r>
          </a:p>
        </p:txBody>
      </p:sp>
    </p:spTree>
    <p:extLst>
      <p:ext uri="{BB962C8B-B14F-4D97-AF65-F5344CB8AC3E}">
        <p14:creationId xmlns:p14="http://schemas.microsoft.com/office/powerpoint/2010/main" val="2000307608"/>
      </p:ext>
    </p:extLst>
  </p:cSld>
  <p:clrMapOvr>
    <a:masterClrMapping/>
  </p:clrMapOvr>
  <p:transition spd="slow">
    <p:fade/>
  </p:transition>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Picture 4">
            <a:extLst>
              <a:ext uri="{FF2B5EF4-FFF2-40B4-BE49-F238E27FC236}">
                <a16:creationId xmlns:a16="http://schemas.microsoft.com/office/drawing/2014/main" id="{8C9CC883-6F7E-0369-9D66-B35F091BF980}"/>
              </a:ext>
            </a:extLst>
          </p:cNvPr>
          <p:cNvPicPr>
            <a:picLocks noChangeAspect="1"/>
          </p:cNvPicPr>
          <p:nvPr/>
        </p:nvPicPr>
        <p:blipFill>
          <a:blip r:embed="rId2"/>
          <a:stretch>
            <a:fillRect/>
          </a:stretch>
        </p:blipFill>
        <p:spPr>
          <a:xfrm>
            <a:off x="-1" y="0"/>
            <a:ext cx="12188951" cy="6855457"/>
          </a:xfrm>
          <a:prstGeom prst="rect">
            <a:avLst/>
          </a:prstGeom>
        </p:spPr>
      </p:pic>
      <p:sp>
        <p:nvSpPr>
          <p:cNvPr id="6" name="TextBox 5">
            <a:extLst>
              <a:ext uri="{FF2B5EF4-FFF2-40B4-BE49-F238E27FC236}">
                <a16:creationId xmlns:a16="http://schemas.microsoft.com/office/drawing/2014/main" id="{2607A314-CC87-8445-5269-8CBDCA3EBDB9}"/>
              </a:ext>
            </a:extLst>
          </p:cNvPr>
          <p:cNvSpPr txBox="1"/>
          <p:nvPr/>
        </p:nvSpPr>
        <p:spPr>
          <a:xfrm>
            <a:off x="-1527" y="3074670"/>
            <a:ext cx="3097530" cy="1323439"/>
          </a:xfrm>
          <a:prstGeom prst="rect">
            <a:avLst/>
          </a:prstGeom>
          <a:noFill/>
        </p:spPr>
        <p:txBody>
          <a:bodyPr wrap="square" rtlCol="0">
            <a:spAutoFit/>
          </a:bodyPr>
          <a:lstStyle/>
          <a:p>
            <a:pPr algn="ctr"/>
            <a:r>
              <a:rPr lang="en-US" sz="4400" dirty="0">
                <a:solidFill>
                  <a:schemeClr val="accent6">
                    <a:lumMod val="20000"/>
                    <a:lumOff val="80000"/>
                  </a:schemeClr>
                </a:solidFill>
                <a:effectLst>
                  <a:outerShdw blurRad="50800" dist="38100" dir="2700000" algn="tl" rotWithShape="0">
                    <a:prstClr val="black">
                      <a:alpha val="40000"/>
                    </a:prstClr>
                  </a:outerShdw>
                </a:effectLst>
                <a:latin typeface="Avenir Light" panose="020B0402020203020204" pitchFamily="34" charset="77"/>
              </a:rPr>
              <a:t>KINDNESS</a:t>
            </a:r>
          </a:p>
          <a:p>
            <a:pPr algn="ctr"/>
            <a:r>
              <a:rPr lang="en-US" sz="3600" dirty="0">
                <a:solidFill>
                  <a:srgbClr val="FF9300"/>
                </a:solidFill>
                <a:effectLst>
                  <a:outerShdw blurRad="50800" dist="38100" dir="2700000" algn="tl" rotWithShape="0">
                    <a:prstClr val="black">
                      <a:alpha val="74000"/>
                    </a:prstClr>
                  </a:outerShdw>
                </a:effectLst>
                <a:latin typeface="Avenir Light" panose="020B0402020203020204" pitchFamily="34" charset="77"/>
              </a:rPr>
              <a:t>RUTH 2</a:t>
            </a:r>
          </a:p>
        </p:txBody>
      </p:sp>
      <p:sp>
        <p:nvSpPr>
          <p:cNvPr id="7" name="TextBox 6">
            <a:extLst>
              <a:ext uri="{FF2B5EF4-FFF2-40B4-BE49-F238E27FC236}">
                <a16:creationId xmlns:a16="http://schemas.microsoft.com/office/drawing/2014/main" id="{CEE32419-EB60-2F1D-C49E-D0D1A16333C8}"/>
              </a:ext>
            </a:extLst>
          </p:cNvPr>
          <p:cNvSpPr txBox="1"/>
          <p:nvPr/>
        </p:nvSpPr>
        <p:spPr>
          <a:xfrm>
            <a:off x="3749285" y="1650318"/>
            <a:ext cx="8439665" cy="3554819"/>
          </a:xfrm>
          <a:prstGeom prst="rect">
            <a:avLst/>
          </a:prstGeom>
          <a:noFill/>
        </p:spPr>
        <p:txBody>
          <a:bodyPr wrap="square" rtlCol="0">
            <a:spAutoFit/>
          </a:bodyPr>
          <a:lstStyle/>
          <a:p>
            <a:pPr algn="ctr">
              <a:spcAft>
                <a:spcPts val="1800"/>
              </a:spcAft>
            </a:pPr>
            <a:r>
              <a:rPr lang="en-US" sz="3600" dirty="0">
                <a:solidFill>
                  <a:schemeClr val="accent6">
                    <a:lumMod val="40000"/>
                    <a:lumOff val="60000"/>
                  </a:schemeClr>
                </a:solidFill>
                <a:effectLst>
                  <a:outerShdw blurRad="50800" dist="38100" dir="2700000" algn="tl" rotWithShape="0">
                    <a:prstClr val="black">
                      <a:alpha val="40000"/>
                    </a:prstClr>
                  </a:outerShdw>
                </a:effectLst>
                <a:latin typeface="Avenir Book" panose="02000503020000020003" pitchFamily="2" charset="0"/>
              </a:rPr>
              <a:t>differences make </a:t>
            </a:r>
            <a:r>
              <a:rPr lang="en-US" sz="3600" dirty="0">
                <a:solidFill>
                  <a:srgbClr val="FF9300"/>
                </a:solidFill>
                <a:effectLst>
                  <a:outerShdw blurRad="50800" dist="38100" dir="2700000" algn="tl" rotWithShape="0">
                    <a:prstClr val="black">
                      <a:alpha val="40000"/>
                    </a:prstClr>
                  </a:outerShdw>
                </a:effectLst>
                <a:latin typeface="Avenir Book" panose="02000503020000020003" pitchFamily="2" charset="0"/>
              </a:rPr>
              <a:t>kindness</a:t>
            </a:r>
            <a:r>
              <a:rPr lang="en-US" sz="3600" dirty="0">
                <a:solidFill>
                  <a:schemeClr val="accent6">
                    <a:lumMod val="40000"/>
                    <a:lumOff val="60000"/>
                  </a:schemeClr>
                </a:solidFill>
                <a:effectLst>
                  <a:outerShdw blurRad="50800" dist="38100" dir="2700000" algn="tl" rotWithShape="0">
                    <a:prstClr val="black">
                      <a:alpha val="40000"/>
                    </a:prstClr>
                  </a:outerShdw>
                </a:effectLst>
                <a:latin typeface="Avenir Book" panose="02000503020000020003" pitchFamily="2" charset="0"/>
              </a:rPr>
              <a:t> essential</a:t>
            </a:r>
          </a:p>
          <a:p>
            <a:pPr algn="ctr">
              <a:spcAft>
                <a:spcPts val="1800"/>
              </a:spcAft>
            </a:pPr>
            <a:r>
              <a:rPr lang="en-US" sz="3600" dirty="0">
                <a:solidFill>
                  <a:schemeClr val="accent6">
                    <a:lumMod val="40000"/>
                    <a:lumOff val="60000"/>
                  </a:schemeClr>
                </a:solidFill>
                <a:effectLst>
                  <a:outerShdw blurRad="50800" dist="38100" dir="2700000" algn="tl" rotWithShape="0">
                    <a:prstClr val="black">
                      <a:alpha val="40000"/>
                    </a:prstClr>
                  </a:outerShdw>
                </a:effectLst>
                <a:latin typeface="Avenir Book" panose="02000503020000020003" pitchFamily="2" charset="0"/>
              </a:rPr>
              <a:t>‌knowledge prompts </a:t>
            </a:r>
            <a:r>
              <a:rPr lang="en-US" sz="3600" dirty="0">
                <a:solidFill>
                  <a:srgbClr val="FF9300"/>
                </a:solidFill>
                <a:effectLst>
                  <a:outerShdw blurRad="50800" dist="38100" dir="2700000" algn="tl" rotWithShape="0">
                    <a:prstClr val="black">
                      <a:alpha val="40000"/>
                    </a:prstClr>
                  </a:outerShdw>
                </a:effectLst>
                <a:latin typeface="Avenir Book" panose="02000503020000020003" pitchFamily="2" charset="0"/>
              </a:rPr>
              <a:t>kindness</a:t>
            </a:r>
          </a:p>
          <a:p>
            <a:pPr algn="ctr">
              <a:spcAft>
                <a:spcPts val="1800"/>
              </a:spcAft>
            </a:pPr>
            <a:r>
              <a:rPr lang="en-US" sz="3600" dirty="0">
                <a:solidFill>
                  <a:srgbClr val="FF9300"/>
                </a:solidFill>
                <a:effectLst>
                  <a:outerShdw blurRad="50800" dist="38100" dir="2700000" algn="tl" rotWithShape="0">
                    <a:prstClr val="black">
                      <a:alpha val="40000"/>
                    </a:prstClr>
                  </a:outerShdw>
                </a:effectLst>
                <a:latin typeface="Avenir Book" panose="02000503020000020003" pitchFamily="2" charset="0"/>
              </a:rPr>
              <a:t>‌kindness</a:t>
            </a:r>
            <a:r>
              <a:rPr lang="en-US" sz="3600" dirty="0">
                <a:solidFill>
                  <a:schemeClr val="accent6">
                    <a:lumMod val="40000"/>
                    <a:lumOff val="60000"/>
                  </a:schemeClr>
                </a:solidFill>
                <a:effectLst>
                  <a:outerShdw blurRad="50800" dist="38100" dir="2700000" algn="tl" rotWithShape="0">
                    <a:prstClr val="black">
                      <a:alpha val="40000"/>
                    </a:prstClr>
                  </a:outerShdw>
                </a:effectLst>
                <a:latin typeface="Avenir Book" panose="02000503020000020003" pitchFamily="2" charset="0"/>
              </a:rPr>
              <a:t> is seen in small actions, </a:t>
            </a:r>
            <a:br>
              <a:rPr lang="en-US" sz="3600" dirty="0">
                <a:solidFill>
                  <a:schemeClr val="accent6">
                    <a:lumMod val="40000"/>
                    <a:lumOff val="60000"/>
                  </a:schemeClr>
                </a:solidFill>
                <a:effectLst>
                  <a:outerShdw blurRad="50800" dist="38100" dir="2700000" algn="tl" rotWithShape="0">
                    <a:prstClr val="black">
                      <a:alpha val="40000"/>
                    </a:prstClr>
                  </a:outerShdw>
                </a:effectLst>
                <a:latin typeface="Avenir Book" panose="02000503020000020003" pitchFamily="2" charset="0"/>
              </a:rPr>
            </a:br>
            <a:r>
              <a:rPr lang="en-US" sz="3600" dirty="0">
                <a:solidFill>
                  <a:schemeClr val="accent6">
                    <a:lumMod val="40000"/>
                    <a:lumOff val="60000"/>
                  </a:schemeClr>
                </a:solidFill>
                <a:effectLst>
                  <a:outerShdw blurRad="50800" dist="38100" dir="2700000" algn="tl" rotWithShape="0">
                    <a:prstClr val="black">
                      <a:alpha val="40000"/>
                    </a:prstClr>
                  </a:outerShdw>
                </a:effectLst>
                <a:latin typeface="Avenir Book" panose="02000503020000020003" pitchFamily="2" charset="0"/>
              </a:rPr>
              <a:t>not grand gestures</a:t>
            </a:r>
          </a:p>
          <a:p>
            <a:pPr algn="ctr">
              <a:spcAft>
                <a:spcPts val="1800"/>
              </a:spcAft>
            </a:pPr>
            <a:r>
              <a:rPr lang="en-US" sz="3600" dirty="0">
                <a:solidFill>
                  <a:schemeClr val="accent6">
                    <a:lumMod val="40000"/>
                    <a:lumOff val="60000"/>
                  </a:schemeClr>
                </a:solidFill>
                <a:effectLst>
                  <a:outerShdw blurRad="50800" dist="38100" dir="2700000" algn="tl" rotWithShape="0">
                    <a:prstClr val="black">
                      <a:alpha val="40000"/>
                    </a:prstClr>
                  </a:outerShdw>
                </a:effectLst>
                <a:latin typeface="Avenir Book" panose="02000503020000020003" pitchFamily="2" charset="0"/>
              </a:rPr>
              <a:t>‌our </a:t>
            </a:r>
            <a:r>
              <a:rPr lang="en-US" sz="3600" dirty="0">
                <a:solidFill>
                  <a:srgbClr val="FF9300"/>
                </a:solidFill>
                <a:effectLst>
                  <a:outerShdw blurRad="50800" dist="38100" dir="2700000" algn="tl" rotWithShape="0">
                    <a:prstClr val="black">
                      <a:alpha val="40000"/>
                    </a:prstClr>
                  </a:outerShdw>
                </a:effectLst>
                <a:latin typeface="Avenir Book" panose="02000503020000020003" pitchFamily="2" charset="0"/>
              </a:rPr>
              <a:t>kindness</a:t>
            </a:r>
            <a:r>
              <a:rPr lang="en-US" sz="3600" dirty="0">
                <a:solidFill>
                  <a:schemeClr val="accent6">
                    <a:lumMod val="40000"/>
                    <a:lumOff val="60000"/>
                  </a:schemeClr>
                </a:solidFill>
                <a:effectLst>
                  <a:outerShdw blurRad="50800" dist="38100" dir="2700000" algn="tl" rotWithShape="0">
                    <a:prstClr val="black">
                      <a:alpha val="40000"/>
                    </a:prstClr>
                  </a:outerShdw>
                </a:effectLst>
                <a:latin typeface="Avenir Book" panose="02000503020000020003" pitchFamily="2" charset="0"/>
              </a:rPr>
              <a:t> brings glory to God </a:t>
            </a:r>
          </a:p>
        </p:txBody>
      </p:sp>
    </p:spTree>
    <p:extLst>
      <p:ext uri="{BB962C8B-B14F-4D97-AF65-F5344CB8AC3E}">
        <p14:creationId xmlns:p14="http://schemas.microsoft.com/office/powerpoint/2010/main" val="243268058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fade">
                                      <p:cBhvr>
                                        <p:cTn id="7" dur="1000"/>
                                        <p:tgtEl>
                                          <p:spTgt spid="7">
                                            <p:txEl>
                                              <p:pRg st="1" end="1"/>
                                            </p:txEl>
                                          </p:spTgt>
                                        </p:tgtEl>
                                      </p:cBhvr>
                                    </p:animEffect>
                                    <p:anim calcmode="lin" valueType="num">
                                      <p:cBhvr>
                                        <p:cTn id="8"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xEl>
                                              <p:pRg st="2" end="2"/>
                                            </p:txEl>
                                          </p:spTgt>
                                        </p:tgtEl>
                                        <p:attrNameLst>
                                          <p:attrName>style.visibility</p:attrName>
                                        </p:attrNameLst>
                                      </p:cBhvr>
                                      <p:to>
                                        <p:strVal val="visible"/>
                                      </p:to>
                                    </p:set>
                                    <p:animEffect transition="in" filter="fade">
                                      <p:cBhvr>
                                        <p:cTn id="14" dur="1000"/>
                                        <p:tgtEl>
                                          <p:spTgt spid="7">
                                            <p:txEl>
                                              <p:pRg st="2" end="2"/>
                                            </p:txEl>
                                          </p:spTgt>
                                        </p:tgtEl>
                                      </p:cBhvr>
                                    </p:animEffect>
                                    <p:anim calcmode="lin" valueType="num">
                                      <p:cBhvr>
                                        <p:cTn id="15"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7">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7">
                                            <p:txEl>
                                              <p:pRg st="3" end="3"/>
                                            </p:txEl>
                                          </p:spTgt>
                                        </p:tgtEl>
                                        <p:attrNameLst>
                                          <p:attrName>style.visibility</p:attrName>
                                        </p:attrNameLst>
                                      </p:cBhvr>
                                      <p:to>
                                        <p:strVal val="visible"/>
                                      </p:to>
                                    </p:set>
                                    <p:animEffect transition="in" filter="fade">
                                      <p:cBhvr>
                                        <p:cTn id="21" dur="1000"/>
                                        <p:tgtEl>
                                          <p:spTgt spid="7">
                                            <p:txEl>
                                              <p:pRg st="3" end="3"/>
                                            </p:txEl>
                                          </p:spTgt>
                                        </p:tgtEl>
                                      </p:cBhvr>
                                    </p:animEffect>
                                    <p:anim calcmode="lin" valueType="num">
                                      <p:cBhvr>
                                        <p:cTn id="22" dur="1000" fill="hold"/>
                                        <p:tgtEl>
                                          <p:spTgt spid="7">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7">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A picture containing plant&#10;&#10;Description automatically generated">
            <a:extLst>
              <a:ext uri="{FF2B5EF4-FFF2-40B4-BE49-F238E27FC236}">
                <a16:creationId xmlns:a16="http://schemas.microsoft.com/office/drawing/2014/main" id="{B2AE57EE-5E7C-C952-0F2B-DB037672F72C}"/>
              </a:ext>
            </a:extLst>
          </p:cNvPr>
          <p:cNvPicPr>
            <a:picLocks noChangeAspect="1"/>
          </p:cNvPicPr>
          <p:nvPr/>
        </p:nvPicPr>
        <p:blipFill rotWithShape="1">
          <a:blip r:embed="rId2"/>
          <a:srcRect b="19"/>
          <a:stretch/>
        </p:blipFill>
        <p:spPr>
          <a:xfrm>
            <a:off x="20" y="1282"/>
            <a:ext cx="12191980" cy="6856718"/>
          </a:xfrm>
          <a:prstGeom prst="rect">
            <a:avLst/>
          </a:prstGeom>
        </p:spPr>
      </p:pic>
      <p:sp>
        <p:nvSpPr>
          <p:cNvPr id="2" name="TextBox 1">
            <a:extLst>
              <a:ext uri="{FF2B5EF4-FFF2-40B4-BE49-F238E27FC236}">
                <a16:creationId xmlns:a16="http://schemas.microsoft.com/office/drawing/2014/main" id="{6A4C674D-949B-124D-A0A0-3C6E4F462F44}"/>
              </a:ext>
            </a:extLst>
          </p:cNvPr>
          <p:cNvSpPr txBox="1"/>
          <p:nvPr/>
        </p:nvSpPr>
        <p:spPr>
          <a:xfrm>
            <a:off x="300681" y="2274838"/>
            <a:ext cx="11590638" cy="2308324"/>
          </a:xfrm>
          <a:prstGeom prst="rect">
            <a:avLst/>
          </a:prstGeom>
          <a:noFill/>
        </p:spPr>
        <p:txBody>
          <a:bodyPr wrap="square" rtlCol="0">
            <a:spAutoFit/>
          </a:bodyPr>
          <a:lstStyle/>
          <a:p>
            <a:r>
              <a:rPr lang="en-US" sz="3600" dirty="0">
                <a:solidFill>
                  <a:schemeClr val="accent6">
                    <a:lumMod val="40000"/>
                    <a:lumOff val="60000"/>
                  </a:schemeClr>
                </a:solidFill>
                <a:effectLst/>
                <a:latin typeface="Avenir Book" panose="02000503020000020003" pitchFamily="2" charset="0"/>
              </a:rPr>
              <a:t>“May the </a:t>
            </a:r>
            <a:r>
              <a:rPr lang="en-US" sz="3600" cap="small" dirty="0">
                <a:solidFill>
                  <a:schemeClr val="accent6">
                    <a:lumMod val="40000"/>
                    <a:lumOff val="60000"/>
                  </a:schemeClr>
                </a:solidFill>
                <a:effectLst/>
                <a:latin typeface="Avenir Book" panose="02000503020000020003" pitchFamily="2" charset="0"/>
              </a:rPr>
              <a:t>Lord</a:t>
            </a:r>
            <a:r>
              <a:rPr lang="en-US" sz="3600" dirty="0">
                <a:solidFill>
                  <a:schemeClr val="accent6">
                    <a:lumMod val="40000"/>
                    <a:lumOff val="60000"/>
                  </a:schemeClr>
                </a:solidFill>
                <a:effectLst/>
                <a:latin typeface="Avenir Book" panose="02000503020000020003" pitchFamily="2" charset="0"/>
              </a:rPr>
              <a:t> reward your work, and your wages be full from the </a:t>
            </a:r>
            <a:r>
              <a:rPr lang="en-US" sz="3600" cap="small" dirty="0">
                <a:solidFill>
                  <a:schemeClr val="accent6">
                    <a:lumMod val="40000"/>
                    <a:lumOff val="60000"/>
                  </a:schemeClr>
                </a:solidFill>
                <a:effectLst/>
                <a:latin typeface="Avenir Book" panose="02000503020000020003" pitchFamily="2" charset="0"/>
              </a:rPr>
              <a:t>Lord</a:t>
            </a:r>
            <a:r>
              <a:rPr lang="en-US" sz="3600" dirty="0">
                <a:solidFill>
                  <a:schemeClr val="accent6">
                    <a:lumMod val="40000"/>
                    <a:lumOff val="60000"/>
                  </a:schemeClr>
                </a:solidFill>
                <a:effectLst/>
                <a:latin typeface="Avenir Book" panose="02000503020000020003" pitchFamily="2" charset="0"/>
              </a:rPr>
              <a:t>, the God of Israel, under whose wings you have come to seek refuge.</a:t>
            </a:r>
            <a:r>
              <a:rPr lang="en-US" sz="3600" dirty="0">
                <a:solidFill>
                  <a:schemeClr val="accent6">
                    <a:lumMod val="40000"/>
                    <a:lumOff val="60000"/>
                  </a:schemeClr>
                </a:solidFill>
                <a:latin typeface="Avenir Book" panose="02000503020000020003" pitchFamily="2" charset="0"/>
              </a:rPr>
              <a:t>” </a:t>
            </a:r>
          </a:p>
          <a:p>
            <a:pPr algn="r"/>
            <a:r>
              <a:rPr lang="en-US" sz="3200" dirty="0">
                <a:solidFill>
                  <a:srgbClr val="FF9300"/>
                </a:solidFill>
                <a:latin typeface="Avenir Book" panose="02000503020000020003" pitchFamily="2" charset="0"/>
              </a:rPr>
              <a:t>(Ruth 2:12, NASB95) </a:t>
            </a:r>
          </a:p>
        </p:txBody>
      </p:sp>
    </p:spTree>
    <p:extLst>
      <p:ext uri="{BB962C8B-B14F-4D97-AF65-F5344CB8AC3E}">
        <p14:creationId xmlns:p14="http://schemas.microsoft.com/office/powerpoint/2010/main" val="2621733933"/>
      </p:ext>
    </p:extLst>
  </p:cSld>
  <p:clrMapOvr>
    <a:masterClrMapping/>
  </p:clrMapOvr>
  <p:transition spd="slow">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610103436"/>
      </p:ext>
    </p:extLst>
  </p:cSld>
  <p:clrMapOvr>
    <a:masterClrMapping/>
  </p:clrMapOvr>
  <p:transition spd="slow">
    <p:fade/>
  </p:transition>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29AF8C"/>
      </a:accent1>
      <a:accent2>
        <a:srgbClr val="97BE49"/>
      </a:accent2>
      <a:accent3>
        <a:srgbClr val="3D9CCC"/>
      </a:accent3>
      <a:accent4>
        <a:srgbClr val="7C60C6"/>
      </a:accent4>
      <a:accent5>
        <a:srgbClr val="C9492C"/>
      </a:accent5>
      <a:accent6>
        <a:srgbClr val="D58C2E"/>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3E4F19A7-A959-40BB-972C-4880BAF8EB09}"/>
    </a:ext>
  </a:extLst>
</a:theme>
</file>

<file path=docProps/app.xml><?xml version="1.0" encoding="utf-8"?>
<Properties xmlns="http://schemas.openxmlformats.org/officeDocument/2006/extended-properties" xmlns:vt="http://schemas.openxmlformats.org/officeDocument/2006/docPropsVTypes">
  <Template>Office Theme 2013 - 2022</Template>
  <TotalTime>75</TotalTime>
  <Words>221</Words>
  <Application>Microsoft Macintosh PowerPoint</Application>
  <PresentationFormat>Widescreen</PresentationFormat>
  <Paragraphs>17</Paragraphs>
  <Slides>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vt:i4>
      </vt:variant>
    </vt:vector>
  </HeadingPairs>
  <TitlesOfParts>
    <vt:vector size="14" baseType="lpstr">
      <vt:lpstr>Calibri</vt:lpstr>
      <vt:lpstr>Calibri Light</vt:lpstr>
      <vt:lpstr>Arial</vt:lpstr>
      <vt:lpstr>Avenir Book</vt:lpstr>
      <vt:lpstr>Avenir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Joshua Creel</dc:creator>
  <cp:lastModifiedBy>Joshua Creel</cp:lastModifiedBy>
  <cp:revision>4</cp:revision>
  <dcterms:created xsi:type="dcterms:W3CDTF">2023-01-27T16:19:17Z</dcterms:created>
  <dcterms:modified xsi:type="dcterms:W3CDTF">2023-01-29T11:36:14Z</dcterms:modified>
</cp:coreProperties>
</file>