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48" r:id="rId2"/>
  </p:sldMasterIdLst>
  <p:sldIdLst>
    <p:sldId id="256" r:id="rId3"/>
    <p:sldId id="257" r:id="rId4"/>
    <p:sldId id="262" r:id="rId5"/>
    <p:sldId id="258" r:id="rId6"/>
    <p:sldId id="259" r:id="rId7"/>
    <p:sldId id="260" r:id="rId8"/>
    <p:sldId id="261" r:id="rId9"/>
    <p:sldId id="263" r:id="rId10"/>
    <p:sldId id="264" r:id="rId11"/>
    <p:sldId id="265" r:id="rId12"/>
    <p:sldId id="269" r:id="rId13"/>
    <p:sldId id="271" r:id="rId14"/>
    <p:sldId id="270" r:id="rId15"/>
    <p:sldId id="266" r:id="rId16"/>
    <p:sldId id="267" r:id="rId17"/>
    <p:sldId id="268"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31EF7-364E-9A64-C808-548807594BD1}" v="767" dt="2023-01-22T13:20:38.805"/>
    <p1510:client id="{9DA84035-E514-1AFF-8C0B-F967C317F943}" v="161" dt="2023-01-21T18:12:40.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1/22/2023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1/22/2023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1/22/2023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1/22/2023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1/22/2023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1/22/2023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1/22/2023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1/22/2023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1/22/2023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1/22/2023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61" r:id="rId9"/>
    <p:sldLayoutId id="2147483677" r:id="rId10"/>
    <p:sldLayoutId id="2147483663" r:id="rId11"/>
    <p:sldLayoutId id="2147483664" r:id="rId12"/>
    <p:sldLayoutId id="2147483665" r:id="rId13"/>
    <p:sldLayoutId id="2147483666" r:id="rId14"/>
    <p:sldLayoutId id="2147483667" r:id="rId15"/>
    <p:sldLayoutId id="2147483678" r:id="rId16"/>
    <p:sldLayoutId id="214748367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1/22/2023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effectLst>
                  <a:glow rad="38100">
                    <a:prstClr val="black">
                      <a:lumMod val="65000"/>
                      <a:lumOff val="35000"/>
                      <a:alpha val="50000"/>
                    </a:prstClr>
                  </a:glow>
                  <a:outerShdw blurRad="28575" dist="31750" dir="13200000" algn="tl" rotWithShape="0">
                    <a:srgbClr val="000000">
                      <a:alpha val="25000"/>
                    </a:srgbClr>
                  </a:outerShdw>
                </a:effectLst>
              </a:rPr>
              <a:t>Revelation 12</a:t>
            </a:r>
            <a:endParaRPr lang="en-US" dirty="0">
              <a:solidFill>
                <a:srgbClr val="FFFF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54BB-4825-BE21-3E35-F330341F5219}"/>
              </a:ext>
            </a:extLst>
          </p:cNvPr>
          <p:cNvSpPr>
            <a:spLocks noGrp="1"/>
          </p:cNvSpPr>
          <p:nvPr>
            <p:ph type="title"/>
          </p:nvPr>
        </p:nvSpPr>
        <p:spPr/>
        <p:txBody>
          <a:bodyPr>
            <a:normAutofit/>
          </a:bodyPr>
          <a:lstStyle/>
          <a:p>
            <a:pPr algn="ctr"/>
            <a:r>
              <a:rPr lang="en-US" sz="4000" dirty="0">
                <a:solidFill>
                  <a:srgbClr val="FF0000"/>
                </a:solidFill>
              </a:rPr>
              <a:t>The Dragon</a:t>
            </a:r>
          </a:p>
        </p:txBody>
      </p:sp>
      <p:sp>
        <p:nvSpPr>
          <p:cNvPr id="3" name="Content Placeholder 2">
            <a:extLst>
              <a:ext uri="{FF2B5EF4-FFF2-40B4-BE49-F238E27FC236}">
                <a16:creationId xmlns:a16="http://schemas.microsoft.com/office/drawing/2014/main" id="{47F04645-DC09-925E-56BE-9E63FE6B9DD6}"/>
              </a:ext>
            </a:extLst>
          </p:cNvPr>
          <p:cNvSpPr>
            <a:spLocks noGrp="1"/>
          </p:cNvSpPr>
          <p:nvPr>
            <p:ph idx="1"/>
          </p:nvPr>
        </p:nvSpPr>
        <p:spPr/>
        <p:txBody>
          <a:bodyPr vert="horz" lIns="0" tIns="45720" rIns="0" bIns="45720" rtlCol="0" anchor="t">
            <a:noAutofit/>
          </a:bodyPr>
          <a:lstStyle/>
          <a:p>
            <a:r>
              <a:rPr lang="en-US" sz="2800" b="1" dirty="0">
                <a:solidFill>
                  <a:schemeClr val="tx2"/>
                </a:solidFill>
              </a:rPr>
              <a:t>Revelation 12:3</a:t>
            </a:r>
            <a:r>
              <a:rPr lang="en-US" sz="2800" dirty="0">
                <a:solidFill>
                  <a:schemeClr val="tx2"/>
                </a:solidFill>
              </a:rPr>
              <a:t> </a:t>
            </a:r>
            <a:r>
              <a:rPr lang="en-US" sz="2800" u="sng" dirty="0">
                <a:solidFill>
                  <a:schemeClr val="tx2"/>
                </a:solidFill>
                <a:ea typeface="+mn-lt"/>
                <a:cs typeface="+mn-lt"/>
              </a:rPr>
              <a:t>Then another portent appeared in heaven: a great red dragon, with seven heads and ten horns and seven diadems on his heads. </a:t>
            </a:r>
            <a:r>
              <a:rPr lang="en-US" sz="2800" b="1" u="sng" baseline="30000" dirty="0">
                <a:solidFill>
                  <a:schemeClr val="tx2"/>
                </a:solidFill>
                <a:ea typeface="+mn-lt"/>
                <a:cs typeface="+mn-lt"/>
              </a:rPr>
              <a:t>4 </a:t>
            </a:r>
            <a:r>
              <a:rPr lang="en-US" sz="2800" u="sng" dirty="0">
                <a:solidFill>
                  <a:schemeClr val="tx2"/>
                </a:solidFill>
                <a:ea typeface="+mn-lt"/>
                <a:cs typeface="+mn-lt"/>
              </a:rPr>
              <a:t>His tail swept down a third of the stars of heaven and threw them to the earth</a:t>
            </a:r>
            <a:r>
              <a:rPr lang="en-US" sz="2800" dirty="0">
                <a:solidFill>
                  <a:schemeClr val="tx2"/>
                </a:solidFill>
                <a:ea typeface="+mn-lt"/>
                <a:cs typeface="+mn-lt"/>
              </a:rPr>
              <a:t>. Then the dragon stood before the woman who was about to deliver a child, so that he might devour her child as soon as it was born. </a:t>
            </a:r>
            <a:r>
              <a:rPr lang="en-US" sz="2800" b="1" baseline="30000" dirty="0">
                <a:solidFill>
                  <a:schemeClr val="tx2"/>
                </a:solidFill>
                <a:ea typeface="+mn-lt"/>
                <a:cs typeface="+mn-lt"/>
              </a:rPr>
              <a:t>5 </a:t>
            </a:r>
            <a:r>
              <a:rPr lang="en-US" sz="2800" dirty="0">
                <a:solidFill>
                  <a:schemeClr val="tx2"/>
                </a:solidFill>
                <a:ea typeface="+mn-lt"/>
                <a:cs typeface="+mn-lt"/>
              </a:rPr>
              <a:t>And she gave birth to a son, a male child, who is to rule all the nations with a scepter of iron. But her child was snatched away and taken to God and to his throne, </a:t>
            </a:r>
            <a:r>
              <a:rPr lang="en-US" sz="2800" b="1" baseline="30000" dirty="0">
                <a:solidFill>
                  <a:schemeClr val="tx2"/>
                </a:solidFill>
                <a:ea typeface="+mn-lt"/>
                <a:cs typeface="+mn-lt"/>
              </a:rPr>
              <a:t>6 </a:t>
            </a:r>
            <a:r>
              <a:rPr lang="en-US" sz="2800" dirty="0">
                <a:solidFill>
                  <a:schemeClr val="tx2"/>
                </a:solidFill>
                <a:ea typeface="+mn-lt"/>
                <a:cs typeface="+mn-lt"/>
              </a:rPr>
              <a:t>and the woman fled into the wilderness, where she has a place prepared by God, so that there she can be nourished for one thousand two hundred sixty days.</a:t>
            </a:r>
            <a:endParaRPr lang="en-US" sz="2800">
              <a:solidFill>
                <a:schemeClr val="tx2"/>
              </a:solidFill>
            </a:endParaRPr>
          </a:p>
        </p:txBody>
      </p:sp>
    </p:spTree>
    <p:extLst>
      <p:ext uri="{BB962C8B-B14F-4D97-AF65-F5344CB8AC3E}">
        <p14:creationId xmlns:p14="http://schemas.microsoft.com/office/powerpoint/2010/main" val="13778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5D173B74-E334-6729-E2B9-255B1BCA402A}"/>
              </a:ext>
            </a:extLst>
          </p:cNvPr>
          <p:cNvPicPr>
            <a:picLocks noGrp="1" noChangeAspect="1"/>
          </p:cNvPicPr>
          <p:nvPr>
            <p:ph idx="1"/>
          </p:nvPr>
        </p:nvPicPr>
        <p:blipFill rotWithShape="1">
          <a:blip r:embed="rId2"/>
          <a:srcRect t="10994" b="4117"/>
          <a:stretch/>
        </p:blipFill>
        <p:spPr>
          <a:xfrm>
            <a:off x="20" y="1282"/>
            <a:ext cx="12191980" cy="6856718"/>
          </a:xfrm>
          <a:prstGeom prst="rect">
            <a:avLst/>
          </a:prstGeom>
        </p:spPr>
      </p:pic>
    </p:spTree>
    <p:extLst>
      <p:ext uri="{BB962C8B-B14F-4D97-AF65-F5344CB8AC3E}">
        <p14:creationId xmlns:p14="http://schemas.microsoft.com/office/powerpoint/2010/main" val="148044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0544-1CBF-B26C-A779-DE6DEFFE53D6}"/>
              </a:ext>
            </a:extLst>
          </p:cNvPr>
          <p:cNvSpPr>
            <a:spLocks noGrp="1"/>
          </p:cNvSpPr>
          <p:nvPr>
            <p:ph type="title"/>
          </p:nvPr>
        </p:nvSpPr>
        <p:spPr/>
        <p:txBody>
          <a:bodyPr>
            <a:normAutofit/>
          </a:bodyPr>
          <a:lstStyle/>
          <a:p>
            <a:r>
              <a:rPr lang="en-US" sz="4000" dirty="0">
                <a:solidFill>
                  <a:schemeClr val="tx2"/>
                </a:solidFill>
              </a:rPr>
              <a:t>Diadem= Illegitimacy </a:t>
            </a:r>
          </a:p>
        </p:txBody>
      </p:sp>
      <p:sp>
        <p:nvSpPr>
          <p:cNvPr id="3" name="Content Placeholder 2">
            <a:extLst>
              <a:ext uri="{FF2B5EF4-FFF2-40B4-BE49-F238E27FC236}">
                <a16:creationId xmlns:a16="http://schemas.microsoft.com/office/drawing/2014/main" id="{286AA3F0-22C2-1B08-93C4-2C3929C97742}"/>
              </a:ext>
            </a:extLst>
          </p:cNvPr>
          <p:cNvSpPr>
            <a:spLocks noGrp="1"/>
          </p:cNvSpPr>
          <p:nvPr>
            <p:ph sz="half" idx="1"/>
          </p:nvPr>
        </p:nvSpPr>
        <p:spPr>
          <a:xfrm>
            <a:off x="846108" y="1600200"/>
            <a:ext cx="5173692" cy="4571999"/>
          </a:xfrm>
        </p:spPr>
        <p:txBody>
          <a:bodyPr vert="horz" lIns="0" tIns="45720" rIns="0" bIns="45720" rtlCol="0" anchor="t">
            <a:normAutofit/>
          </a:bodyPr>
          <a:lstStyle/>
          <a:p>
            <a:r>
              <a:rPr lang="en-US" sz="2400" dirty="0">
                <a:solidFill>
                  <a:schemeClr val="tx2"/>
                </a:solidFill>
                <a:ea typeface="+mn-lt"/>
                <a:cs typeface="+mn-lt"/>
              </a:rPr>
              <a:t>"He also gave him all the other authority of a king, but with these only injunctions, </a:t>
            </a:r>
            <a:r>
              <a:rPr lang="en-US" sz="2400" u="sng" dirty="0">
                <a:solidFill>
                  <a:schemeClr val="tx2"/>
                </a:solidFill>
                <a:ea typeface="+mn-lt"/>
                <a:cs typeface="+mn-lt"/>
              </a:rPr>
              <a:t>that he should not wear the diadem</a:t>
            </a:r>
            <a:r>
              <a:rPr lang="en-US" sz="2400" dirty="0">
                <a:solidFill>
                  <a:schemeClr val="tx2"/>
                </a:solidFill>
                <a:ea typeface="+mn-lt"/>
                <a:cs typeface="+mn-lt"/>
              </a:rPr>
              <a:t>, nor be injurious to the queen, the mother of his children, and that he should not meddle with the other concubines of the king; while he made an expedition against Cyprus, and Phoenicia, and besides against the Assyrians and the Medes," Josephus, </a:t>
            </a:r>
            <a:r>
              <a:rPr lang="en-US" sz="2400" i="1" dirty="0">
                <a:solidFill>
                  <a:schemeClr val="tx2"/>
                </a:solidFill>
                <a:ea typeface="+mn-lt"/>
                <a:cs typeface="+mn-lt"/>
              </a:rPr>
              <a:t>Against </a:t>
            </a:r>
            <a:r>
              <a:rPr lang="en-US" sz="2400" i="1" dirty="0" err="1">
                <a:solidFill>
                  <a:schemeClr val="tx2"/>
                </a:solidFill>
                <a:ea typeface="+mn-lt"/>
                <a:cs typeface="+mn-lt"/>
              </a:rPr>
              <a:t>Apion</a:t>
            </a:r>
            <a:r>
              <a:rPr lang="en-US" sz="2400" dirty="0">
                <a:solidFill>
                  <a:schemeClr val="tx2"/>
                </a:solidFill>
                <a:ea typeface="+mn-lt"/>
                <a:cs typeface="+mn-lt"/>
              </a:rPr>
              <a:t>, 1.17.99.</a:t>
            </a:r>
            <a:endParaRPr lang="en-US" sz="2400" dirty="0">
              <a:solidFill>
                <a:schemeClr val="tx2"/>
              </a:solidFill>
            </a:endParaRPr>
          </a:p>
        </p:txBody>
      </p:sp>
      <p:pic>
        <p:nvPicPr>
          <p:cNvPr id="5" name="Picture 5" descr="A close-up of the front and the back of a coin&#10;&#10;Description automatically generated">
            <a:extLst>
              <a:ext uri="{FF2B5EF4-FFF2-40B4-BE49-F238E27FC236}">
                <a16:creationId xmlns:a16="http://schemas.microsoft.com/office/drawing/2014/main" id="{824AE861-F31E-7063-6CC1-9CA32FCED535}"/>
              </a:ext>
            </a:extLst>
          </p:cNvPr>
          <p:cNvPicPr>
            <a:picLocks noGrp="1" noChangeAspect="1"/>
          </p:cNvPicPr>
          <p:nvPr>
            <p:ph sz="half" idx="2"/>
          </p:nvPr>
        </p:nvPicPr>
        <p:blipFill>
          <a:blip r:embed="rId2"/>
          <a:stretch>
            <a:fillRect/>
          </a:stretch>
        </p:blipFill>
        <p:spPr>
          <a:xfrm>
            <a:off x="6248400" y="1712613"/>
            <a:ext cx="5351971" cy="3283249"/>
          </a:xfrm>
        </p:spPr>
      </p:pic>
    </p:spTree>
    <p:extLst>
      <p:ext uri="{BB962C8B-B14F-4D97-AF65-F5344CB8AC3E}">
        <p14:creationId xmlns:p14="http://schemas.microsoft.com/office/powerpoint/2010/main" val="7061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54BB-4825-BE21-3E35-F330341F5219}"/>
              </a:ext>
            </a:extLst>
          </p:cNvPr>
          <p:cNvSpPr>
            <a:spLocks noGrp="1"/>
          </p:cNvSpPr>
          <p:nvPr>
            <p:ph type="title"/>
          </p:nvPr>
        </p:nvSpPr>
        <p:spPr/>
        <p:txBody>
          <a:bodyPr>
            <a:normAutofit/>
          </a:bodyPr>
          <a:lstStyle/>
          <a:p>
            <a:pPr algn="ctr"/>
            <a:r>
              <a:rPr lang="en-US" sz="4000" dirty="0">
                <a:solidFill>
                  <a:srgbClr val="FF0000"/>
                </a:solidFill>
              </a:rPr>
              <a:t>The Dragon</a:t>
            </a:r>
          </a:p>
        </p:txBody>
      </p:sp>
      <p:sp>
        <p:nvSpPr>
          <p:cNvPr id="3" name="Content Placeholder 2">
            <a:extLst>
              <a:ext uri="{FF2B5EF4-FFF2-40B4-BE49-F238E27FC236}">
                <a16:creationId xmlns:a16="http://schemas.microsoft.com/office/drawing/2014/main" id="{47F04645-DC09-925E-56BE-9E63FE6B9DD6}"/>
              </a:ext>
            </a:extLst>
          </p:cNvPr>
          <p:cNvSpPr>
            <a:spLocks noGrp="1"/>
          </p:cNvSpPr>
          <p:nvPr>
            <p:ph idx="1"/>
          </p:nvPr>
        </p:nvSpPr>
        <p:spPr/>
        <p:txBody>
          <a:bodyPr vert="horz" lIns="0" tIns="45720" rIns="0" bIns="45720" rtlCol="0" anchor="t">
            <a:noAutofit/>
          </a:bodyPr>
          <a:lstStyle/>
          <a:p>
            <a:r>
              <a:rPr lang="en-US" sz="2800" b="1" dirty="0">
                <a:solidFill>
                  <a:schemeClr val="tx2"/>
                </a:solidFill>
              </a:rPr>
              <a:t>Revelation 12:3</a:t>
            </a:r>
            <a:r>
              <a:rPr lang="en-US" sz="2800" dirty="0">
                <a:solidFill>
                  <a:schemeClr val="tx2"/>
                </a:solidFill>
              </a:rPr>
              <a:t> </a:t>
            </a:r>
            <a:r>
              <a:rPr lang="en-US" sz="2800" dirty="0">
                <a:solidFill>
                  <a:schemeClr val="tx2"/>
                </a:solidFill>
                <a:ea typeface="+mn-lt"/>
                <a:cs typeface="+mn-lt"/>
              </a:rPr>
              <a:t>Then another portent appeared in heaven: a great red dragon, with seven heads and ten horns and seven diadems on his heads. </a:t>
            </a:r>
            <a:r>
              <a:rPr lang="en-US" sz="2800" b="1" baseline="30000" dirty="0">
                <a:solidFill>
                  <a:schemeClr val="tx2"/>
                </a:solidFill>
                <a:ea typeface="+mn-lt"/>
                <a:cs typeface="+mn-lt"/>
              </a:rPr>
              <a:t>4 </a:t>
            </a:r>
            <a:r>
              <a:rPr lang="en-US" sz="2800" dirty="0">
                <a:solidFill>
                  <a:schemeClr val="tx2"/>
                </a:solidFill>
                <a:ea typeface="+mn-lt"/>
                <a:cs typeface="+mn-lt"/>
              </a:rPr>
              <a:t>His tail swept down a third of the stars of heaven and threw them to the earth. Then the dragon stood before the woman who was about to deliver a child, so that he might devour her child as soon as it was born. </a:t>
            </a:r>
            <a:r>
              <a:rPr lang="en-US" sz="2800" b="1" baseline="30000" dirty="0">
                <a:solidFill>
                  <a:schemeClr val="tx2"/>
                </a:solidFill>
                <a:ea typeface="+mn-lt"/>
                <a:cs typeface="+mn-lt"/>
              </a:rPr>
              <a:t>5 </a:t>
            </a:r>
            <a:r>
              <a:rPr lang="en-US" sz="2800" u="sng" dirty="0">
                <a:solidFill>
                  <a:schemeClr val="tx2"/>
                </a:solidFill>
                <a:ea typeface="+mn-lt"/>
                <a:cs typeface="+mn-lt"/>
              </a:rPr>
              <a:t>And she gave birth to a son, a male child, who is to rule all the nations with a scepter of iron. But her child was snatched away and taken to God and to his throne</a:t>
            </a:r>
            <a:r>
              <a:rPr lang="en-US" sz="2800" dirty="0">
                <a:solidFill>
                  <a:schemeClr val="tx2"/>
                </a:solidFill>
                <a:ea typeface="+mn-lt"/>
                <a:cs typeface="+mn-lt"/>
              </a:rPr>
              <a:t>, </a:t>
            </a:r>
            <a:r>
              <a:rPr lang="en-US" sz="2800" b="1" baseline="30000" dirty="0">
                <a:solidFill>
                  <a:schemeClr val="tx2"/>
                </a:solidFill>
                <a:ea typeface="+mn-lt"/>
                <a:cs typeface="+mn-lt"/>
              </a:rPr>
              <a:t>6 </a:t>
            </a:r>
            <a:r>
              <a:rPr lang="en-US" sz="2800" dirty="0">
                <a:solidFill>
                  <a:schemeClr val="tx2"/>
                </a:solidFill>
                <a:ea typeface="+mn-lt"/>
                <a:cs typeface="+mn-lt"/>
              </a:rPr>
              <a:t>and the woman fled into the wilderness, where she has a place prepared by God, so that there she can be nourished for one thousand two hundred sixty days.</a:t>
            </a:r>
            <a:endParaRPr lang="en-US" sz="2800">
              <a:solidFill>
                <a:schemeClr val="tx2"/>
              </a:solidFill>
            </a:endParaRPr>
          </a:p>
        </p:txBody>
      </p:sp>
    </p:spTree>
    <p:extLst>
      <p:ext uri="{BB962C8B-B14F-4D97-AF65-F5344CB8AC3E}">
        <p14:creationId xmlns:p14="http://schemas.microsoft.com/office/powerpoint/2010/main" val="24424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09A4-CAB5-BC13-91AF-CC29A39192B9}"/>
              </a:ext>
            </a:extLst>
          </p:cNvPr>
          <p:cNvSpPr>
            <a:spLocks noGrp="1"/>
          </p:cNvSpPr>
          <p:nvPr>
            <p:ph type="title"/>
          </p:nvPr>
        </p:nvSpPr>
        <p:spPr/>
        <p:txBody>
          <a:bodyPr>
            <a:normAutofit/>
          </a:bodyPr>
          <a:lstStyle/>
          <a:p>
            <a:pPr algn="ctr"/>
            <a:r>
              <a:rPr lang="en-US" sz="3600" dirty="0">
                <a:solidFill>
                  <a:srgbClr val="FF0000"/>
                </a:solidFill>
              </a:rPr>
              <a:t>War in Heaven</a:t>
            </a:r>
            <a:endParaRPr lang="en-US" sz="3200" dirty="0"/>
          </a:p>
        </p:txBody>
      </p:sp>
      <p:sp>
        <p:nvSpPr>
          <p:cNvPr id="3" name="Content Placeholder 2">
            <a:extLst>
              <a:ext uri="{FF2B5EF4-FFF2-40B4-BE49-F238E27FC236}">
                <a16:creationId xmlns:a16="http://schemas.microsoft.com/office/drawing/2014/main" id="{6D341B99-8A5F-679C-AD25-502A62401F1D}"/>
              </a:ext>
            </a:extLst>
          </p:cNvPr>
          <p:cNvSpPr>
            <a:spLocks noGrp="1"/>
          </p:cNvSpPr>
          <p:nvPr>
            <p:ph idx="1"/>
          </p:nvPr>
        </p:nvSpPr>
        <p:spPr/>
        <p:txBody>
          <a:bodyPr vert="horz" lIns="0" tIns="45720" rIns="0" bIns="45720" rtlCol="0" anchor="t">
            <a:normAutofit/>
          </a:bodyPr>
          <a:lstStyle/>
          <a:p>
            <a:r>
              <a:rPr lang="en-US" sz="2800" b="1" dirty="0">
                <a:solidFill>
                  <a:schemeClr val="tx2"/>
                </a:solidFill>
              </a:rPr>
              <a:t>Revelation 12:7</a:t>
            </a:r>
            <a:r>
              <a:rPr lang="en-US" sz="2800" dirty="0">
                <a:solidFill>
                  <a:schemeClr val="tx2"/>
                </a:solidFill>
              </a:rPr>
              <a:t> </a:t>
            </a:r>
            <a:r>
              <a:rPr lang="en-US" sz="2800" dirty="0">
                <a:solidFill>
                  <a:schemeClr val="tx2"/>
                </a:solidFill>
                <a:ea typeface="+mn-lt"/>
                <a:cs typeface="+mn-lt"/>
              </a:rPr>
              <a:t>And war broke out in heaven; Michael and his angels fought against the dragon. The dragon and his angels fought back, </a:t>
            </a:r>
            <a:r>
              <a:rPr lang="en-US" sz="2800" b="1" baseline="30000" dirty="0">
                <a:solidFill>
                  <a:schemeClr val="tx2"/>
                </a:solidFill>
                <a:ea typeface="+mn-lt"/>
                <a:cs typeface="+mn-lt"/>
              </a:rPr>
              <a:t>8 </a:t>
            </a:r>
            <a:r>
              <a:rPr lang="en-US" sz="2800" dirty="0">
                <a:solidFill>
                  <a:schemeClr val="tx2"/>
                </a:solidFill>
                <a:ea typeface="+mn-lt"/>
                <a:cs typeface="+mn-lt"/>
              </a:rPr>
              <a:t>but they were defeated, and there was no longer any place for them in heaven. </a:t>
            </a:r>
            <a:r>
              <a:rPr lang="en-US" sz="2800" b="1" baseline="30000" dirty="0">
                <a:solidFill>
                  <a:schemeClr val="tx2"/>
                </a:solidFill>
                <a:ea typeface="+mn-lt"/>
                <a:cs typeface="+mn-lt"/>
              </a:rPr>
              <a:t>9 </a:t>
            </a:r>
            <a:r>
              <a:rPr lang="en-US" sz="2800" u="sng" dirty="0">
                <a:solidFill>
                  <a:schemeClr val="tx2"/>
                </a:solidFill>
                <a:ea typeface="+mn-lt"/>
                <a:cs typeface="+mn-lt"/>
              </a:rPr>
              <a:t>The great dragon was thrown down, that ancient serpent, who is called the devil and Satan, the deceiver of the whole world</a:t>
            </a:r>
            <a:r>
              <a:rPr lang="en-US" sz="2800" dirty="0">
                <a:solidFill>
                  <a:schemeClr val="tx2"/>
                </a:solidFill>
                <a:ea typeface="+mn-lt"/>
                <a:cs typeface="+mn-lt"/>
              </a:rPr>
              <a:t>—he was thrown down to the earth, and his angels were thrown down with him.</a:t>
            </a:r>
          </a:p>
        </p:txBody>
      </p:sp>
    </p:spTree>
    <p:extLst>
      <p:ext uri="{BB962C8B-B14F-4D97-AF65-F5344CB8AC3E}">
        <p14:creationId xmlns:p14="http://schemas.microsoft.com/office/powerpoint/2010/main" val="25364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6CF6-3818-FE6B-7ACD-52B3E937B143}"/>
              </a:ext>
            </a:extLst>
          </p:cNvPr>
          <p:cNvSpPr>
            <a:spLocks noGrp="1"/>
          </p:cNvSpPr>
          <p:nvPr>
            <p:ph type="title"/>
          </p:nvPr>
        </p:nvSpPr>
        <p:spPr>
          <a:xfrm>
            <a:off x="838200" y="365125"/>
            <a:ext cx="6505575" cy="1325563"/>
          </a:xfrm>
        </p:spPr>
        <p:txBody>
          <a:bodyPr vert="horz" lIns="91440" tIns="45720" rIns="91440" bIns="45720" rtlCol="0" anchor="ctr">
            <a:normAutofit/>
          </a:bodyPr>
          <a:lstStyle/>
          <a:p>
            <a:r>
              <a:rPr lang="en-US" sz="4400"/>
              <a:t>A brief history of Satan</a:t>
            </a:r>
          </a:p>
        </p:txBody>
      </p:sp>
      <p:sp>
        <p:nvSpPr>
          <p:cNvPr id="3" name="Content Placeholder 2">
            <a:extLst>
              <a:ext uri="{FF2B5EF4-FFF2-40B4-BE49-F238E27FC236}">
                <a16:creationId xmlns:a16="http://schemas.microsoft.com/office/drawing/2014/main" id="{E1F2E995-C882-88E3-DB80-84D8F38787A5}"/>
              </a:ext>
            </a:extLst>
          </p:cNvPr>
          <p:cNvSpPr>
            <a:spLocks noGrp="1"/>
          </p:cNvSpPr>
          <p:nvPr>
            <p:ph sz="half" idx="1"/>
          </p:nvPr>
        </p:nvSpPr>
        <p:spPr>
          <a:xfrm>
            <a:off x="838200" y="1825625"/>
            <a:ext cx="6505575" cy="4351338"/>
          </a:xfrm>
        </p:spPr>
        <p:txBody>
          <a:bodyPr vert="horz" lIns="91440" tIns="45720" rIns="91440" bIns="45720" rtlCol="0" anchor="t">
            <a:normAutofit/>
          </a:bodyPr>
          <a:lstStyle/>
          <a:p>
            <a:pPr>
              <a:buFont typeface="Arial" panose="020B0604020202020204" pitchFamily="34" charset="0"/>
              <a:buChar char="•"/>
            </a:pPr>
            <a:r>
              <a:rPr lang="en-US" sz="3600" dirty="0"/>
              <a:t>Name means "the accuser"</a:t>
            </a:r>
          </a:p>
          <a:p>
            <a:pPr>
              <a:buFont typeface="Arial" panose="020B0604020202020204" pitchFamily="34" charset="0"/>
              <a:buChar char="•"/>
            </a:pPr>
            <a:r>
              <a:rPr lang="en-US" sz="3600" dirty="0"/>
              <a:t>Only explicitly mentioned a handful of times in the OT</a:t>
            </a:r>
          </a:p>
          <a:p>
            <a:pPr>
              <a:buFont typeface="Arial" panose="020B0604020202020204" pitchFamily="34" charset="0"/>
              <a:buChar char="•"/>
            </a:pPr>
            <a:r>
              <a:rPr lang="en-US" sz="3600" dirty="0"/>
              <a:t>Is Rev. 12 his "origin story?"</a:t>
            </a:r>
          </a:p>
        </p:txBody>
      </p:sp>
      <p:pic>
        <p:nvPicPr>
          <p:cNvPr id="5" name="Picture 5" descr="A picture containing text, book&#10;&#10;Description automatically generated">
            <a:extLst>
              <a:ext uri="{FF2B5EF4-FFF2-40B4-BE49-F238E27FC236}">
                <a16:creationId xmlns:a16="http://schemas.microsoft.com/office/drawing/2014/main" id="{6A765310-4799-A31B-273B-E49A3BF9B485}"/>
              </a:ext>
            </a:extLst>
          </p:cNvPr>
          <p:cNvPicPr>
            <a:picLocks noGrp="1" noChangeAspect="1"/>
          </p:cNvPicPr>
          <p:nvPr>
            <p:ph sz="half" idx="2"/>
          </p:nvPr>
        </p:nvPicPr>
        <p:blipFill rotWithShape="1">
          <a:blip r:embed="rId2"/>
          <a:srcRect l="8832" r="4767"/>
          <a:stretch/>
        </p:blipFill>
        <p:spPr>
          <a:xfrm>
            <a:off x="7737635" y="-1"/>
            <a:ext cx="3555205" cy="6858001"/>
          </a:xfrm>
          <a:prstGeom prst="rect">
            <a:avLst/>
          </a:prstGeom>
        </p:spPr>
      </p:pic>
      <p:sp>
        <p:nvSpPr>
          <p:cNvPr id="16" name="Rectangle 15">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296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2AA100-CF61-3C08-40A7-F76F56FE39CB}"/>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Satan's expulsion from heaven?</a:t>
            </a:r>
          </a:p>
        </p:txBody>
      </p:sp>
      <p:sp>
        <p:nvSpPr>
          <p:cNvPr id="3" name="Content Placeholder 2">
            <a:extLst>
              <a:ext uri="{FF2B5EF4-FFF2-40B4-BE49-F238E27FC236}">
                <a16:creationId xmlns:a16="http://schemas.microsoft.com/office/drawing/2014/main" id="{BDDEC471-DB51-3606-32B9-811C1A1A2A63}"/>
              </a:ext>
            </a:extLst>
          </p:cNvPr>
          <p:cNvSpPr>
            <a:spLocks noGrp="1"/>
          </p:cNvSpPr>
          <p:nvPr>
            <p:ph sz="half" idx="1"/>
          </p:nvPr>
        </p:nvSpPr>
        <p:spPr>
          <a:xfrm>
            <a:off x="4380855" y="1412489"/>
            <a:ext cx="3427283" cy="4363844"/>
          </a:xfrm>
        </p:spPr>
        <p:txBody>
          <a:bodyPr vert="horz" lIns="0" tIns="45720" rIns="0" bIns="45720" rtlCol="0" anchor="t">
            <a:normAutofit/>
          </a:bodyPr>
          <a:lstStyle/>
          <a:p>
            <a:r>
              <a:rPr lang="en-US" sz="2800" b="1" dirty="0">
                <a:solidFill>
                  <a:schemeClr val="tx2"/>
                </a:solidFill>
              </a:rPr>
              <a:t>Isaiah 14:12</a:t>
            </a:r>
            <a:r>
              <a:rPr lang="en-US" sz="2800" dirty="0">
                <a:solidFill>
                  <a:schemeClr val="tx2"/>
                </a:solidFill>
              </a:rPr>
              <a:t> </a:t>
            </a:r>
            <a:r>
              <a:rPr lang="en-US" sz="2800" dirty="0">
                <a:solidFill>
                  <a:schemeClr val="tx2"/>
                </a:solidFill>
                <a:ea typeface="+mn-lt"/>
                <a:cs typeface="+mn-lt"/>
              </a:rPr>
              <a:t>How you are fallen from heaven,</a:t>
            </a:r>
            <a:br>
              <a:rPr lang="en-US" sz="2800" dirty="0">
                <a:solidFill>
                  <a:schemeClr val="tx2"/>
                </a:solidFill>
                <a:ea typeface="+mn-lt"/>
                <a:cs typeface="+mn-lt"/>
              </a:rPr>
            </a:br>
            <a:r>
              <a:rPr lang="en-US" sz="2800" dirty="0">
                <a:solidFill>
                  <a:schemeClr val="tx2"/>
                </a:solidFill>
                <a:ea typeface="+mn-lt"/>
                <a:cs typeface="+mn-lt"/>
              </a:rPr>
              <a:t>    O Day Star, son of Dawn!</a:t>
            </a:r>
            <a:br>
              <a:rPr lang="en-US" sz="2800" dirty="0">
                <a:solidFill>
                  <a:schemeClr val="tx2"/>
                </a:solidFill>
                <a:ea typeface="+mn-lt"/>
                <a:cs typeface="+mn-lt"/>
              </a:rPr>
            </a:br>
            <a:r>
              <a:rPr lang="en-US" sz="2800" dirty="0">
                <a:solidFill>
                  <a:schemeClr val="tx2"/>
                </a:solidFill>
                <a:ea typeface="+mn-lt"/>
                <a:cs typeface="+mn-lt"/>
              </a:rPr>
              <a:t>How you are cut down to the ground,</a:t>
            </a:r>
            <a:br>
              <a:rPr lang="en-US" sz="2800" dirty="0">
                <a:solidFill>
                  <a:schemeClr val="tx2"/>
                </a:solidFill>
                <a:ea typeface="+mn-lt"/>
                <a:cs typeface="+mn-lt"/>
              </a:rPr>
            </a:br>
            <a:r>
              <a:rPr lang="en-US" sz="2800" dirty="0">
                <a:solidFill>
                  <a:schemeClr val="tx2"/>
                </a:solidFill>
                <a:ea typeface="+mn-lt"/>
                <a:cs typeface="+mn-lt"/>
              </a:rPr>
              <a:t>    you who laid the nations low!</a:t>
            </a:r>
            <a:endParaRPr lang="en-US" sz="2800" dirty="0">
              <a:solidFill>
                <a:schemeClr val="tx2"/>
              </a:solidFill>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A73CC13-1202-821E-CE0A-F4149C09435A}"/>
              </a:ext>
            </a:extLst>
          </p:cNvPr>
          <p:cNvSpPr>
            <a:spLocks noGrp="1"/>
          </p:cNvSpPr>
          <p:nvPr>
            <p:ph sz="half" idx="2"/>
          </p:nvPr>
        </p:nvSpPr>
        <p:spPr>
          <a:xfrm>
            <a:off x="8135303" y="1412489"/>
            <a:ext cx="3715285" cy="4363844"/>
          </a:xfrm>
        </p:spPr>
        <p:txBody>
          <a:bodyPr vert="horz" lIns="0" tIns="45720" rIns="0" bIns="45720" rtlCol="0" anchor="t">
            <a:noAutofit/>
          </a:bodyPr>
          <a:lstStyle/>
          <a:p>
            <a:r>
              <a:rPr lang="en-US" b="1" dirty="0">
                <a:solidFill>
                  <a:schemeClr val="tx2"/>
                </a:solidFill>
              </a:rPr>
              <a:t>Luke 10:17</a:t>
            </a:r>
            <a:r>
              <a:rPr lang="en-US" dirty="0">
                <a:solidFill>
                  <a:schemeClr val="tx2"/>
                </a:solidFill>
              </a:rPr>
              <a:t> </a:t>
            </a:r>
            <a:r>
              <a:rPr lang="en-US" dirty="0">
                <a:solidFill>
                  <a:schemeClr val="tx2"/>
                </a:solidFill>
                <a:ea typeface="+mn-lt"/>
                <a:cs typeface="+mn-lt"/>
              </a:rPr>
              <a:t>The seventy returned with joy, saying, ‘Lord, in your name even the demons submit to us!’ </a:t>
            </a:r>
            <a:r>
              <a:rPr lang="en-US" b="1" baseline="30000" dirty="0">
                <a:solidFill>
                  <a:schemeClr val="tx2"/>
                </a:solidFill>
                <a:ea typeface="+mn-lt"/>
                <a:cs typeface="+mn-lt"/>
              </a:rPr>
              <a:t>18 </a:t>
            </a:r>
            <a:r>
              <a:rPr lang="en-US" u="sng" dirty="0">
                <a:solidFill>
                  <a:schemeClr val="tx2"/>
                </a:solidFill>
                <a:ea typeface="+mn-lt"/>
                <a:cs typeface="+mn-lt"/>
              </a:rPr>
              <a:t>He said to them, ‘I watched Satan fall from heaven like a flash of lightning.</a:t>
            </a:r>
            <a:r>
              <a:rPr lang="en-US" dirty="0">
                <a:solidFill>
                  <a:schemeClr val="tx2"/>
                </a:solidFill>
                <a:ea typeface="+mn-lt"/>
                <a:cs typeface="+mn-lt"/>
              </a:rPr>
              <a:t> </a:t>
            </a:r>
            <a:r>
              <a:rPr lang="en-US" b="1" baseline="30000" dirty="0">
                <a:solidFill>
                  <a:schemeClr val="tx2"/>
                </a:solidFill>
                <a:ea typeface="+mn-lt"/>
                <a:cs typeface="+mn-lt"/>
              </a:rPr>
              <a:t>19 </a:t>
            </a:r>
            <a:r>
              <a:rPr lang="en-US" dirty="0">
                <a:solidFill>
                  <a:schemeClr val="tx2"/>
                </a:solidFill>
                <a:ea typeface="+mn-lt"/>
                <a:cs typeface="+mn-lt"/>
              </a:rPr>
              <a:t>See, I have given you authority to tread on snakes and scorpions, and over all the power of the enemy; and nothing will hurt you. </a:t>
            </a:r>
            <a:r>
              <a:rPr lang="en-US" b="1" baseline="30000" dirty="0">
                <a:solidFill>
                  <a:schemeClr val="tx2"/>
                </a:solidFill>
                <a:ea typeface="+mn-lt"/>
                <a:cs typeface="+mn-lt"/>
              </a:rPr>
              <a:t>20 </a:t>
            </a:r>
            <a:r>
              <a:rPr lang="en-US" dirty="0">
                <a:solidFill>
                  <a:schemeClr val="tx2"/>
                </a:solidFill>
                <a:ea typeface="+mn-lt"/>
                <a:cs typeface="+mn-lt"/>
              </a:rPr>
              <a:t>Nevertheless, do not rejoice at this, that the spirits submit to you, but rejoice that your names are written in heaven.’</a:t>
            </a:r>
            <a:endParaRPr lang="en-US" dirty="0">
              <a:solidFill>
                <a:schemeClr val="tx2"/>
              </a:solidFill>
            </a:endParaRPr>
          </a:p>
        </p:txBody>
      </p:sp>
    </p:spTree>
    <p:extLst>
      <p:ext uri="{BB962C8B-B14F-4D97-AF65-F5344CB8AC3E}">
        <p14:creationId xmlns:p14="http://schemas.microsoft.com/office/powerpoint/2010/main" val="22183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7CEC-D382-4431-A686-AE67D09BB420}"/>
              </a:ext>
            </a:extLst>
          </p:cNvPr>
          <p:cNvSpPr>
            <a:spLocks noGrp="1"/>
          </p:cNvSpPr>
          <p:nvPr>
            <p:ph type="title"/>
          </p:nvPr>
        </p:nvSpPr>
        <p:spPr/>
        <p:txBody>
          <a:bodyPr>
            <a:normAutofit/>
          </a:bodyPr>
          <a:lstStyle/>
          <a:p>
            <a:r>
              <a:rPr lang="en-US" sz="3600" dirty="0">
                <a:solidFill>
                  <a:schemeClr val="tx2"/>
                </a:solidFill>
              </a:rPr>
              <a:t>The accuser is thrown down</a:t>
            </a:r>
          </a:p>
        </p:txBody>
      </p:sp>
      <p:sp>
        <p:nvSpPr>
          <p:cNvPr id="3" name="Content Placeholder 2">
            <a:extLst>
              <a:ext uri="{FF2B5EF4-FFF2-40B4-BE49-F238E27FC236}">
                <a16:creationId xmlns:a16="http://schemas.microsoft.com/office/drawing/2014/main" id="{205F96A5-A1CE-30A8-F279-E3E38A076078}"/>
              </a:ext>
            </a:extLst>
          </p:cNvPr>
          <p:cNvSpPr>
            <a:spLocks noGrp="1"/>
          </p:cNvSpPr>
          <p:nvPr>
            <p:ph idx="1"/>
          </p:nvPr>
        </p:nvSpPr>
        <p:spPr>
          <a:xfrm>
            <a:off x="429165" y="1427672"/>
            <a:ext cx="11247406" cy="4830792"/>
          </a:xfrm>
        </p:spPr>
        <p:txBody>
          <a:bodyPr vert="horz" lIns="0" tIns="45720" rIns="0" bIns="45720" rtlCol="0" anchor="t">
            <a:noAutofit/>
          </a:bodyPr>
          <a:lstStyle/>
          <a:p>
            <a:r>
              <a:rPr lang="en-US" sz="2400" b="1" dirty="0">
                <a:solidFill>
                  <a:schemeClr val="tx2"/>
                </a:solidFill>
              </a:rPr>
              <a:t>Revelation 12:10</a:t>
            </a:r>
            <a:r>
              <a:rPr lang="en-US" sz="2400" dirty="0">
                <a:solidFill>
                  <a:schemeClr val="tx2"/>
                </a:solidFill>
              </a:rPr>
              <a:t> </a:t>
            </a:r>
            <a:r>
              <a:rPr lang="en-US" sz="2400" dirty="0">
                <a:solidFill>
                  <a:schemeClr val="tx2"/>
                </a:solidFill>
                <a:ea typeface="+mn-lt"/>
                <a:cs typeface="+mn-lt"/>
              </a:rPr>
              <a:t>Then I heard a loud voice in heaven </a:t>
            </a:r>
            <a:r>
              <a:rPr lang="en-US" sz="2400" dirty="0" err="1">
                <a:solidFill>
                  <a:schemeClr val="tx2"/>
                </a:solidFill>
                <a:ea typeface="+mn-lt"/>
                <a:cs typeface="+mn-lt"/>
              </a:rPr>
              <a:t>proclaiming,“Now</a:t>
            </a:r>
            <a:r>
              <a:rPr lang="en-US" sz="2400" dirty="0">
                <a:solidFill>
                  <a:schemeClr val="tx2"/>
                </a:solidFill>
                <a:ea typeface="+mn-lt"/>
                <a:cs typeface="+mn-lt"/>
              </a:rPr>
              <a:t> have come the salvation and the power</a:t>
            </a:r>
            <a:br>
              <a:rPr lang="en-US" sz="2400" dirty="0">
                <a:solidFill>
                  <a:schemeClr val="tx2"/>
                </a:solidFill>
                <a:ea typeface="+mn-lt"/>
                <a:cs typeface="+mn-lt"/>
              </a:rPr>
            </a:br>
            <a:r>
              <a:rPr lang="en-US" sz="2400" dirty="0">
                <a:solidFill>
                  <a:schemeClr val="tx2"/>
                </a:solidFill>
                <a:ea typeface="+mn-lt"/>
                <a:cs typeface="+mn-lt"/>
              </a:rPr>
              <a:t>    and the kingdom of our God and the authority of his Messiah, </a:t>
            </a:r>
            <a:endParaRPr lang="en-US" dirty="0">
              <a:solidFill>
                <a:schemeClr val="tx2"/>
              </a:solidFill>
              <a:ea typeface="+mn-lt"/>
              <a:cs typeface="+mn-lt"/>
            </a:endParaRPr>
          </a:p>
          <a:p>
            <a:pPr marL="0" indent="0">
              <a:buNone/>
            </a:pPr>
            <a:r>
              <a:rPr lang="en-US" sz="3600" baseline="30000" dirty="0">
                <a:solidFill>
                  <a:schemeClr val="tx2"/>
                </a:solidFill>
                <a:ea typeface="+mn-lt"/>
                <a:cs typeface="+mn-lt"/>
              </a:rPr>
              <a:t>for the accuser of our brothers and sisters has been thrown down,</a:t>
            </a:r>
            <a:br>
              <a:rPr lang="en-US" sz="3600" baseline="30000" dirty="0">
                <a:ea typeface="+mn-lt"/>
                <a:cs typeface="+mn-lt"/>
              </a:rPr>
            </a:br>
            <a:r>
              <a:rPr lang="en-US" sz="3600" baseline="30000" dirty="0">
                <a:solidFill>
                  <a:schemeClr val="tx2"/>
                </a:solidFill>
                <a:ea typeface="+mn-lt"/>
                <a:cs typeface="+mn-lt"/>
              </a:rPr>
              <a:t>    who accuses them day and night before our God.</a:t>
            </a:r>
            <a:r>
              <a:rPr lang="en-US" sz="2400" baseline="30000" dirty="0">
                <a:solidFill>
                  <a:schemeClr val="tx2"/>
                </a:solidFill>
                <a:ea typeface="+mn-lt"/>
                <a:cs typeface="+mn-lt"/>
              </a:rPr>
              <a:t>11 </a:t>
            </a:r>
            <a:r>
              <a:rPr lang="en-US" sz="2400" u="sng" dirty="0">
                <a:solidFill>
                  <a:schemeClr val="tx2"/>
                </a:solidFill>
                <a:ea typeface="+mn-lt"/>
                <a:cs typeface="+mn-lt"/>
              </a:rPr>
              <a:t>But they have conquered him by the blood of the Lamb</a:t>
            </a:r>
            <a:br>
              <a:rPr lang="en-US" sz="2400" u="sng" dirty="0">
                <a:ea typeface="+mn-lt"/>
                <a:cs typeface="+mn-lt"/>
              </a:rPr>
            </a:br>
            <a:r>
              <a:rPr lang="en-US" sz="2400" u="sng" dirty="0">
                <a:solidFill>
                  <a:schemeClr val="tx2"/>
                </a:solidFill>
                <a:ea typeface="+mn-lt"/>
                <a:cs typeface="+mn-lt"/>
              </a:rPr>
              <a:t>    and by the word of their testimony,</a:t>
            </a:r>
            <a:br>
              <a:rPr lang="en-US" sz="2400" u="sng" dirty="0">
                <a:ea typeface="+mn-lt"/>
                <a:cs typeface="+mn-lt"/>
              </a:rPr>
            </a:br>
            <a:r>
              <a:rPr lang="en-US" sz="2400" u="sng" dirty="0">
                <a:solidFill>
                  <a:schemeClr val="tx2"/>
                </a:solidFill>
                <a:ea typeface="+mn-lt"/>
                <a:cs typeface="+mn-lt"/>
              </a:rPr>
              <a:t>for they loved not their lives unto the death. </a:t>
            </a:r>
            <a:r>
              <a:rPr lang="en-US" sz="2400" dirty="0">
                <a:solidFill>
                  <a:schemeClr val="tx2"/>
                </a:solidFill>
                <a:ea typeface="+mn-lt"/>
                <a:cs typeface="+mn-lt"/>
              </a:rPr>
              <a:t>12 Rejoice then, you heavens</a:t>
            </a:r>
            <a:br>
              <a:rPr lang="en-US" sz="2400" dirty="0">
                <a:solidFill>
                  <a:schemeClr val="tx2"/>
                </a:solidFill>
                <a:ea typeface="+mn-lt"/>
                <a:cs typeface="+mn-lt"/>
              </a:rPr>
            </a:br>
            <a:r>
              <a:rPr lang="en-US" sz="2400" dirty="0">
                <a:solidFill>
                  <a:schemeClr val="tx2"/>
                </a:solidFill>
                <a:ea typeface="+mn-lt"/>
                <a:cs typeface="+mn-lt"/>
              </a:rPr>
              <a:t>    and those who dwell in them!</a:t>
            </a:r>
            <a:br>
              <a:rPr lang="en-US" sz="2400" dirty="0">
                <a:solidFill>
                  <a:schemeClr val="tx2"/>
                </a:solidFill>
                <a:ea typeface="+mn-lt"/>
                <a:cs typeface="+mn-lt"/>
              </a:rPr>
            </a:br>
            <a:r>
              <a:rPr lang="en-US" sz="2400" dirty="0">
                <a:solidFill>
                  <a:schemeClr val="tx2"/>
                </a:solidFill>
                <a:ea typeface="+mn-lt"/>
                <a:cs typeface="+mn-lt"/>
              </a:rPr>
              <a:t>But woe to the earth and the sea,</a:t>
            </a:r>
            <a:br>
              <a:rPr lang="en-US" sz="2400" dirty="0">
                <a:solidFill>
                  <a:schemeClr val="tx2"/>
                </a:solidFill>
                <a:ea typeface="+mn-lt"/>
                <a:cs typeface="+mn-lt"/>
              </a:rPr>
            </a:br>
            <a:r>
              <a:rPr lang="en-US" sz="2400" dirty="0">
                <a:solidFill>
                  <a:schemeClr val="tx2"/>
                </a:solidFill>
                <a:ea typeface="+mn-lt"/>
                <a:cs typeface="+mn-lt"/>
              </a:rPr>
              <a:t>    for the devil has come down to you</a:t>
            </a:r>
            <a:br>
              <a:rPr lang="en-US" sz="2400" dirty="0">
                <a:solidFill>
                  <a:schemeClr val="tx2"/>
                </a:solidFill>
                <a:ea typeface="+mn-lt"/>
                <a:cs typeface="+mn-lt"/>
              </a:rPr>
            </a:br>
            <a:r>
              <a:rPr lang="en-US" sz="2400" dirty="0">
                <a:solidFill>
                  <a:schemeClr val="tx2"/>
                </a:solidFill>
                <a:ea typeface="+mn-lt"/>
                <a:cs typeface="+mn-lt"/>
              </a:rPr>
              <a:t>with great wrath</a:t>
            </a:r>
            <a:br>
              <a:rPr lang="en-US" sz="2400" dirty="0">
                <a:solidFill>
                  <a:schemeClr val="tx2"/>
                </a:solidFill>
                <a:ea typeface="+mn-lt"/>
                <a:cs typeface="+mn-lt"/>
              </a:rPr>
            </a:br>
            <a:r>
              <a:rPr lang="en-US" sz="2400" dirty="0">
                <a:solidFill>
                  <a:schemeClr val="tx2"/>
                </a:solidFill>
                <a:ea typeface="+mn-lt"/>
                <a:cs typeface="+mn-lt"/>
              </a:rPr>
              <a:t>    because he knows that his time is short!”</a:t>
            </a:r>
            <a:endParaRPr lang="en-US">
              <a:solidFill>
                <a:schemeClr val="tx2"/>
              </a:solidFill>
            </a:endParaRPr>
          </a:p>
          <a:p>
            <a:endParaRPr lang="en-US" dirty="0"/>
          </a:p>
        </p:txBody>
      </p:sp>
    </p:spTree>
    <p:extLst>
      <p:ext uri="{BB962C8B-B14F-4D97-AF65-F5344CB8AC3E}">
        <p14:creationId xmlns:p14="http://schemas.microsoft.com/office/powerpoint/2010/main" val="28959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057B-E0D4-5E59-58F8-16C136E8623A}"/>
              </a:ext>
            </a:extLst>
          </p:cNvPr>
          <p:cNvSpPr>
            <a:spLocks noGrp="1"/>
          </p:cNvSpPr>
          <p:nvPr>
            <p:ph type="title"/>
          </p:nvPr>
        </p:nvSpPr>
        <p:spPr/>
        <p:txBody>
          <a:bodyPr/>
          <a:lstStyle/>
          <a:p>
            <a:r>
              <a:rPr lang="en-US" dirty="0"/>
              <a:t>Not everyone kept the faith</a:t>
            </a:r>
          </a:p>
        </p:txBody>
      </p:sp>
      <p:sp>
        <p:nvSpPr>
          <p:cNvPr id="3" name="Content Placeholder 2">
            <a:extLst>
              <a:ext uri="{FF2B5EF4-FFF2-40B4-BE49-F238E27FC236}">
                <a16:creationId xmlns:a16="http://schemas.microsoft.com/office/drawing/2014/main" id="{0E55BAE5-EFE6-3759-6CDC-ED26B45F9C05}"/>
              </a:ext>
            </a:extLst>
          </p:cNvPr>
          <p:cNvSpPr>
            <a:spLocks noGrp="1"/>
          </p:cNvSpPr>
          <p:nvPr>
            <p:ph idx="1"/>
          </p:nvPr>
        </p:nvSpPr>
        <p:spPr/>
        <p:txBody>
          <a:bodyPr vert="horz" lIns="0" tIns="45720" rIns="0" bIns="45720" rtlCol="0" anchor="t">
            <a:normAutofit/>
          </a:bodyPr>
          <a:lstStyle/>
          <a:p>
            <a:r>
              <a:rPr lang="en-US" sz="2800" dirty="0">
                <a:solidFill>
                  <a:schemeClr val="tx2"/>
                </a:solidFill>
                <a:ea typeface="+mn-lt"/>
                <a:cs typeface="+mn-lt"/>
              </a:rPr>
              <a:t>"Those who denied that they were or had been Christians, when they invoked the gods in words dictated by me, offered prayer with incense and wine to your image, which I had ordered to be brought for this purpose together with statues of the gods, and also cursed Christ – none of which those who are really Christians can, it is said, be forced to do — these I thought should be discharged. Others named by the informer declared that they were Christians, but then denied it, asserting that they had been but had ceased to be, some three years before, others many years, some as much as twenty-five years," Pliny, </a:t>
            </a:r>
            <a:r>
              <a:rPr lang="en-US" sz="2800" i="1" dirty="0">
                <a:solidFill>
                  <a:schemeClr val="tx2"/>
                </a:solidFill>
                <a:ea typeface="+mn-lt"/>
                <a:cs typeface="+mn-lt"/>
              </a:rPr>
              <a:t>Letter to Trajan</a:t>
            </a:r>
            <a:r>
              <a:rPr lang="en-US" sz="2800" dirty="0">
                <a:solidFill>
                  <a:schemeClr val="tx2"/>
                </a:solidFill>
                <a:ea typeface="+mn-lt"/>
                <a:cs typeface="+mn-lt"/>
              </a:rPr>
              <a:t>, circa 112.</a:t>
            </a:r>
            <a:endParaRPr lang="en-US" sz="2800" dirty="0">
              <a:solidFill>
                <a:schemeClr val="tx2"/>
              </a:solidFill>
            </a:endParaRPr>
          </a:p>
        </p:txBody>
      </p:sp>
    </p:spTree>
    <p:extLst>
      <p:ext uri="{BB962C8B-B14F-4D97-AF65-F5344CB8AC3E}">
        <p14:creationId xmlns:p14="http://schemas.microsoft.com/office/powerpoint/2010/main" val="341145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F830-E9D4-7357-DF44-132BB91C3621}"/>
              </a:ext>
            </a:extLst>
          </p:cNvPr>
          <p:cNvSpPr>
            <a:spLocks noGrp="1"/>
          </p:cNvSpPr>
          <p:nvPr>
            <p:ph type="title"/>
          </p:nvPr>
        </p:nvSpPr>
        <p:spPr/>
        <p:txBody>
          <a:bodyPr/>
          <a:lstStyle/>
          <a:p>
            <a:r>
              <a:rPr lang="en-US" dirty="0"/>
              <a:t>The Seventh Trumpet</a:t>
            </a:r>
          </a:p>
        </p:txBody>
      </p:sp>
      <p:sp>
        <p:nvSpPr>
          <p:cNvPr id="3" name="Content Placeholder 2">
            <a:extLst>
              <a:ext uri="{FF2B5EF4-FFF2-40B4-BE49-F238E27FC236}">
                <a16:creationId xmlns:a16="http://schemas.microsoft.com/office/drawing/2014/main" id="{05673700-BA68-2F34-57AF-2734358C45DB}"/>
              </a:ext>
            </a:extLst>
          </p:cNvPr>
          <p:cNvSpPr>
            <a:spLocks noGrp="1"/>
          </p:cNvSpPr>
          <p:nvPr>
            <p:ph idx="1"/>
          </p:nvPr>
        </p:nvSpPr>
        <p:spPr>
          <a:xfrm>
            <a:off x="1104900" y="1312653"/>
            <a:ext cx="10744200" cy="5348377"/>
          </a:xfrm>
        </p:spPr>
        <p:txBody>
          <a:bodyPr vert="horz" lIns="0" tIns="45720" rIns="0" bIns="45720" rtlCol="0" anchor="t">
            <a:noAutofit/>
          </a:bodyPr>
          <a:lstStyle/>
          <a:p>
            <a:r>
              <a:rPr lang="en-US" sz="2400" b="1" dirty="0">
                <a:solidFill>
                  <a:schemeClr val="tx2"/>
                </a:solidFill>
              </a:rPr>
              <a:t>Revelation 11:15 </a:t>
            </a:r>
            <a:r>
              <a:rPr lang="en-US" sz="2400" dirty="0">
                <a:solidFill>
                  <a:schemeClr val="tx2"/>
                </a:solidFill>
              </a:rPr>
              <a:t>Then</a:t>
            </a:r>
            <a:r>
              <a:rPr lang="en-US" sz="2400" dirty="0">
                <a:solidFill>
                  <a:schemeClr val="tx2"/>
                </a:solidFill>
                <a:ea typeface="+mn-lt"/>
                <a:cs typeface="+mn-lt"/>
              </a:rPr>
              <a:t> the seventh angel blew his trumpet, and there were loud voices in heaven, </a:t>
            </a:r>
            <a:r>
              <a:rPr lang="en-US" sz="2400" dirty="0" err="1">
                <a:solidFill>
                  <a:schemeClr val="tx2"/>
                </a:solidFill>
                <a:ea typeface="+mn-lt"/>
                <a:cs typeface="+mn-lt"/>
              </a:rPr>
              <a:t>saying,‘</a:t>
            </a:r>
            <a:r>
              <a:rPr lang="en-US" sz="2400" u="sng" dirty="0" err="1">
                <a:solidFill>
                  <a:schemeClr val="tx2"/>
                </a:solidFill>
                <a:ea typeface="+mn-lt"/>
                <a:cs typeface="+mn-lt"/>
              </a:rPr>
              <a:t>The</a:t>
            </a:r>
            <a:r>
              <a:rPr lang="en-US" sz="2400" u="sng" dirty="0">
                <a:solidFill>
                  <a:schemeClr val="tx2"/>
                </a:solidFill>
                <a:ea typeface="+mn-lt"/>
                <a:cs typeface="+mn-lt"/>
              </a:rPr>
              <a:t> kingdom of the world has become the kingdom of our Lord</a:t>
            </a:r>
            <a:br>
              <a:rPr lang="en-US" sz="2400" u="sng" dirty="0">
                <a:ea typeface="+mn-lt"/>
                <a:cs typeface="+mn-lt"/>
              </a:rPr>
            </a:br>
            <a:r>
              <a:rPr lang="en-US" sz="2400" u="sng" dirty="0">
                <a:solidFill>
                  <a:schemeClr val="tx2"/>
                </a:solidFill>
                <a:ea typeface="+mn-lt"/>
                <a:cs typeface="+mn-lt"/>
              </a:rPr>
              <a:t>    and of his Messiah, and he will reign forever and ever</a:t>
            </a:r>
            <a:r>
              <a:rPr lang="en-US" sz="2400" dirty="0">
                <a:solidFill>
                  <a:schemeClr val="tx2"/>
                </a:solidFill>
                <a:ea typeface="+mn-lt"/>
                <a:cs typeface="+mn-lt"/>
              </a:rPr>
              <a:t>.</a:t>
            </a:r>
            <a:br>
              <a:rPr lang="en-US" sz="2400" baseline="30000" dirty="0">
                <a:solidFill>
                  <a:schemeClr val="tx2"/>
                </a:solidFill>
                <a:ea typeface="+mn-lt"/>
                <a:cs typeface="+mn-lt"/>
              </a:rPr>
            </a:br>
            <a:r>
              <a:rPr lang="en-US" sz="2400" b="1" baseline="30000" dirty="0">
                <a:solidFill>
                  <a:schemeClr val="tx2"/>
                </a:solidFill>
                <a:ea typeface="+mn-lt"/>
                <a:cs typeface="+mn-lt"/>
              </a:rPr>
              <a:t>16 </a:t>
            </a:r>
            <a:r>
              <a:rPr lang="en-US" sz="2400" dirty="0">
                <a:solidFill>
                  <a:schemeClr val="tx2"/>
                </a:solidFill>
                <a:ea typeface="+mn-lt"/>
                <a:cs typeface="+mn-lt"/>
              </a:rPr>
              <a:t>Then the twenty-four elders who sit on their thrones before God fell on their faces and worshipped God, </a:t>
            </a:r>
            <a:r>
              <a:rPr lang="en-US" sz="2400" b="1" baseline="30000" dirty="0">
                <a:solidFill>
                  <a:schemeClr val="tx2"/>
                </a:solidFill>
                <a:ea typeface="+mn-lt"/>
                <a:cs typeface="+mn-lt"/>
              </a:rPr>
              <a:t>17 </a:t>
            </a:r>
            <a:r>
              <a:rPr lang="en-US" sz="2400" dirty="0" err="1">
                <a:solidFill>
                  <a:schemeClr val="tx2"/>
                </a:solidFill>
                <a:ea typeface="+mn-lt"/>
                <a:cs typeface="+mn-lt"/>
              </a:rPr>
              <a:t>singing,‘We</a:t>
            </a:r>
            <a:r>
              <a:rPr lang="en-US" sz="2400" dirty="0">
                <a:solidFill>
                  <a:schemeClr val="tx2"/>
                </a:solidFill>
                <a:ea typeface="+mn-lt"/>
                <a:cs typeface="+mn-lt"/>
              </a:rPr>
              <a:t> give you thanks, Lord God Almighty,</a:t>
            </a:r>
            <a:br>
              <a:rPr lang="en-US" sz="2400" dirty="0">
                <a:solidFill>
                  <a:schemeClr val="tx2"/>
                </a:solidFill>
                <a:ea typeface="+mn-lt"/>
                <a:cs typeface="+mn-lt"/>
              </a:rPr>
            </a:br>
            <a:r>
              <a:rPr lang="en-US" sz="2400" dirty="0">
                <a:solidFill>
                  <a:schemeClr val="tx2"/>
                </a:solidFill>
                <a:ea typeface="+mn-lt"/>
                <a:cs typeface="+mn-lt"/>
              </a:rPr>
              <a:t>    who are and who were,</a:t>
            </a:r>
            <a:br>
              <a:rPr lang="en-US" sz="2400" dirty="0">
                <a:solidFill>
                  <a:schemeClr val="tx2"/>
                </a:solidFill>
                <a:ea typeface="+mn-lt"/>
                <a:cs typeface="+mn-lt"/>
              </a:rPr>
            </a:br>
            <a:r>
              <a:rPr lang="en-US" sz="2400" dirty="0">
                <a:solidFill>
                  <a:schemeClr val="tx2"/>
                </a:solidFill>
                <a:ea typeface="+mn-lt"/>
                <a:cs typeface="+mn-lt"/>
              </a:rPr>
              <a:t>for you have taken your great power</a:t>
            </a:r>
            <a:br>
              <a:rPr lang="en-US" sz="2400" dirty="0">
                <a:solidFill>
                  <a:schemeClr val="tx2"/>
                </a:solidFill>
                <a:ea typeface="+mn-lt"/>
                <a:cs typeface="+mn-lt"/>
              </a:rPr>
            </a:br>
            <a:r>
              <a:rPr lang="en-US" sz="2400" dirty="0">
                <a:solidFill>
                  <a:schemeClr val="tx2"/>
                </a:solidFill>
                <a:ea typeface="+mn-lt"/>
                <a:cs typeface="+mn-lt"/>
              </a:rPr>
              <a:t>    and begun to reign.</a:t>
            </a:r>
            <a:br>
              <a:rPr lang="en-US" sz="2400" dirty="0">
                <a:solidFill>
                  <a:schemeClr val="tx2"/>
                </a:solidFill>
                <a:ea typeface="+mn-lt"/>
                <a:cs typeface="+mn-lt"/>
              </a:rPr>
            </a:br>
            <a:r>
              <a:rPr lang="en-US" sz="2400" dirty="0">
                <a:solidFill>
                  <a:schemeClr val="tx2"/>
                </a:solidFill>
                <a:ea typeface="+mn-lt"/>
                <a:cs typeface="+mn-lt"/>
              </a:rPr>
              <a:t>18 The nations raged,</a:t>
            </a:r>
            <a:br>
              <a:rPr lang="en-US" sz="2400" dirty="0">
                <a:solidFill>
                  <a:schemeClr val="tx2"/>
                </a:solidFill>
                <a:ea typeface="+mn-lt"/>
                <a:cs typeface="+mn-lt"/>
              </a:rPr>
            </a:br>
            <a:r>
              <a:rPr lang="en-US" sz="2400" dirty="0">
                <a:solidFill>
                  <a:schemeClr val="tx2"/>
                </a:solidFill>
                <a:ea typeface="+mn-lt"/>
                <a:cs typeface="+mn-lt"/>
              </a:rPr>
              <a:t>    but your wrath has come,</a:t>
            </a:r>
            <a:br>
              <a:rPr lang="en-US" sz="2400" dirty="0">
                <a:solidFill>
                  <a:schemeClr val="tx2"/>
                </a:solidFill>
                <a:ea typeface="+mn-lt"/>
                <a:cs typeface="+mn-lt"/>
              </a:rPr>
            </a:br>
            <a:r>
              <a:rPr lang="en-US" sz="2400" dirty="0">
                <a:solidFill>
                  <a:schemeClr val="tx2"/>
                </a:solidFill>
                <a:ea typeface="+mn-lt"/>
                <a:cs typeface="+mn-lt"/>
              </a:rPr>
              <a:t>    and the time for judging the dead,</a:t>
            </a:r>
            <a:br>
              <a:rPr lang="en-US" sz="2400" dirty="0">
                <a:solidFill>
                  <a:schemeClr val="tx2"/>
                </a:solidFill>
                <a:ea typeface="+mn-lt"/>
                <a:cs typeface="+mn-lt"/>
              </a:rPr>
            </a:br>
            <a:r>
              <a:rPr lang="en-US" sz="2400" dirty="0">
                <a:solidFill>
                  <a:schemeClr val="tx2"/>
                </a:solidFill>
                <a:ea typeface="+mn-lt"/>
                <a:cs typeface="+mn-lt"/>
              </a:rPr>
              <a:t>for rewarding your servants, the prophets</a:t>
            </a:r>
            <a:br>
              <a:rPr lang="en-US" sz="2400" dirty="0">
                <a:solidFill>
                  <a:schemeClr val="tx2"/>
                </a:solidFill>
                <a:ea typeface="+mn-lt"/>
                <a:cs typeface="+mn-lt"/>
              </a:rPr>
            </a:br>
            <a:r>
              <a:rPr lang="en-US" sz="2400" dirty="0">
                <a:solidFill>
                  <a:schemeClr val="tx2"/>
                </a:solidFill>
                <a:ea typeface="+mn-lt"/>
                <a:cs typeface="+mn-lt"/>
              </a:rPr>
              <a:t>    and saints and all who fear your name,</a:t>
            </a:r>
            <a:br>
              <a:rPr lang="en-US" sz="2400" dirty="0">
                <a:solidFill>
                  <a:schemeClr val="tx2"/>
                </a:solidFill>
                <a:ea typeface="+mn-lt"/>
                <a:cs typeface="+mn-lt"/>
              </a:rPr>
            </a:br>
            <a:r>
              <a:rPr lang="en-US" sz="2400" dirty="0">
                <a:solidFill>
                  <a:schemeClr val="tx2"/>
                </a:solidFill>
                <a:ea typeface="+mn-lt"/>
                <a:cs typeface="+mn-lt"/>
              </a:rPr>
              <a:t>    both small and great,</a:t>
            </a:r>
            <a:br>
              <a:rPr lang="en-US" sz="2400" dirty="0">
                <a:solidFill>
                  <a:schemeClr val="tx2"/>
                </a:solidFill>
                <a:ea typeface="+mn-lt"/>
                <a:cs typeface="+mn-lt"/>
              </a:rPr>
            </a:br>
            <a:r>
              <a:rPr lang="en-US" sz="2400" dirty="0">
                <a:solidFill>
                  <a:schemeClr val="tx2"/>
                </a:solidFill>
                <a:ea typeface="+mn-lt"/>
                <a:cs typeface="+mn-lt"/>
              </a:rPr>
              <a:t>and for destroying those who destroy the earth.’ </a:t>
            </a:r>
            <a:endParaRPr lang="en-US" sz="2400" dirty="0">
              <a:solidFill>
                <a:schemeClr val="tx2"/>
              </a:solidFill>
            </a:endParaRPr>
          </a:p>
          <a:p>
            <a:endParaRPr lang="en-US" dirty="0"/>
          </a:p>
        </p:txBody>
      </p:sp>
    </p:spTree>
    <p:extLst>
      <p:ext uri="{BB962C8B-B14F-4D97-AF65-F5344CB8AC3E}">
        <p14:creationId xmlns:p14="http://schemas.microsoft.com/office/powerpoint/2010/main" val="167303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5AA-416F-A9B7-E9FB-AE19B96FE876}"/>
              </a:ext>
            </a:extLst>
          </p:cNvPr>
          <p:cNvSpPr>
            <a:spLocks noGrp="1"/>
          </p:cNvSpPr>
          <p:nvPr>
            <p:ph type="title"/>
          </p:nvPr>
        </p:nvSpPr>
        <p:spPr/>
        <p:txBody>
          <a:bodyPr/>
          <a:lstStyle/>
          <a:p>
            <a:r>
              <a:rPr lang="en-US" dirty="0"/>
              <a:t>The temple and the ark of the covenant</a:t>
            </a:r>
          </a:p>
        </p:txBody>
      </p:sp>
      <p:sp>
        <p:nvSpPr>
          <p:cNvPr id="3" name="Content Placeholder 2">
            <a:extLst>
              <a:ext uri="{FF2B5EF4-FFF2-40B4-BE49-F238E27FC236}">
                <a16:creationId xmlns:a16="http://schemas.microsoft.com/office/drawing/2014/main" id="{8B2A7F1B-2355-5F6F-66CE-6482E8A11D12}"/>
              </a:ext>
            </a:extLst>
          </p:cNvPr>
          <p:cNvSpPr>
            <a:spLocks noGrp="1"/>
          </p:cNvSpPr>
          <p:nvPr>
            <p:ph idx="1"/>
          </p:nvPr>
        </p:nvSpPr>
        <p:spPr/>
        <p:txBody>
          <a:bodyPr vert="horz" lIns="0" tIns="45720" rIns="0" bIns="45720" rtlCol="0" anchor="t">
            <a:normAutofit/>
          </a:bodyPr>
          <a:lstStyle/>
          <a:p>
            <a:r>
              <a:rPr lang="en-US" sz="3200" b="1" dirty="0">
                <a:solidFill>
                  <a:schemeClr val="tx2"/>
                </a:solidFill>
              </a:rPr>
              <a:t>Revelation 11:19</a:t>
            </a:r>
            <a:r>
              <a:rPr lang="en-US" sz="3200" dirty="0">
                <a:solidFill>
                  <a:schemeClr val="tx2"/>
                </a:solidFill>
              </a:rPr>
              <a:t> </a:t>
            </a:r>
            <a:r>
              <a:rPr lang="en-US" sz="3200" dirty="0">
                <a:solidFill>
                  <a:schemeClr val="tx2"/>
                </a:solidFill>
                <a:ea typeface="+mn-lt"/>
                <a:cs typeface="+mn-lt"/>
              </a:rPr>
              <a:t>Then God’s temple in heaven was opened, and the ark of his covenant was seen within his temple; and there were flashes of lightning, rumblings, peals of thunder, an earthquake, and heavy hail.</a:t>
            </a:r>
            <a:endParaRPr lang="en-US" sz="3200" dirty="0">
              <a:solidFill>
                <a:schemeClr val="tx2"/>
              </a:solidFill>
            </a:endParaRPr>
          </a:p>
        </p:txBody>
      </p:sp>
    </p:spTree>
    <p:extLst>
      <p:ext uri="{BB962C8B-B14F-4D97-AF65-F5344CB8AC3E}">
        <p14:creationId xmlns:p14="http://schemas.microsoft.com/office/powerpoint/2010/main" val="415033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F0AD-C07C-F101-2A37-9948C54481EE}"/>
              </a:ext>
            </a:extLst>
          </p:cNvPr>
          <p:cNvSpPr>
            <a:spLocks noGrp="1"/>
          </p:cNvSpPr>
          <p:nvPr>
            <p:ph type="title"/>
          </p:nvPr>
        </p:nvSpPr>
        <p:spPr/>
        <p:txBody>
          <a:bodyPr/>
          <a:lstStyle/>
          <a:p>
            <a:pPr algn="ctr"/>
            <a:r>
              <a:rPr lang="en-US" dirty="0">
                <a:solidFill>
                  <a:srgbClr val="FF0000"/>
                </a:solidFill>
              </a:rPr>
              <a:t>Links between the seventh trumpet (11:15-18) and the seven bowls of wrath (15:1-16:21)</a:t>
            </a:r>
            <a:endParaRPr lang="en-US"/>
          </a:p>
        </p:txBody>
      </p:sp>
      <p:sp>
        <p:nvSpPr>
          <p:cNvPr id="3" name="Content Placeholder 2">
            <a:extLst>
              <a:ext uri="{FF2B5EF4-FFF2-40B4-BE49-F238E27FC236}">
                <a16:creationId xmlns:a16="http://schemas.microsoft.com/office/drawing/2014/main" id="{6BC269CB-7A7F-0A68-AFD4-D82947DBE17F}"/>
              </a:ext>
            </a:extLst>
          </p:cNvPr>
          <p:cNvSpPr>
            <a:spLocks noGrp="1"/>
          </p:cNvSpPr>
          <p:nvPr>
            <p:ph idx="1"/>
          </p:nvPr>
        </p:nvSpPr>
        <p:spPr/>
        <p:txBody>
          <a:bodyPr vert="horz" lIns="0" tIns="45720" rIns="0" bIns="45720" rtlCol="0" anchor="t">
            <a:normAutofit/>
          </a:bodyPr>
          <a:lstStyle/>
          <a:p>
            <a:r>
              <a:rPr lang="en-US" sz="3200" u="sng" dirty="0">
                <a:solidFill>
                  <a:schemeClr val="tx2"/>
                </a:solidFill>
              </a:rPr>
              <a:t>The birth of the child and the defeat of the dragon (11:19-12:17)</a:t>
            </a:r>
          </a:p>
          <a:p>
            <a:r>
              <a:rPr lang="en-US" sz="3200" dirty="0">
                <a:solidFill>
                  <a:schemeClr val="tx2"/>
                </a:solidFill>
              </a:rPr>
              <a:t>The sea beast and the land beast appear (13)</a:t>
            </a:r>
          </a:p>
          <a:p>
            <a:r>
              <a:rPr lang="en-US" sz="3200" dirty="0">
                <a:solidFill>
                  <a:schemeClr val="tx2"/>
                </a:solidFill>
              </a:rPr>
              <a:t>The 144,000 with the Lamb on Mount Zion (14:1-5)</a:t>
            </a:r>
          </a:p>
          <a:p>
            <a:r>
              <a:rPr lang="en-US" sz="3200" dirty="0">
                <a:solidFill>
                  <a:schemeClr val="tx2"/>
                </a:solidFill>
              </a:rPr>
              <a:t>The fall of Babylon and judgment upon unbelievers (14:6-20)</a:t>
            </a:r>
          </a:p>
        </p:txBody>
      </p:sp>
    </p:spTree>
    <p:extLst>
      <p:ext uri="{BB962C8B-B14F-4D97-AF65-F5344CB8AC3E}">
        <p14:creationId xmlns:p14="http://schemas.microsoft.com/office/powerpoint/2010/main" val="294795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black, old, white&#10;&#10;Description automatically generated">
            <a:extLst>
              <a:ext uri="{FF2B5EF4-FFF2-40B4-BE49-F238E27FC236}">
                <a16:creationId xmlns:a16="http://schemas.microsoft.com/office/drawing/2014/main" id="{069F0753-DAC1-0994-ADC8-01D513C47D8C}"/>
              </a:ext>
            </a:extLst>
          </p:cNvPr>
          <p:cNvPicPr>
            <a:picLocks noGrp="1" noChangeAspect="1"/>
          </p:cNvPicPr>
          <p:nvPr>
            <p:ph sz="half" idx="2"/>
          </p:nvPr>
        </p:nvPicPr>
        <p:blipFill rotWithShape="1">
          <a:blip r:embed="rId2"/>
          <a:srcRect t="392" b="15338"/>
          <a:stretch/>
        </p:blipFill>
        <p:spPr>
          <a:xfrm>
            <a:off x="-1"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BB46397-7246-089B-9E85-EB2C9C7C6546}"/>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The Combat Motif</a:t>
            </a:r>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066C01-E386-21E6-3D9C-483CBB4CCE0B}"/>
              </a:ext>
            </a:extLst>
          </p:cNvPr>
          <p:cNvSpPr>
            <a:spLocks noGrp="1"/>
          </p:cNvSpPr>
          <p:nvPr>
            <p:ph sz="half" idx="1"/>
          </p:nvPr>
        </p:nvSpPr>
        <p:spPr>
          <a:xfrm>
            <a:off x="525516" y="2943121"/>
            <a:ext cx="5585058" cy="3094291"/>
          </a:xfrm>
        </p:spPr>
        <p:txBody>
          <a:bodyPr vert="horz" lIns="91440" tIns="45720" rIns="91440" bIns="45720" rtlCol="0" anchor="ctr">
            <a:normAutofit/>
          </a:bodyPr>
          <a:lstStyle/>
          <a:p>
            <a:pPr>
              <a:buFont typeface="Arial" panose="020B0604020202020204" pitchFamily="34" charset="0"/>
              <a:buChar char="•"/>
            </a:pPr>
            <a:r>
              <a:rPr lang="en-US" sz="2400" dirty="0">
                <a:solidFill>
                  <a:schemeClr val="tx2"/>
                </a:solidFill>
              </a:rPr>
              <a:t>Many cultures have some version of a combat story between order and chaos</a:t>
            </a:r>
          </a:p>
          <a:p>
            <a:pPr>
              <a:buFont typeface="Arial" panose="020B0604020202020204" pitchFamily="34" charset="0"/>
              <a:buChar char="•"/>
            </a:pPr>
            <a:r>
              <a:rPr lang="en-US" sz="2400" dirty="0">
                <a:solidFill>
                  <a:schemeClr val="tx2"/>
                </a:solidFill>
              </a:rPr>
              <a:t>The antagonist is often described as a snake, monster or dragon</a:t>
            </a:r>
          </a:p>
          <a:p>
            <a:pPr>
              <a:buFont typeface="Arial" panose="020B0604020202020204" pitchFamily="34" charset="0"/>
              <a:buChar char="•"/>
            </a:pPr>
            <a:r>
              <a:rPr lang="en-US" sz="2400" dirty="0">
                <a:solidFill>
                  <a:schemeClr val="tx2"/>
                </a:solidFill>
              </a:rPr>
              <a:t>The OT has several references to this motif</a:t>
            </a:r>
          </a:p>
          <a:p>
            <a:pPr>
              <a:buFont typeface="Arial" panose="020B0604020202020204" pitchFamily="34" charset="0"/>
              <a:buChar char="•"/>
            </a:pPr>
            <a:endParaRPr lang="en-US" sz="1800"/>
          </a:p>
        </p:txBody>
      </p:sp>
    </p:spTree>
    <p:extLst>
      <p:ext uri="{BB962C8B-B14F-4D97-AF65-F5344CB8AC3E}">
        <p14:creationId xmlns:p14="http://schemas.microsoft.com/office/powerpoint/2010/main" val="121953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969D-7706-B2EB-61C4-D626D8F3910F}"/>
              </a:ext>
            </a:extLst>
          </p:cNvPr>
          <p:cNvSpPr>
            <a:spLocks noGrp="1"/>
          </p:cNvSpPr>
          <p:nvPr>
            <p:ph type="title"/>
          </p:nvPr>
        </p:nvSpPr>
        <p:spPr/>
        <p:txBody>
          <a:bodyPr>
            <a:normAutofit/>
          </a:bodyPr>
          <a:lstStyle/>
          <a:p>
            <a:pPr algn="ctr"/>
            <a:r>
              <a:rPr lang="en-US" sz="4000" dirty="0">
                <a:solidFill>
                  <a:srgbClr val="FF0000"/>
                </a:solidFill>
              </a:rPr>
              <a:t>The Combat Motif</a:t>
            </a:r>
          </a:p>
        </p:txBody>
      </p:sp>
      <p:sp>
        <p:nvSpPr>
          <p:cNvPr id="3" name="Content Placeholder 2">
            <a:extLst>
              <a:ext uri="{FF2B5EF4-FFF2-40B4-BE49-F238E27FC236}">
                <a16:creationId xmlns:a16="http://schemas.microsoft.com/office/drawing/2014/main" id="{7D4A9204-5424-16F0-5204-D39775A3F04F}"/>
              </a:ext>
            </a:extLst>
          </p:cNvPr>
          <p:cNvSpPr>
            <a:spLocks noGrp="1"/>
          </p:cNvSpPr>
          <p:nvPr>
            <p:ph sz="half" idx="1"/>
          </p:nvPr>
        </p:nvSpPr>
        <p:spPr/>
        <p:txBody>
          <a:bodyPr vert="horz" lIns="0" tIns="45720" rIns="0" bIns="45720" rtlCol="0" anchor="t">
            <a:normAutofit/>
          </a:bodyPr>
          <a:lstStyle/>
          <a:p>
            <a:r>
              <a:rPr lang="en-US" sz="4400" b="1" dirty="0">
                <a:solidFill>
                  <a:schemeClr val="tx1">
                    <a:lumMod val="50000"/>
                  </a:schemeClr>
                </a:solidFill>
                <a:ea typeface="+mn-lt"/>
                <a:cs typeface="+mn-lt"/>
              </a:rPr>
              <a:t>Job 7:21 </a:t>
            </a:r>
            <a:r>
              <a:rPr lang="en-US" sz="4400" dirty="0">
                <a:solidFill>
                  <a:schemeClr val="tx1">
                    <a:lumMod val="50000"/>
                  </a:schemeClr>
                </a:solidFill>
                <a:ea typeface="+mn-lt"/>
                <a:cs typeface="+mn-lt"/>
              </a:rPr>
              <a:t>Am I the Sea or the Dragon</a:t>
            </a:r>
            <a:br>
              <a:rPr lang="en-US" sz="4400" dirty="0">
                <a:ea typeface="+mn-lt"/>
                <a:cs typeface="+mn-lt"/>
              </a:rPr>
            </a:br>
            <a:r>
              <a:rPr lang="en-US" sz="4400" dirty="0">
                <a:solidFill>
                  <a:schemeClr val="tx1">
                    <a:lumMod val="50000"/>
                  </a:schemeClr>
                </a:solidFill>
                <a:ea typeface="+mn-lt"/>
                <a:cs typeface="+mn-lt"/>
              </a:rPr>
              <a:t>    that you set a guard over me? </a:t>
            </a:r>
            <a:endParaRPr lang="en-US" sz="3600" b="1">
              <a:solidFill>
                <a:schemeClr val="tx1">
                  <a:lumMod val="50000"/>
                </a:schemeClr>
              </a:solidFill>
            </a:endParaRPr>
          </a:p>
        </p:txBody>
      </p:sp>
      <p:sp>
        <p:nvSpPr>
          <p:cNvPr id="5" name="Content Placeholder 4">
            <a:extLst>
              <a:ext uri="{FF2B5EF4-FFF2-40B4-BE49-F238E27FC236}">
                <a16:creationId xmlns:a16="http://schemas.microsoft.com/office/drawing/2014/main" id="{9833FBAE-C284-3BCB-2951-6870052E7CAE}"/>
              </a:ext>
            </a:extLst>
          </p:cNvPr>
          <p:cNvSpPr>
            <a:spLocks noGrp="1"/>
          </p:cNvSpPr>
          <p:nvPr>
            <p:ph sz="half" idx="2"/>
          </p:nvPr>
        </p:nvSpPr>
        <p:spPr>
          <a:xfrm>
            <a:off x="6172200" y="1600200"/>
            <a:ext cx="5245579" cy="4571999"/>
          </a:xfrm>
        </p:spPr>
        <p:txBody>
          <a:bodyPr vert="horz" lIns="0" tIns="45720" rIns="0" bIns="45720" rtlCol="0" anchor="t">
            <a:noAutofit/>
          </a:bodyPr>
          <a:lstStyle/>
          <a:p>
            <a:r>
              <a:rPr lang="en-US" sz="3600" b="1" dirty="0">
                <a:solidFill>
                  <a:schemeClr val="tx2"/>
                </a:solidFill>
              </a:rPr>
              <a:t>Isaiah 27:1</a:t>
            </a:r>
            <a:r>
              <a:rPr lang="en-US" sz="3600" dirty="0">
                <a:solidFill>
                  <a:schemeClr val="tx2"/>
                </a:solidFill>
              </a:rPr>
              <a:t> </a:t>
            </a:r>
            <a:r>
              <a:rPr lang="en-US" sz="3600" dirty="0">
                <a:solidFill>
                  <a:schemeClr val="tx2"/>
                </a:solidFill>
                <a:ea typeface="+mn-lt"/>
                <a:cs typeface="+mn-lt"/>
              </a:rPr>
              <a:t>On that day the </a:t>
            </a:r>
            <a:r>
              <a:rPr lang="en-US" sz="3600" cap="small" dirty="0">
                <a:solidFill>
                  <a:schemeClr val="tx2"/>
                </a:solidFill>
                <a:ea typeface="+mn-lt"/>
                <a:cs typeface="+mn-lt"/>
              </a:rPr>
              <a:t>Lord</a:t>
            </a:r>
            <a:r>
              <a:rPr lang="en-US" sz="3600" dirty="0">
                <a:solidFill>
                  <a:schemeClr val="tx2"/>
                </a:solidFill>
                <a:ea typeface="+mn-lt"/>
                <a:cs typeface="+mn-lt"/>
              </a:rPr>
              <a:t> with his cruel and great and strong sword will punish Leviathan the fleeing serpent, Leviathan the twisting serpent, and he will kill the dragon that is in the sea</a:t>
            </a:r>
            <a:r>
              <a:rPr lang="en-US" sz="3600" dirty="0">
                <a:ea typeface="+mn-lt"/>
                <a:cs typeface="+mn-lt"/>
              </a:rPr>
              <a:t>.</a:t>
            </a:r>
            <a:endParaRPr lang="en-US" sz="3600" b="1"/>
          </a:p>
        </p:txBody>
      </p:sp>
    </p:spTree>
    <p:extLst>
      <p:ext uri="{BB962C8B-B14F-4D97-AF65-F5344CB8AC3E}">
        <p14:creationId xmlns:p14="http://schemas.microsoft.com/office/powerpoint/2010/main" val="123354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3591-5FA8-48F2-6945-FA602E934D18}"/>
              </a:ext>
            </a:extLst>
          </p:cNvPr>
          <p:cNvSpPr>
            <a:spLocks noGrp="1"/>
          </p:cNvSpPr>
          <p:nvPr>
            <p:ph type="title"/>
          </p:nvPr>
        </p:nvSpPr>
        <p:spPr/>
        <p:txBody>
          <a:bodyPr>
            <a:normAutofit/>
          </a:bodyPr>
          <a:lstStyle/>
          <a:p>
            <a:pPr algn="ctr"/>
            <a:r>
              <a:rPr lang="en-US" sz="4000" i="1" dirty="0">
                <a:solidFill>
                  <a:srgbClr val="FF0000"/>
                </a:solidFill>
              </a:rPr>
              <a:t>Dramatis Personae</a:t>
            </a:r>
            <a:r>
              <a:rPr lang="en-US" sz="4000" dirty="0">
                <a:solidFill>
                  <a:srgbClr val="FF0000"/>
                </a:solidFill>
              </a:rPr>
              <a:t> of Revelation 12</a:t>
            </a:r>
            <a:endParaRPr lang="en-US" sz="4000"/>
          </a:p>
        </p:txBody>
      </p:sp>
      <p:sp>
        <p:nvSpPr>
          <p:cNvPr id="3" name="Content Placeholder 2">
            <a:extLst>
              <a:ext uri="{FF2B5EF4-FFF2-40B4-BE49-F238E27FC236}">
                <a16:creationId xmlns:a16="http://schemas.microsoft.com/office/drawing/2014/main" id="{53B90639-EE4F-36E0-C5B0-0BC8CC29F477}"/>
              </a:ext>
            </a:extLst>
          </p:cNvPr>
          <p:cNvSpPr>
            <a:spLocks noGrp="1"/>
          </p:cNvSpPr>
          <p:nvPr>
            <p:ph idx="1"/>
          </p:nvPr>
        </p:nvSpPr>
        <p:spPr/>
        <p:txBody>
          <a:bodyPr vert="horz" lIns="0" tIns="45720" rIns="0" bIns="45720" rtlCol="0" anchor="t">
            <a:normAutofit/>
          </a:bodyPr>
          <a:lstStyle/>
          <a:p>
            <a:r>
              <a:rPr lang="en-US" sz="3200" u="sng" dirty="0">
                <a:solidFill>
                  <a:schemeClr val="tx2"/>
                </a:solidFill>
              </a:rPr>
              <a:t>The woman</a:t>
            </a:r>
            <a:r>
              <a:rPr lang="en-US" sz="3200" dirty="0">
                <a:solidFill>
                  <a:schemeClr val="tx2"/>
                </a:solidFill>
              </a:rPr>
              <a:t>- Gives birth to a child and flees to the wilderness </a:t>
            </a:r>
          </a:p>
          <a:p>
            <a:r>
              <a:rPr lang="en-US" sz="3200" u="sng" dirty="0">
                <a:solidFill>
                  <a:schemeClr val="tx2"/>
                </a:solidFill>
              </a:rPr>
              <a:t>The dragon</a:t>
            </a:r>
            <a:r>
              <a:rPr lang="en-US" sz="3200" dirty="0">
                <a:solidFill>
                  <a:schemeClr val="tx2"/>
                </a:solidFill>
              </a:rPr>
              <a:t>- Foiled in his effort to devour the child, he makes war with Michael before being cast down to earth</a:t>
            </a:r>
          </a:p>
          <a:p>
            <a:r>
              <a:rPr lang="en-US" sz="3200" u="sng" dirty="0">
                <a:solidFill>
                  <a:schemeClr val="tx2"/>
                </a:solidFill>
              </a:rPr>
              <a:t>The child</a:t>
            </a:r>
            <a:r>
              <a:rPr lang="en-US" sz="3200" dirty="0">
                <a:solidFill>
                  <a:schemeClr val="tx2"/>
                </a:solidFill>
              </a:rPr>
              <a:t>- Will rule the nations; was taken to heaven by God</a:t>
            </a:r>
            <a:endParaRPr lang="en-US" dirty="0">
              <a:solidFill>
                <a:schemeClr val="tx2"/>
              </a:solidFill>
            </a:endParaRPr>
          </a:p>
        </p:txBody>
      </p:sp>
    </p:spTree>
    <p:extLst>
      <p:ext uri="{BB962C8B-B14F-4D97-AF65-F5344CB8AC3E}">
        <p14:creationId xmlns:p14="http://schemas.microsoft.com/office/powerpoint/2010/main" val="211761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E044-3AE7-C599-32F3-F91EBBD4C3CE}"/>
              </a:ext>
            </a:extLst>
          </p:cNvPr>
          <p:cNvSpPr>
            <a:spLocks noGrp="1"/>
          </p:cNvSpPr>
          <p:nvPr>
            <p:ph type="title"/>
          </p:nvPr>
        </p:nvSpPr>
        <p:spPr/>
        <p:txBody>
          <a:bodyPr>
            <a:normAutofit/>
          </a:bodyPr>
          <a:lstStyle/>
          <a:p>
            <a:pPr algn="ctr"/>
            <a:r>
              <a:rPr lang="en-US" sz="4000" dirty="0">
                <a:solidFill>
                  <a:srgbClr val="FF0000"/>
                </a:solidFill>
              </a:rPr>
              <a:t>The Woman </a:t>
            </a:r>
            <a:endParaRPr lang="en-US" sz="4000" dirty="0"/>
          </a:p>
        </p:txBody>
      </p:sp>
      <p:sp>
        <p:nvSpPr>
          <p:cNvPr id="3" name="Content Placeholder 2">
            <a:extLst>
              <a:ext uri="{FF2B5EF4-FFF2-40B4-BE49-F238E27FC236}">
                <a16:creationId xmlns:a16="http://schemas.microsoft.com/office/drawing/2014/main" id="{7FA08CDB-2B54-C2A2-9927-77C698EC848F}"/>
              </a:ext>
            </a:extLst>
          </p:cNvPr>
          <p:cNvSpPr>
            <a:spLocks noGrp="1"/>
          </p:cNvSpPr>
          <p:nvPr>
            <p:ph idx="1"/>
          </p:nvPr>
        </p:nvSpPr>
        <p:spPr/>
        <p:txBody>
          <a:bodyPr vert="horz" lIns="0" tIns="45720" rIns="0" bIns="45720" rtlCol="0" anchor="t">
            <a:normAutofit/>
          </a:bodyPr>
          <a:lstStyle/>
          <a:p>
            <a:r>
              <a:rPr lang="en-US" sz="3200" b="1" dirty="0">
                <a:solidFill>
                  <a:schemeClr val="tx2"/>
                </a:solidFill>
              </a:rPr>
              <a:t>Revelation 12:1</a:t>
            </a:r>
            <a:r>
              <a:rPr lang="en-US" sz="3200" dirty="0">
                <a:solidFill>
                  <a:schemeClr val="tx2"/>
                </a:solidFill>
              </a:rPr>
              <a:t> </a:t>
            </a:r>
            <a:r>
              <a:rPr lang="en-US" sz="3200" dirty="0">
                <a:solidFill>
                  <a:schemeClr val="tx2"/>
                </a:solidFill>
                <a:ea typeface="+mn-lt"/>
                <a:cs typeface="+mn-lt"/>
              </a:rPr>
              <a:t>A great portent appeared in heaven: a woman clothed with the sun, with the moon under her feet, and on her head a crown of twelve stars. </a:t>
            </a:r>
            <a:r>
              <a:rPr lang="en-US" sz="3200" b="1" baseline="30000" dirty="0">
                <a:solidFill>
                  <a:schemeClr val="tx2"/>
                </a:solidFill>
                <a:ea typeface="+mn-lt"/>
                <a:cs typeface="+mn-lt"/>
              </a:rPr>
              <a:t>2 </a:t>
            </a:r>
            <a:r>
              <a:rPr lang="en-US" sz="3200" dirty="0">
                <a:solidFill>
                  <a:schemeClr val="tx2"/>
                </a:solidFill>
                <a:ea typeface="+mn-lt"/>
                <a:cs typeface="+mn-lt"/>
              </a:rPr>
              <a:t>She was pregnant and was crying out in birth pangs, in the agony of giving birth.</a:t>
            </a:r>
            <a:endParaRPr lang="en-US" sz="3200" dirty="0">
              <a:solidFill>
                <a:schemeClr val="tx2"/>
              </a:solidFill>
            </a:endParaRPr>
          </a:p>
        </p:txBody>
      </p:sp>
    </p:spTree>
    <p:extLst>
      <p:ext uri="{BB962C8B-B14F-4D97-AF65-F5344CB8AC3E}">
        <p14:creationId xmlns:p14="http://schemas.microsoft.com/office/powerpoint/2010/main" val="16889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6A7D-58D3-030B-5D12-5E2D3AA3896B}"/>
              </a:ext>
            </a:extLst>
          </p:cNvPr>
          <p:cNvSpPr>
            <a:spLocks noGrp="1"/>
          </p:cNvSpPr>
          <p:nvPr>
            <p:ph type="title"/>
          </p:nvPr>
        </p:nvSpPr>
        <p:spPr/>
        <p:txBody>
          <a:bodyPr>
            <a:normAutofit/>
          </a:bodyPr>
          <a:lstStyle/>
          <a:p>
            <a:pPr algn="ctr"/>
            <a:r>
              <a:rPr lang="en-US" sz="4000" dirty="0">
                <a:solidFill>
                  <a:srgbClr val="FF0000"/>
                </a:solidFill>
              </a:rPr>
              <a:t>The identity of the woman</a:t>
            </a:r>
            <a:endParaRPr lang="en-US" sz="4000" dirty="0"/>
          </a:p>
        </p:txBody>
      </p:sp>
      <p:sp>
        <p:nvSpPr>
          <p:cNvPr id="3" name="Content Placeholder 2">
            <a:extLst>
              <a:ext uri="{FF2B5EF4-FFF2-40B4-BE49-F238E27FC236}">
                <a16:creationId xmlns:a16="http://schemas.microsoft.com/office/drawing/2014/main" id="{12C35C22-0BE8-EB8C-96E7-DA3979ED2BB2}"/>
              </a:ext>
            </a:extLst>
          </p:cNvPr>
          <p:cNvSpPr>
            <a:spLocks noGrp="1"/>
          </p:cNvSpPr>
          <p:nvPr>
            <p:ph idx="1"/>
          </p:nvPr>
        </p:nvSpPr>
        <p:spPr/>
        <p:txBody>
          <a:bodyPr vert="horz" lIns="0" tIns="45720" rIns="0" bIns="45720" rtlCol="0" anchor="t">
            <a:normAutofit/>
          </a:bodyPr>
          <a:lstStyle/>
          <a:p>
            <a:pPr marL="457200" indent="-457200">
              <a:buAutoNum type="arabicPeriod"/>
            </a:pPr>
            <a:r>
              <a:rPr lang="en-US" sz="3200" dirty="0">
                <a:solidFill>
                  <a:schemeClr val="tx2"/>
                </a:solidFill>
              </a:rPr>
              <a:t>Mary</a:t>
            </a:r>
          </a:p>
          <a:p>
            <a:pPr marL="457200" indent="-457200">
              <a:buAutoNum type="arabicPeriod"/>
            </a:pPr>
            <a:r>
              <a:rPr lang="en-US" sz="3200" u="sng" dirty="0">
                <a:solidFill>
                  <a:schemeClr val="tx2"/>
                </a:solidFill>
              </a:rPr>
              <a:t>The church</a:t>
            </a:r>
          </a:p>
          <a:p>
            <a:pPr marL="457200" indent="-457200">
              <a:buAutoNum type="arabicPeriod"/>
            </a:pPr>
            <a:r>
              <a:rPr lang="en-US" sz="3200" dirty="0">
                <a:solidFill>
                  <a:schemeClr val="tx2"/>
                </a:solidFill>
              </a:rPr>
              <a:t>The heavenly Jerusalem of 19:7-8 and 21:9-10</a:t>
            </a:r>
          </a:p>
          <a:p>
            <a:pPr marL="457200" indent="-457200">
              <a:buAutoNum type="arabicPeriod"/>
            </a:pPr>
            <a:r>
              <a:rPr lang="en-US" sz="3200" dirty="0">
                <a:solidFill>
                  <a:schemeClr val="tx2"/>
                </a:solidFill>
              </a:rPr>
              <a:t>Israel</a:t>
            </a:r>
          </a:p>
          <a:p>
            <a:pPr marL="457200" indent="-457200">
              <a:buAutoNum type="arabicPeriod"/>
            </a:pPr>
            <a:r>
              <a:rPr lang="en-US" sz="3200" dirty="0">
                <a:solidFill>
                  <a:schemeClr val="tx2"/>
                </a:solidFill>
              </a:rPr>
              <a:t>A certain constellation</a:t>
            </a:r>
          </a:p>
        </p:txBody>
      </p:sp>
    </p:spTree>
    <p:extLst>
      <p:ext uri="{BB962C8B-B14F-4D97-AF65-F5344CB8AC3E}">
        <p14:creationId xmlns:p14="http://schemas.microsoft.com/office/powerpoint/2010/main" val="31061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Mesh</vt:lpstr>
      <vt:lpstr>Academic Literature 16x9</vt:lpstr>
      <vt:lpstr>Revelation 12</vt:lpstr>
      <vt:lpstr>The Seventh Trumpet</vt:lpstr>
      <vt:lpstr>The temple and the ark of the covenant</vt:lpstr>
      <vt:lpstr>Links between the seventh trumpet (11:15-18) and the seven bowls of wrath (15:1-16:21)</vt:lpstr>
      <vt:lpstr>The Combat Motif</vt:lpstr>
      <vt:lpstr>The Combat Motif</vt:lpstr>
      <vt:lpstr>Dramatis Personae of Revelation 12</vt:lpstr>
      <vt:lpstr>The Woman </vt:lpstr>
      <vt:lpstr>The identity of the woman</vt:lpstr>
      <vt:lpstr>The Dragon</vt:lpstr>
      <vt:lpstr>PowerPoint Presentation</vt:lpstr>
      <vt:lpstr>Diadem= Illegitimacy </vt:lpstr>
      <vt:lpstr>The Dragon</vt:lpstr>
      <vt:lpstr>War in Heaven</vt:lpstr>
      <vt:lpstr>A brief history of Satan</vt:lpstr>
      <vt:lpstr>Satan's expulsion from heaven?</vt:lpstr>
      <vt:lpstr>The accuser is thrown down</vt:lpstr>
      <vt:lpstr>Not everyone kept the faith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270</cp:revision>
  <dcterms:created xsi:type="dcterms:W3CDTF">2023-01-21T18:06:45Z</dcterms:created>
  <dcterms:modified xsi:type="dcterms:W3CDTF">2023-01-22T13:20:49Z</dcterms:modified>
</cp:coreProperties>
</file>