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8" r:id="rId5"/>
    <p:sldId id="299" r:id="rId6"/>
    <p:sldId id="301" r:id="rId7"/>
    <p:sldId id="302" r:id="rId8"/>
    <p:sldId id="300" r:id="rId9"/>
    <p:sldId id="303" r:id="rId10"/>
    <p:sldId id="304" r:id="rId11"/>
    <p:sldId id="305" r:id="rId12"/>
    <p:sldId id="306" r:id="rId13"/>
    <p:sldId id="308" r:id="rId14"/>
    <p:sldId id="307" r:id="rId15"/>
    <p:sldId id="309" r:id="rId16"/>
    <p:sldId id="310" r:id="rId17"/>
    <p:sldId id="311"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E50F0-E186-3E4A-F26B-F123DE9F31B2}" v="1230" dt="2023-01-29T13:05:46.360"/>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712" autoAdjust="0"/>
  </p:normalViewPr>
  <p:slideViewPr>
    <p:cSldViewPr snapToGrid="0">
      <p:cViewPr varScale="1">
        <p:scale>
          <a:sx n="105" d="100"/>
          <a:sy n="105" d="100"/>
        </p:scale>
        <p:origin x="222" y="9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1/29/2023</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1/29/2023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1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2" r:id="rId4"/>
    <p:sldLayoutId id="2147483659" r:id="rId5"/>
    <p:sldLayoutId id="2147483663" r:id="rId6"/>
    <p:sldLayoutId id="2147483677" r:id="rId7"/>
    <p:sldLayoutId id="2147483654" r:id="rId8"/>
    <p:sldLayoutId id="2147483660" r:id="rId9"/>
    <p:sldLayoutId id="2147483664" r:id="rId10"/>
    <p:sldLayoutId id="2147483650" r:id="rId11"/>
    <p:sldLayoutId id="2147483652" r:id="rId12"/>
    <p:sldLayoutId id="2147483656" r:id="rId13"/>
    <p:sldLayoutId id="2147483657" r:id="rId14"/>
    <p:sldLayoutId id="2147483667" r:id="rId15"/>
    <p:sldLayoutId id="2147483668" r:id="rId16"/>
    <p:sldLayoutId id="2147483669" r:id="rId17"/>
    <p:sldLayoutId id="2147483670" r:id="rId18"/>
    <p:sldLayoutId id="2147483671" r:id="rId19"/>
    <p:sldLayoutId id="2147483673" r:id="rId20"/>
    <p:sldLayoutId id="2147483674" r:id="rId21"/>
    <p:sldLayoutId id="2147483676" r:id="rId22"/>
    <p:sldLayoutId id="2147483655" r:id="rId23"/>
    <p:sldLayoutId id="2147483675" r:id="rId24"/>
    <p:sldLayoutId id="2147483672"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432000" y="130076"/>
            <a:ext cx="11328000" cy="733924"/>
          </a:xfrm>
        </p:spPr>
        <p:txBody>
          <a:bodyPr anchor="ctr">
            <a:normAutofit/>
          </a:bodyPr>
          <a:lstStyle/>
          <a:p>
            <a:r>
              <a:rPr lang="en-US" sz="3000"/>
              <a:t>Revelation 13 part 2</a:t>
            </a:r>
          </a:p>
        </p:txBody>
      </p:sp>
      <p:pic>
        <p:nvPicPr>
          <p:cNvPr id="2" name="Picture 4" descr="A picture containing text&#10;&#10;Description automatically generated">
            <a:extLst>
              <a:ext uri="{FF2B5EF4-FFF2-40B4-BE49-F238E27FC236}">
                <a16:creationId xmlns:a16="http://schemas.microsoft.com/office/drawing/2014/main" id="{92AAACED-900F-165A-0FFE-DF26D24E8020}"/>
              </a:ext>
            </a:extLst>
          </p:cNvPr>
          <p:cNvPicPr>
            <a:picLocks noChangeAspect="1"/>
          </p:cNvPicPr>
          <p:nvPr/>
        </p:nvPicPr>
        <p:blipFill>
          <a:blip r:embed="rId2"/>
          <a:stretch>
            <a:fillRect/>
          </a:stretch>
        </p:blipFill>
        <p:spPr>
          <a:xfrm>
            <a:off x="432000" y="1758825"/>
            <a:ext cx="11328000" cy="3681600"/>
          </a:xfrm>
          <a:prstGeom prst="rect">
            <a:avLst/>
          </a:prstGeom>
          <a:noFill/>
        </p:spPr>
      </p:pic>
      <p:sp>
        <p:nvSpPr>
          <p:cNvPr id="53" name="Footer Placeholder 3">
            <a:extLst>
              <a:ext uri="{FF2B5EF4-FFF2-40B4-BE49-F238E27FC236}">
                <a16:creationId xmlns:a16="http://schemas.microsoft.com/office/drawing/2014/main" id="{40A9C220-CB87-8B03-5F6A-49566273B246}"/>
              </a:ext>
            </a:extLst>
          </p:cNvPr>
          <p:cNvSpPr>
            <a:spLocks noGrp="1"/>
          </p:cNvSpPr>
          <p:nvPr>
            <p:ph type="ftr" sz="quarter" idx="12"/>
          </p:nvPr>
        </p:nvSpPr>
        <p:spPr>
          <a:xfrm>
            <a:off x="432000" y="6439820"/>
            <a:ext cx="5664000" cy="295062"/>
          </a:xfrm>
        </p:spPr>
        <p:txBody>
          <a:bodyPr/>
          <a:lstStyle/>
          <a:p>
            <a:pPr>
              <a:spcAft>
                <a:spcPts val="600"/>
              </a:spcAft>
            </a:pPr>
            <a:r>
              <a:rPr lang="en-US" noProof="0"/>
              <a:t>Add a footer</a:t>
            </a:r>
          </a:p>
        </p:txBody>
      </p:sp>
      <p:sp>
        <p:nvSpPr>
          <p:cNvPr id="54" name="Slide Number Placeholder 4">
            <a:extLst>
              <a:ext uri="{FF2B5EF4-FFF2-40B4-BE49-F238E27FC236}">
                <a16:creationId xmlns:a16="http://schemas.microsoft.com/office/drawing/2014/main" id="{9915881D-FF0A-FA65-D930-A0287E98E770}"/>
              </a:ext>
            </a:extLst>
          </p:cNvPr>
          <p:cNvSpPr>
            <a:spLocks noGrp="1"/>
          </p:cNvSpPr>
          <p:nvPr>
            <p:ph type="sldNum" sz="quarter" idx="33"/>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1</a:t>
            </a:fld>
            <a:endParaRPr lang="en-US" noProof="0"/>
          </a:p>
        </p:txBody>
      </p:sp>
      <p:sp>
        <p:nvSpPr>
          <p:cNvPr id="51" name="TextBox 50">
            <a:extLst>
              <a:ext uri="{FF2B5EF4-FFF2-40B4-BE49-F238E27FC236}">
                <a16:creationId xmlns:a16="http://schemas.microsoft.com/office/drawing/2014/main" id="{66C1DE0A-7865-466B-B5D7-781C92357026}"/>
              </a:ext>
            </a:extLst>
          </p:cNvPr>
          <p:cNvSpPr txBox="1"/>
          <p:nvPr/>
        </p:nvSpPr>
        <p:spPr>
          <a:xfrm>
            <a:off x="10284923" y="4241800"/>
            <a:ext cx="1402741" cy="394389"/>
          </a:xfrm>
          <a:prstGeom prst="rect">
            <a:avLst/>
          </a:prstGeom>
          <a:noFill/>
        </p:spPr>
        <p:txBody>
          <a:bodyPr wrap="square" lIns="91440" tIns="108000" rIns="91440" bIns="0" rtlCol="0" anchor="ctr">
            <a:spAutoFit/>
          </a:bodyPr>
          <a:lstStyle/>
          <a:p>
            <a:pPr algn="ctr">
              <a:lnSpc>
                <a:spcPts val="1000"/>
              </a:lnSpc>
              <a:spcAft>
                <a:spcPts val="600"/>
              </a:spcAft>
            </a:pPr>
            <a:r>
              <a:rPr lang="en-US" sz="2400" b="1" spc="-100" dirty="0">
                <a:solidFill>
                  <a:schemeClr val="tx1">
                    <a:lumMod val="75000"/>
                    <a:lumOff val="25000"/>
                  </a:schemeClr>
                </a:solidFill>
                <a:latin typeface="+mj-lt"/>
              </a:rPr>
              <a:t> </a:t>
            </a:r>
            <a:br>
              <a:rPr lang="en-US" sz="2400" b="1" spc="-100" dirty="0">
                <a:latin typeface="+mj-lt"/>
              </a:rPr>
            </a:br>
            <a:endParaRPr lang="en-US" b="0" i="0" spc="140" baseline="0">
              <a:solidFill>
                <a:schemeClr val="tx1">
                  <a:lumMod val="75000"/>
                  <a:lumOff val="25000"/>
                </a:schemeClr>
              </a:solidFill>
              <a:latin typeface="+mj-lt"/>
            </a:endParaRP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77F3-E310-B00B-FE3F-35F441B32D4F}"/>
              </a:ext>
            </a:extLst>
          </p:cNvPr>
          <p:cNvSpPr>
            <a:spLocks noGrp="1"/>
          </p:cNvSpPr>
          <p:nvPr>
            <p:ph type="title"/>
          </p:nvPr>
        </p:nvSpPr>
        <p:spPr/>
        <p:txBody>
          <a:bodyPr/>
          <a:lstStyle/>
          <a:p>
            <a:r>
              <a:rPr lang="en-US" dirty="0"/>
              <a:t>Images in the Greco-Roman world</a:t>
            </a:r>
          </a:p>
        </p:txBody>
      </p:sp>
      <p:sp>
        <p:nvSpPr>
          <p:cNvPr id="6" name="Content Placeholder 5">
            <a:extLst>
              <a:ext uri="{FF2B5EF4-FFF2-40B4-BE49-F238E27FC236}">
                <a16:creationId xmlns:a16="http://schemas.microsoft.com/office/drawing/2014/main" id="{9B4699B7-648C-2D64-A370-06638389DCFD}"/>
              </a:ext>
            </a:extLst>
          </p:cNvPr>
          <p:cNvSpPr>
            <a:spLocks noGrp="1"/>
          </p:cNvSpPr>
          <p:nvPr>
            <p:ph idx="1"/>
          </p:nvPr>
        </p:nvSpPr>
        <p:spPr>
          <a:xfrm>
            <a:off x="302604" y="1712491"/>
            <a:ext cx="11328000" cy="5183250"/>
          </a:xfrm>
        </p:spPr>
        <p:txBody>
          <a:bodyPr vert="horz" lIns="0" tIns="0" rIns="0" bIns="0" rtlCol="0" anchor="t">
            <a:noAutofit/>
          </a:bodyPr>
          <a:lstStyle/>
          <a:p>
            <a:r>
              <a:rPr lang="en-US" sz="2800" dirty="0">
                <a:ea typeface="+mn-lt"/>
                <a:cs typeface="+mn-lt"/>
              </a:rPr>
              <a:t>"For example, there are some among the Greeks who have not learned nor habituated themselves to speak of the bronze, the painted, and the stone effigies as statues of the gods and dedications in their </a:t>
            </a:r>
            <a:r>
              <a:rPr lang="en-US" sz="2800" dirty="0" err="1">
                <a:ea typeface="+mn-lt"/>
                <a:cs typeface="+mn-lt"/>
              </a:rPr>
              <a:t>honour</a:t>
            </a:r>
            <a:r>
              <a:rPr lang="en-US" sz="2800" dirty="0">
                <a:ea typeface="+mn-lt"/>
                <a:cs typeface="+mn-lt"/>
              </a:rPr>
              <a:t>, but </a:t>
            </a:r>
            <a:r>
              <a:rPr lang="en-US" sz="2800" u="sng" dirty="0">
                <a:ea typeface="+mn-lt"/>
                <a:cs typeface="+mn-lt"/>
              </a:rPr>
              <a:t>they call them gods</a:t>
            </a:r>
            <a:r>
              <a:rPr lang="en-US" sz="2800" dirty="0">
                <a:ea typeface="+mn-lt"/>
                <a:cs typeface="+mn-lt"/>
              </a:rPr>
              <a:t>; and then they have the effrontery to say that </a:t>
            </a:r>
            <a:r>
              <a:rPr lang="en-US" sz="2800" dirty="0" err="1">
                <a:ea typeface="+mn-lt"/>
                <a:cs typeface="+mn-lt"/>
              </a:rPr>
              <a:t>Lachares</a:t>
            </a:r>
            <a:r>
              <a:rPr lang="en-US" sz="2800" dirty="0">
                <a:ea typeface="+mn-lt"/>
                <a:cs typeface="+mn-lt"/>
              </a:rPr>
              <a:t> stripped Athena, that Dionysius sheared Apollo of the golden locks, and that Jupiter Capitolinus was burned and destroyed in the Civil War, and thus they unwittingly take over and accept the vicious opinions that are the concomitants of these names," Plutarch, </a:t>
            </a:r>
            <a:r>
              <a:rPr lang="en-US" sz="2800" i="1" dirty="0">
                <a:ea typeface="+mn-lt"/>
                <a:cs typeface="+mn-lt"/>
              </a:rPr>
              <a:t>De Iside et </a:t>
            </a:r>
            <a:r>
              <a:rPr lang="en-US" sz="2800" i="1" dirty="0" err="1">
                <a:ea typeface="+mn-lt"/>
                <a:cs typeface="+mn-lt"/>
              </a:rPr>
              <a:t>Osiride</a:t>
            </a:r>
            <a:r>
              <a:rPr lang="en-US" sz="2800" dirty="0">
                <a:ea typeface="+mn-lt"/>
                <a:cs typeface="+mn-lt"/>
              </a:rPr>
              <a:t>  71.1.</a:t>
            </a:r>
            <a:endParaRPr lang="en-US" sz="2800"/>
          </a:p>
        </p:txBody>
      </p:sp>
      <p:sp>
        <p:nvSpPr>
          <p:cNvPr id="3" name="Footer Placeholder 2">
            <a:extLst>
              <a:ext uri="{FF2B5EF4-FFF2-40B4-BE49-F238E27FC236}">
                <a16:creationId xmlns:a16="http://schemas.microsoft.com/office/drawing/2014/main" id="{59E3272F-5AD6-7103-D343-72D28273A34E}"/>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BDF917D1-DAFF-F399-1887-23CA4CEB4C3D}"/>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spTree>
    <p:extLst>
      <p:ext uri="{BB962C8B-B14F-4D97-AF65-F5344CB8AC3E}">
        <p14:creationId xmlns:p14="http://schemas.microsoft.com/office/powerpoint/2010/main" val="415603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6D9C-0F18-D541-96D8-C438BF69451D}"/>
              </a:ext>
            </a:extLst>
          </p:cNvPr>
          <p:cNvSpPr>
            <a:spLocks noGrp="1"/>
          </p:cNvSpPr>
          <p:nvPr>
            <p:ph type="title"/>
          </p:nvPr>
        </p:nvSpPr>
        <p:spPr/>
        <p:txBody>
          <a:bodyPr/>
          <a:lstStyle/>
          <a:p>
            <a:r>
              <a:rPr lang="en-US" dirty="0"/>
              <a:t>Statues/images speaking?</a:t>
            </a:r>
          </a:p>
        </p:txBody>
      </p:sp>
      <p:sp>
        <p:nvSpPr>
          <p:cNvPr id="6" name="Content Placeholder 5">
            <a:extLst>
              <a:ext uri="{FF2B5EF4-FFF2-40B4-BE49-F238E27FC236}">
                <a16:creationId xmlns:a16="http://schemas.microsoft.com/office/drawing/2014/main" id="{58D13927-FBFE-382F-1449-D430E666118A}"/>
              </a:ext>
            </a:extLst>
          </p:cNvPr>
          <p:cNvSpPr>
            <a:spLocks noGrp="1"/>
          </p:cNvSpPr>
          <p:nvPr>
            <p:ph idx="1"/>
          </p:nvPr>
        </p:nvSpPr>
        <p:spPr>
          <a:xfrm>
            <a:off x="432000" y="1539962"/>
            <a:ext cx="11328000" cy="5183250"/>
          </a:xfrm>
        </p:spPr>
        <p:txBody>
          <a:bodyPr vert="horz" lIns="0" tIns="0" rIns="0" bIns="0" rtlCol="0" anchor="t">
            <a:noAutofit/>
          </a:bodyPr>
          <a:lstStyle/>
          <a:p>
            <a:r>
              <a:rPr lang="en-US" sz="2800">
                <a:ea typeface="+mn-lt"/>
                <a:cs typeface="+mn-lt"/>
              </a:rPr>
              <a:t>"Both statues had been set up together on the first day of the dedication </a:t>
            </a:r>
            <a:r>
              <a:rPr lang="en-US" sz="2800" dirty="0">
                <a:ea typeface="+mn-lt"/>
                <a:cs typeface="+mn-lt"/>
              </a:rPr>
              <a:t>of the temple, one of them, the one which the women had provided, </a:t>
            </a:r>
            <a:r>
              <a:rPr lang="en-US" sz="2800" u="sng" dirty="0">
                <a:ea typeface="+mn-lt"/>
                <a:cs typeface="+mn-lt"/>
              </a:rPr>
              <a:t>uttered some words in Latin in a voice both distinct and loud, when many were present</a:t>
            </a:r>
            <a:r>
              <a:rPr lang="en-US" sz="2800" dirty="0">
                <a:ea typeface="+mn-lt"/>
                <a:cs typeface="+mn-lt"/>
              </a:rPr>
              <a:t>. The meaning of the words when translated is as follows: "You have conformed to the holy law of the city, matrons, in dedicating me." 3 The women who were present were very incredulous, as usually happens in the case of unusual voices and sights, believing that it was not the statue that had spoken, but some human voice; and those particularly who happened at the moment to have their mind on something else and </a:t>
            </a:r>
            <a:r>
              <a:rPr lang="en-US" sz="2800">
                <a:ea typeface="+mn-lt"/>
                <a:cs typeface="+mn-lt"/>
              </a:rPr>
              <a:t>did not see what it was that spoke, showed this incredulity toward those who had seen it," Dionysius of Halicarnassus, </a:t>
            </a:r>
            <a:r>
              <a:rPr lang="en-US" sz="2800" i="1">
                <a:ea typeface="+mn-lt"/>
                <a:cs typeface="+mn-lt"/>
              </a:rPr>
              <a:t>Ant. Rom</a:t>
            </a:r>
            <a:r>
              <a:rPr lang="en-US" sz="2800">
                <a:ea typeface="+mn-lt"/>
                <a:cs typeface="+mn-lt"/>
              </a:rPr>
              <a:t>. 8.56.2.</a:t>
            </a:r>
            <a:endParaRPr lang="en-US"/>
          </a:p>
        </p:txBody>
      </p:sp>
      <p:sp>
        <p:nvSpPr>
          <p:cNvPr id="3" name="Footer Placeholder 2">
            <a:extLst>
              <a:ext uri="{FF2B5EF4-FFF2-40B4-BE49-F238E27FC236}">
                <a16:creationId xmlns:a16="http://schemas.microsoft.com/office/drawing/2014/main" id="{4065BC49-91AB-DFAF-E075-71DE849115B6}"/>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76ACEDB-90E3-3666-6D49-91D3DFFC916F}"/>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401666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6D9C-0F18-D541-96D8-C438BF69451D}"/>
              </a:ext>
            </a:extLst>
          </p:cNvPr>
          <p:cNvSpPr>
            <a:spLocks noGrp="1"/>
          </p:cNvSpPr>
          <p:nvPr>
            <p:ph type="title"/>
          </p:nvPr>
        </p:nvSpPr>
        <p:spPr/>
        <p:txBody>
          <a:bodyPr/>
          <a:lstStyle/>
          <a:p>
            <a:r>
              <a:rPr lang="en-US" dirty="0"/>
              <a:t>Statues/images speaking?</a:t>
            </a:r>
          </a:p>
        </p:txBody>
      </p:sp>
      <p:sp>
        <p:nvSpPr>
          <p:cNvPr id="6" name="Content Placeholder 5">
            <a:extLst>
              <a:ext uri="{FF2B5EF4-FFF2-40B4-BE49-F238E27FC236}">
                <a16:creationId xmlns:a16="http://schemas.microsoft.com/office/drawing/2014/main" id="{58D13927-FBFE-382F-1449-D430E666118A}"/>
              </a:ext>
            </a:extLst>
          </p:cNvPr>
          <p:cNvSpPr>
            <a:spLocks noGrp="1"/>
          </p:cNvSpPr>
          <p:nvPr>
            <p:ph idx="1"/>
          </p:nvPr>
        </p:nvSpPr>
        <p:spPr>
          <a:xfrm>
            <a:off x="432000" y="1539962"/>
            <a:ext cx="11328000" cy="5183250"/>
          </a:xfrm>
        </p:spPr>
        <p:txBody>
          <a:bodyPr vert="horz" lIns="0" tIns="0" rIns="0" bIns="0" rtlCol="0" anchor="t">
            <a:noAutofit/>
          </a:bodyPr>
          <a:lstStyle/>
          <a:p>
            <a:r>
              <a:rPr lang="en-US" sz="3600" dirty="0"/>
              <a:t>"I mean statues, but statues living and conscience, filled with the breath of life, and doing many mighty works, statues which have foreknowledge, and predict future events by the drawing of lots, and by prophetic inspiration, and by dreams and in many other ways; statues which inflict diseases and heal them..." </a:t>
            </a:r>
            <a:r>
              <a:rPr lang="en-US" sz="3600" i="1" dirty="0" err="1"/>
              <a:t>Hermetica</a:t>
            </a:r>
            <a:r>
              <a:rPr lang="en-US" sz="3600" dirty="0"/>
              <a:t> 1.339-41.</a:t>
            </a:r>
          </a:p>
        </p:txBody>
      </p:sp>
      <p:sp>
        <p:nvSpPr>
          <p:cNvPr id="3" name="Footer Placeholder 2">
            <a:extLst>
              <a:ext uri="{FF2B5EF4-FFF2-40B4-BE49-F238E27FC236}">
                <a16:creationId xmlns:a16="http://schemas.microsoft.com/office/drawing/2014/main" id="{4065BC49-91AB-DFAF-E075-71DE849115B6}"/>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676ACEDB-90E3-3666-6D49-91D3DFFC916F}"/>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spTree>
    <p:extLst>
      <p:ext uri="{BB962C8B-B14F-4D97-AF65-F5344CB8AC3E}">
        <p14:creationId xmlns:p14="http://schemas.microsoft.com/office/powerpoint/2010/main" val="172260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6368-A9F5-C53E-55DB-0D90793E29A9}"/>
              </a:ext>
            </a:extLst>
          </p:cNvPr>
          <p:cNvSpPr>
            <a:spLocks noGrp="1"/>
          </p:cNvSpPr>
          <p:nvPr>
            <p:ph type="title"/>
          </p:nvPr>
        </p:nvSpPr>
        <p:spPr/>
        <p:txBody>
          <a:bodyPr/>
          <a:lstStyle/>
          <a:p>
            <a:r>
              <a:rPr lang="en-US" dirty="0"/>
              <a:t>The mark of the beast</a:t>
            </a:r>
          </a:p>
        </p:txBody>
      </p:sp>
      <p:sp>
        <p:nvSpPr>
          <p:cNvPr id="3" name="Content Placeholder 2">
            <a:extLst>
              <a:ext uri="{FF2B5EF4-FFF2-40B4-BE49-F238E27FC236}">
                <a16:creationId xmlns:a16="http://schemas.microsoft.com/office/drawing/2014/main" id="{2B5ECB09-70E2-432F-36C8-53537D8008C9}"/>
              </a:ext>
            </a:extLst>
          </p:cNvPr>
          <p:cNvSpPr>
            <a:spLocks noGrp="1"/>
          </p:cNvSpPr>
          <p:nvPr>
            <p:ph idx="1"/>
          </p:nvPr>
        </p:nvSpPr>
        <p:spPr>
          <a:xfrm>
            <a:off x="301371" y="1323686"/>
            <a:ext cx="11328000" cy="5183250"/>
          </a:xfrm>
        </p:spPr>
        <p:txBody>
          <a:bodyPr vert="horz" lIns="0" tIns="0" rIns="0" bIns="0" rtlCol="0" anchor="t">
            <a:noAutofit/>
          </a:bodyPr>
          <a:lstStyle/>
          <a:p>
            <a:r>
              <a:rPr lang="en-US" sz="2800" b="1" dirty="0">
                <a:ea typeface="+mn-lt"/>
                <a:cs typeface="+mn-lt"/>
              </a:rPr>
              <a:t>Revelation 13:15</a:t>
            </a:r>
            <a:r>
              <a:rPr lang="en-US" sz="2800" dirty="0">
                <a:ea typeface="+mn-lt"/>
                <a:cs typeface="+mn-lt"/>
              </a:rPr>
              <a:t> It was allowed to give breath to the image of the beast, so that the image of the beast could even speak and cause those who would not worship the image of the beast to be killed. </a:t>
            </a:r>
            <a:r>
              <a:rPr lang="en-US" sz="2800" b="1" dirty="0">
                <a:ea typeface="+mn-lt"/>
                <a:cs typeface="+mn-lt"/>
              </a:rPr>
              <a:t>16 </a:t>
            </a:r>
            <a:r>
              <a:rPr lang="en-US" sz="2800" dirty="0">
                <a:ea typeface="+mn-lt"/>
                <a:cs typeface="+mn-lt"/>
              </a:rPr>
              <a:t>Also it causes all, both small and great, both rich and poor, both free and slave, to be marked on the right hand or the forehead, </a:t>
            </a:r>
            <a:r>
              <a:rPr lang="en-US" sz="2800" b="1" dirty="0">
                <a:ea typeface="+mn-lt"/>
                <a:cs typeface="+mn-lt"/>
              </a:rPr>
              <a:t>17 </a:t>
            </a:r>
            <a:r>
              <a:rPr lang="en-US" sz="2800" dirty="0">
                <a:ea typeface="+mn-lt"/>
                <a:cs typeface="+mn-lt"/>
              </a:rPr>
              <a:t>so that no one can buy or sell who does not have the mark, that is, the name of the beast or the number of its name. </a:t>
            </a:r>
            <a:r>
              <a:rPr lang="en-US" sz="2800" b="1" dirty="0">
                <a:ea typeface="+mn-lt"/>
                <a:cs typeface="+mn-lt"/>
              </a:rPr>
              <a:t>18 </a:t>
            </a:r>
            <a:r>
              <a:rPr lang="en-US" sz="2800" u="sng" dirty="0">
                <a:ea typeface="+mn-lt"/>
                <a:cs typeface="+mn-lt"/>
              </a:rPr>
              <a:t>This calls for wisdom: let anyone with understanding calculate the number of the beast, for it is the number of a person. Its number is six hundred and sixty-six</a:t>
            </a:r>
            <a:endParaRPr lang="en-US" sz="2800" u="sng"/>
          </a:p>
        </p:txBody>
      </p:sp>
      <p:sp>
        <p:nvSpPr>
          <p:cNvPr id="4" name="Footer Placeholder 3">
            <a:extLst>
              <a:ext uri="{FF2B5EF4-FFF2-40B4-BE49-F238E27FC236}">
                <a16:creationId xmlns:a16="http://schemas.microsoft.com/office/drawing/2014/main" id="{CB12ABFA-FAE0-DBD5-B757-2356DCA357CC}"/>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DFB7C4A-8F63-57EC-733D-3CF8C062F6F4}"/>
              </a:ext>
            </a:extLst>
          </p:cNvPr>
          <p:cNvSpPr>
            <a:spLocks noGrp="1"/>
          </p:cNvSpPr>
          <p:nvPr>
            <p:ph type="sldNum" sz="quarter" idx="33"/>
          </p:nvPr>
        </p:nvSpPr>
        <p:spPr/>
        <p:txBody>
          <a:bodyPr/>
          <a:lstStyle/>
          <a:p>
            <a:fld id="{19B51A1E-902D-48AF-9020-955120F399B6}" type="slidenum">
              <a:rPr lang="en-US" noProof="0" smtClean="0"/>
              <a:pPr/>
              <a:t>13</a:t>
            </a:fld>
            <a:endParaRPr lang="en-US" noProof="0" dirty="0"/>
          </a:p>
        </p:txBody>
      </p:sp>
    </p:spTree>
    <p:extLst>
      <p:ext uri="{BB962C8B-B14F-4D97-AF65-F5344CB8AC3E}">
        <p14:creationId xmlns:p14="http://schemas.microsoft.com/office/powerpoint/2010/main" val="19912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F3C2-5B96-3442-EB27-4F2771BE0411}"/>
              </a:ext>
            </a:extLst>
          </p:cNvPr>
          <p:cNvSpPr>
            <a:spLocks noGrp="1"/>
          </p:cNvSpPr>
          <p:nvPr>
            <p:ph type="title"/>
          </p:nvPr>
        </p:nvSpPr>
        <p:spPr/>
        <p:txBody>
          <a:bodyPr/>
          <a:lstStyle/>
          <a:p>
            <a:r>
              <a:rPr lang="en-US" dirty="0"/>
              <a:t>666</a:t>
            </a:r>
          </a:p>
        </p:txBody>
      </p:sp>
      <p:sp>
        <p:nvSpPr>
          <p:cNvPr id="3" name="Content Placeholder 2">
            <a:extLst>
              <a:ext uri="{FF2B5EF4-FFF2-40B4-BE49-F238E27FC236}">
                <a16:creationId xmlns:a16="http://schemas.microsoft.com/office/drawing/2014/main" id="{F707B66E-AE2B-98C8-216C-614AC688BE86}"/>
              </a:ext>
            </a:extLst>
          </p:cNvPr>
          <p:cNvSpPr>
            <a:spLocks noGrp="1"/>
          </p:cNvSpPr>
          <p:nvPr>
            <p:ph idx="1"/>
          </p:nvPr>
        </p:nvSpPr>
        <p:spPr/>
        <p:txBody>
          <a:bodyPr vert="horz" lIns="0" tIns="0" rIns="0" bIns="0" rtlCol="0" anchor="t">
            <a:noAutofit/>
          </a:bodyPr>
          <a:lstStyle/>
          <a:p>
            <a:r>
              <a:rPr lang="en-US" sz="2400" dirty="0"/>
              <a:t>Each letter in the Greek and Hebrew alphabets had a numerical value.</a:t>
            </a:r>
          </a:p>
          <a:p>
            <a:r>
              <a:rPr lang="en-US" sz="2400" dirty="0"/>
              <a:t>Gematria- The adding up of the numerical value of letters</a:t>
            </a:r>
          </a:p>
          <a:p>
            <a:r>
              <a:rPr lang="en-US" sz="2400" dirty="0" err="1"/>
              <a:t>Θηριον</a:t>
            </a:r>
            <a:r>
              <a:rPr lang="en-US" sz="2400" dirty="0"/>
              <a:t>= </a:t>
            </a:r>
            <a:r>
              <a:rPr lang="en-US" sz="3200" dirty="0" err="1"/>
              <a:t>תריון</a:t>
            </a:r>
            <a:endParaRPr lang="en-US" sz="3200" dirty="0"/>
          </a:p>
          <a:p>
            <a:r>
              <a:rPr lang="en-US" sz="3200" dirty="0"/>
              <a:t>ת= 400</a:t>
            </a:r>
          </a:p>
          <a:p>
            <a:r>
              <a:rPr lang="en-US" sz="3200" dirty="0"/>
              <a:t>ר=200</a:t>
            </a:r>
          </a:p>
          <a:p>
            <a:r>
              <a:rPr lang="en-US" sz="3200" dirty="0"/>
              <a:t>י=10</a:t>
            </a:r>
          </a:p>
          <a:p>
            <a:r>
              <a:rPr lang="en-US" sz="3200" dirty="0"/>
              <a:t>ו=6</a:t>
            </a:r>
          </a:p>
          <a:p>
            <a:r>
              <a:rPr lang="en-US" sz="3200" dirty="0"/>
              <a:t>ן=50</a:t>
            </a:r>
          </a:p>
        </p:txBody>
      </p:sp>
      <p:sp>
        <p:nvSpPr>
          <p:cNvPr id="4" name="Footer Placeholder 3">
            <a:extLst>
              <a:ext uri="{FF2B5EF4-FFF2-40B4-BE49-F238E27FC236}">
                <a16:creationId xmlns:a16="http://schemas.microsoft.com/office/drawing/2014/main" id="{8EAD4C5D-A4D5-3988-4837-3F7A1D5004E9}"/>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8CB2F763-FA57-D4D1-C597-A55326AE4715}"/>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108104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E820-0092-0036-F4B4-DB29A1243FBE}"/>
              </a:ext>
            </a:extLst>
          </p:cNvPr>
          <p:cNvSpPr>
            <a:spLocks noGrp="1"/>
          </p:cNvSpPr>
          <p:nvPr>
            <p:ph type="title"/>
          </p:nvPr>
        </p:nvSpPr>
        <p:spPr/>
        <p:txBody>
          <a:bodyPr/>
          <a:lstStyle/>
          <a:p>
            <a:r>
              <a:rPr lang="en-US" dirty="0"/>
              <a:t>666</a:t>
            </a:r>
          </a:p>
        </p:txBody>
      </p:sp>
      <p:sp>
        <p:nvSpPr>
          <p:cNvPr id="4" name="Footer Placeholder 3">
            <a:extLst>
              <a:ext uri="{FF2B5EF4-FFF2-40B4-BE49-F238E27FC236}">
                <a16:creationId xmlns:a16="http://schemas.microsoft.com/office/drawing/2014/main" id="{22DBC6EF-2DB7-0184-EC63-052BC5694082}"/>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E491B42-3208-7AAB-B656-2846907338CB}"/>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
        <p:nvSpPr>
          <p:cNvPr id="6" name="Content Placeholder 5">
            <a:extLst>
              <a:ext uri="{FF2B5EF4-FFF2-40B4-BE49-F238E27FC236}">
                <a16:creationId xmlns:a16="http://schemas.microsoft.com/office/drawing/2014/main" id="{1C756F92-784B-833C-312C-47D37AD3E027}"/>
              </a:ext>
            </a:extLst>
          </p:cNvPr>
          <p:cNvSpPr>
            <a:spLocks noGrp="1"/>
          </p:cNvSpPr>
          <p:nvPr>
            <p:ph sz="half" idx="2"/>
          </p:nvPr>
        </p:nvSpPr>
        <p:spPr/>
        <p:txBody>
          <a:bodyPr vert="horz" lIns="0" tIns="0" rIns="0" bIns="0" rtlCol="0" anchor="t">
            <a:noAutofit/>
          </a:bodyPr>
          <a:lstStyle/>
          <a:p>
            <a:r>
              <a:rPr lang="en-US" sz="4000"/>
              <a:t>Nero redivivus </a:t>
            </a:r>
          </a:p>
          <a:p>
            <a:r>
              <a:rPr lang="en-US" sz="4000"/>
              <a:t>A rulership like Nero is meant</a:t>
            </a:r>
          </a:p>
          <a:p>
            <a:r>
              <a:rPr lang="en-US" sz="4000" u="sng"/>
              <a:t>Why use gematria?</a:t>
            </a:r>
          </a:p>
          <a:p>
            <a:r>
              <a:rPr lang="en-US" sz="4000"/>
              <a:t>Land beast= Nero</a:t>
            </a:r>
            <a:endParaRPr lang="en-US" sz="4000" dirty="0"/>
          </a:p>
        </p:txBody>
      </p:sp>
      <p:sp>
        <p:nvSpPr>
          <p:cNvPr id="3" name="Content Placeholder 2">
            <a:extLst>
              <a:ext uri="{FF2B5EF4-FFF2-40B4-BE49-F238E27FC236}">
                <a16:creationId xmlns:a16="http://schemas.microsoft.com/office/drawing/2014/main" id="{7020DB90-BF0E-9A1B-229A-91D336DDBA65}"/>
              </a:ext>
            </a:extLst>
          </p:cNvPr>
          <p:cNvSpPr>
            <a:spLocks noGrp="1"/>
          </p:cNvSpPr>
          <p:nvPr>
            <p:ph sz="half" idx="1"/>
          </p:nvPr>
        </p:nvSpPr>
        <p:spPr/>
        <p:txBody>
          <a:bodyPr vert="horz" lIns="0" tIns="0" rIns="0" bIns="0" rtlCol="0" anchor="t">
            <a:noAutofit/>
          </a:bodyPr>
          <a:lstStyle/>
          <a:p>
            <a:r>
              <a:rPr lang="en-US" sz="4000" dirty="0" err="1"/>
              <a:t>קסר</a:t>
            </a:r>
            <a:r>
              <a:rPr lang="en-US" sz="4000" dirty="0"/>
              <a:t> </a:t>
            </a:r>
            <a:r>
              <a:rPr lang="en-US" sz="4000" dirty="0" err="1"/>
              <a:t>נרון</a:t>
            </a:r>
            <a:endParaRPr lang="en-US" sz="4000" dirty="0"/>
          </a:p>
          <a:p>
            <a:r>
              <a:rPr lang="en-US" sz="4000" dirty="0" err="1"/>
              <a:t>קסר</a:t>
            </a:r>
            <a:r>
              <a:rPr lang="en-US" sz="4000" dirty="0"/>
              <a:t>= 360</a:t>
            </a:r>
          </a:p>
          <a:p>
            <a:r>
              <a:rPr lang="en-US" sz="4000" dirty="0" err="1"/>
              <a:t>נרון</a:t>
            </a:r>
            <a:r>
              <a:rPr lang="en-US" sz="4000" dirty="0"/>
              <a:t>= 306</a:t>
            </a:r>
          </a:p>
          <a:p>
            <a:r>
              <a:rPr lang="en-US" sz="4000" dirty="0"/>
              <a:t>=</a:t>
            </a:r>
            <a:r>
              <a:rPr lang="en-US" sz="4000" u="sng" dirty="0"/>
              <a:t>666</a:t>
            </a:r>
          </a:p>
          <a:p>
            <a:r>
              <a:rPr lang="en-US" sz="4000" dirty="0" err="1"/>
              <a:t>קסר</a:t>
            </a:r>
            <a:r>
              <a:rPr lang="en-US" sz="4000" dirty="0"/>
              <a:t> </a:t>
            </a:r>
            <a:r>
              <a:rPr lang="en-US" sz="4000" dirty="0" err="1"/>
              <a:t>נרו</a:t>
            </a:r>
            <a:r>
              <a:rPr lang="en-US" sz="4000" dirty="0"/>
              <a:t>= 616</a:t>
            </a:r>
            <a:endParaRPr lang="en-US" sz="2800" dirty="0"/>
          </a:p>
        </p:txBody>
      </p:sp>
    </p:spTree>
    <p:extLst>
      <p:ext uri="{BB962C8B-B14F-4D97-AF65-F5344CB8AC3E}">
        <p14:creationId xmlns:p14="http://schemas.microsoft.com/office/powerpoint/2010/main" val="335525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E17A6-CC9D-3FD8-BD83-4E656E44C919}"/>
              </a:ext>
            </a:extLst>
          </p:cNvPr>
          <p:cNvSpPr>
            <a:spLocks noGrp="1"/>
          </p:cNvSpPr>
          <p:nvPr>
            <p:ph type="title"/>
          </p:nvPr>
        </p:nvSpPr>
        <p:spPr/>
        <p:txBody>
          <a:bodyPr/>
          <a:lstStyle/>
          <a:p>
            <a:r>
              <a:rPr lang="en-US" sz="4400" dirty="0"/>
              <a:t>Summary of the sea beast</a:t>
            </a:r>
          </a:p>
        </p:txBody>
      </p:sp>
      <p:sp>
        <p:nvSpPr>
          <p:cNvPr id="5" name="Content Placeholder 4">
            <a:extLst>
              <a:ext uri="{FF2B5EF4-FFF2-40B4-BE49-F238E27FC236}">
                <a16:creationId xmlns:a16="http://schemas.microsoft.com/office/drawing/2014/main" id="{2045B6F0-762D-CE20-3502-D7BB3F0DFEA0}"/>
              </a:ext>
            </a:extLst>
          </p:cNvPr>
          <p:cNvSpPr>
            <a:spLocks noGrp="1"/>
          </p:cNvSpPr>
          <p:nvPr>
            <p:ph idx="1"/>
          </p:nvPr>
        </p:nvSpPr>
        <p:spPr>
          <a:xfrm>
            <a:off x="388868" y="1539962"/>
            <a:ext cx="11328000" cy="5183250"/>
          </a:xfrm>
        </p:spPr>
        <p:txBody>
          <a:bodyPr vert="horz" lIns="0" tIns="0" rIns="0" bIns="0" rtlCol="0" anchor="t">
            <a:noAutofit/>
          </a:bodyPr>
          <a:lstStyle/>
          <a:p>
            <a:r>
              <a:rPr lang="en-US" sz="4800" dirty="0"/>
              <a:t>Probably represents the Roman empire generally, but at the same time, the Roman emperor</a:t>
            </a:r>
          </a:p>
          <a:p>
            <a:r>
              <a:rPr lang="en-US" sz="4800" dirty="0"/>
              <a:t>The dragon gave the beast his power</a:t>
            </a:r>
          </a:p>
          <a:p>
            <a:r>
              <a:rPr lang="en-US" sz="4800" dirty="0"/>
              <a:t>People worshiped the beast</a:t>
            </a:r>
          </a:p>
        </p:txBody>
      </p:sp>
      <p:sp>
        <p:nvSpPr>
          <p:cNvPr id="6" name="Footer Placeholder 5">
            <a:extLst>
              <a:ext uri="{FF2B5EF4-FFF2-40B4-BE49-F238E27FC236}">
                <a16:creationId xmlns:a16="http://schemas.microsoft.com/office/drawing/2014/main" id="{58684637-1A9D-1B48-F925-F6108E34BCA9}"/>
              </a:ext>
            </a:extLst>
          </p:cNvPr>
          <p:cNvSpPr>
            <a:spLocks noGrp="1"/>
          </p:cNvSpPr>
          <p:nvPr>
            <p:ph type="ftr" sz="quarter" idx="12"/>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AD2BAF33-BF6F-5427-D2EC-BC6F7A1C62E5}"/>
              </a:ext>
            </a:extLst>
          </p:cNvPr>
          <p:cNvSpPr>
            <a:spLocks noGrp="1"/>
          </p:cNvSpPr>
          <p:nvPr>
            <p:ph type="sldNum" sz="quarter" idx="33"/>
          </p:nvPr>
        </p:nvSpPr>
        <p:spPr/>
        <p:txBody>
          <a:bodyPr/>
          <a:lstStyle/>
          <a:p>
            <a:fld id="{19B51A1E-902D-48AF-9020-955120F399B6}" type="slidenum">
              <a:rPr lang="en-US" noProof="0" smtClean="0"/>
              <a:pPr/>
              <a:t>2</a:t>
            </a:fld>
            <a:endParaRPr lang="en-US" noProof="0" dirty="0"/>
          </a:p>
        </p:txBody>
      </p:sp>
    </p:spTree>
    <p:extLst>
      <p:ext uri="{BB962C8B-B14F-4D97-AF65-F5344CB8AC3E}">
        <p14:creationId xmlns:p14="http://schemas.microsoft.com/office/powerpoint/2010/main" val="1607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31F-2B8B-7512-5035-0AFFD12946D3}"/>
              </a:ext>
            </a:extLst>
          </p:cNvPr>
          <p:cNvSpPr>
            <a:spLocks noGrp="1"/>
          </p:cNvSpPr>
          <p:nvPr>
            <p:ph type="title"/>
          </p:nvPr>
        </p:nvSpPr>
        <p:spPr/>
        <p:txBody>
          <a:bodyPr/>
          <a:lstStyle/>
          <a:p>
            <a:r>
              <a:rPr lang="en-US" dirty="0"/>
              <a:t>Overview of the land beast</a:t>
            </a:r>
          </a:p>
        </p:txBody>
      </p:sp>
      <p:sp>
        <p:nvSpPr>
          <p:cNvPr id="4" name="Footer Placeholder 3">
            <a:extLst>
              <a:ext uri="{FF2B5EF4-FFF2-40B4-BE49-F238E27FC236}">
                <a16:creationId xmlns:a16="http://schemas.microsoft.com/office/drawing/2014/main" id="{D2197D3D-2341-EE35-DFC1-D8C235C0E4A2}"/>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6FEA117-5E74-4819-B34D-84A5E43E43C6}"/>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sp>
        <p:nvSpPr>
          <p:cNvPr id="6" name="Content Placeholder 5">
            <a:extLst>
              <a:ext uri="{FF2B5EF4-FFF2-40B4-BE49-F238E27FC236}">
                <a16:creationId xmlns:a16="http://schemas.microsoft.com/office/drawing/2014/main" id="{15E142DC-7DCA-1D13-5DB1-390D9527A7D8}"/>
              </a:ext>
            </a:extLst>
          </p:cNvPr>
          <p:cNvSpPr>
            <a:spLocks noGrp="1"/>
          </p:cNvSpPr>
          <p:nvPr>
            <p:ph sz="half" idx="2"/>
          </p:nvPr>
        </p:nvSpPr>
        <p:spPr/>
        <p:txBody>
          <a:bodyPr vert="horz" lIns="0" tIns="0" rIns="0" bIns="0" rtlCol="0" anchor="t">
            <a:noAutofit/>
          </a:bodyPr>
          <a:lstStyle/>
          <a:p>
            <a:r>
              <a:rPr lang="en-US" sz="3600" b="1" dirty="0"/>
              <a:t>Identity?</a:t>
            </a:r>
          </a:p>
          <a:p>
            <a:endParaRPr lang="en-US" sz="3600" b="1" dirty="0"/>
          </a:p>
          <a:p>
            <a:r>
              <a:rPr lang="en-US" sz="3600" b="1" u="sng" dirty="0"/>
              <a:t>Probably the imperial cult</a:t>
            </a:r>
          </a:p>
        </p:txBody>
      </p:sp>
      <p:sp>
        <p:nvSpPr>
          <p:cNvPr id="3" name="Content Placeholder 2">
            <a:extLst>
              <a:ext uri="{FF2B5EF4-FFF2-40B4-BE49-F238E27FC236}">
                <a16:creationId xmlns:a16="http://schemas.microsoft.com/office/drawing/2014/main" id="{C3BCA25F-D262-9CB0-AA16-371227A00F79}"/>
              </a:ext>
            </a:extLst>
          </p:cNvPr>
          <p:cNvSpPr>
            <a:spLocks noGrp="1"/>
          </p:cNvSpPr>
          <p:nvPr>
            <p:ph sz="half" idx="1"/>
          </p:nvPr>
        </p:nvSpPr>
        <p:spPr>
          <a:xfrm>
            <a:off x="-85585" y="1007250"/>
            <a:ext cx="5965699" cy="5169713"/>
          </a:xfrm>
        </p:spPr>
        <p:txBody>
          <a:bodyPr vert="horz" lIns="0" tIns="0" rIns="0" bIns="0" rtlCol="0" anchor="t">
            <a:noAutofit/>
          </a:bodyPr>
          <a:lstStyle/>
          <a:p>
            <a:r>
              <a:rPr lang="en-US" sz="4000" dirty="0"/>
              <a:t>Exercises authority of the first beast</a:t>
            </a:r>
          </a:p>
          <a:p>
            <a:r>
              <a:rPr lang="en-US" sz="4000" dirty="0"/>
              <a:t>Makes people of the earth worship the first beast (including the image)</a:t>
            </a:r>
          </a:p>
          <a:p>
            <a:r>
              <a:rPr lang="en-US" sz="4000" dirty="0"/>
              <a:t>Performs miracles </a:t>
            </a:r>
          </a:p>
          <a:p>
            <a:r>
              <a:rPr lang="en-US" sz="4000" dirty="0"/>
              <a:t>It causes everyone to be marked on the hand and forehead to buy and sell</a:t>
            </a:r>
          </a:p>
        </p:txBody>
      </p:sp>
    </p:spTree>
    <p:extLst>
      <p:ext uri="{BB962C8B-B14F-4D97-AF65-F5344CB8AC3E}">
        <p14:creationId xmlns:p14="http://schemas.microsoft.com/office/powerpoint/2010/main" val="352008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55BF-C3F9-3286-2AF4-6B89FC90BF2F}"/>
              </a:ext>
            </a:extLst>
          </p:cNvPr>
          <p:cNvSpPr>
            <a:spLocks noGrp="1"/>
          </p:cNvSpPr>
          <p:nvPr>
            <p:ph type="title"/>
          </p:nvPr>
        </p:nvSpPr>
        <p:spPr>
          <a:xfrm>
            <a:off x="432000" y="432000"/>
            <a:ext cx="11340000" cy="432000"/>
          </a:xfrm>
        </p:spPr>
        <p:txBody>
          <a:bodyPr anchor="ctr">
            <a:normAutofit/>
          </a:bodyPr>
          <a:lstStyle/>
          <a:p>
            <a:r>
              <a:rPr lang="en-US" sz="3000"/>
              <a:t>What was the imperial cult?</a:t>
            </a:r>
          </a:p>
        </p:txBody>
      </p:sp>
      <p:sp>
        <p:nvSpPr>
          <p:cNvPr id="3" name="Footer Placeholder 2">
            <a:extLst>
              <a:ext uri="{FF2B5EF4-FFF2-40B4-BE49-F238E27FC236}">
                <a16:creationId xmlns:a16="http://schemas.microsoft.com/office/drawing/2014/main" id="{7BE4FC67-995A-731C-5590-B29E6D24FF29}"/>
              </a:ext>
            </a:extLst>
          </p:cNvPr>
          <p:cNvSpPr>
            <a:spLocks noGrp="1"/>
          </p:cNvSpPr>
          <p:nvPr>
            <p:ph type="ftr" sz="quarter" idx="13"/>
          </p:nvPr>
        </p:nvSpPr>
        <p:spPr>
          <a:xfrm>
            <a:off x="432000" y="6439820"/>
            <a:ext cx="5664000" cy="295062"/>
          </a:xfrm>
        </p:spPr>
        <p:txBody>
          <a:bodyPr anchor="ctr">
            <a:normAutofit/>
          </a:bodyPr>
          <a:lstStyle/>
          <a:p>
            <a:pPr>
              <a:spcAft>
                <a:spcPts val="600"/>
              </a:spcAft>
            </a:pPr>
            <a:r>
              <a:rPr lang="en-US" noProof="0" dirty="0"/>
              <a:t>Add a footer</a:t>
            </a:r>
            <a:endParaRPr lang="en-US" noProof="0"/>
          </a:p>
        </p:txBody>
      </p:sp>
      <p:sp>
        <p:nvSpPr>
          <p:cNvPr id="4" name="Slide Number Placeholder 3">
            <a:extLst>
              <a:ext uri="{FF2B5EF4-FFF2-40B4-BE49-F238E27FC236}">
                <a16:creationId xmlns:a16="http://schemas.microsoft.com/office/drawing/2014/main" id="{08AB0BB2-0988-7BFB-0681-0238C3A39BBE}"/>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4</a:t>
            </a:fld>
            <a:endParaRPr lang="en-US" noProof="0"/>
          </a:p>
        </p:txBody>
      </p:sp>
      <p:pic>
        <p:nvPicPr>
          <p:cNvPr id="7" name="Picture 7" descr="A picture containing text&#10;&#10;Description automatically generated">
            <a:extLst>
              <a:ext uri="{FF2B5EF4-FFF2-40B4-BE49-F238E27FC236}">
                <a16:creationId xmlns:a16="http://schemas.microsoft.com/office/drawing/2014/main" id="{98315468-1162-4A8E-826E-9B4EDC7E04A1}"/>
              </a:ext>
            </a:extLst>
          </p:cNvPr>
          <p:cNvPicPr>
            <a:picLocks noGrp="1" noChangeAspect="1"/>
          </p:cNvPicPr>
          <p:nvPr>
            <p:ph sz="half" idx="2"/>
          </p:nvPr>
        </p:nvPicPr>
        <p:blipFill rotWithShape="1">
          <a:blip r:embed="rId2"/>
          <a:srcRect r="2546" b="2"/>
          <a:stretch/>
        </p:blipFill>
        <p:spPr>
          <a:xfrm>
            <a:off x="6311886" y="1007250"/>
            <a:ext cx="5460114" cy="5169713"/>
          </a:xfrm>
          <a:noFill/>
        </p:spPr>
      </p:pic>
      <p:sp>
        <p:nvSpPr>
          <p:cNvPr id="14" name="Content Placeholder 5">
            <a:extLst>
              <a:ext uri="{FF2B5EF4-FFF2-40B4-BE49-F238E27FC236}">
                <a16:creationId xmlns:a16="http://schemas.microsoft.com/office/drawing/2014/main" id="{4200C596-9EE1-9D98-B43E-9A0CDCAD9094}"/>
              </a:ext>
            </a:extLst>
          </p:cNvPr>
          <p:cNvSpPr>
            <a:spLocks noGrp="1"/>
          </p:cNvSpPr>
          <p:nvPr>
            <p:ph sz="half" idx="1"/>
          </p:nvPr>
        </p:nvSpPr>
        <p:spPr>
          <a:xfrm>
            <a:off x="431999" y="1007250"/>
            <a:ext cx="5448115" cy="5169713"/>
          </a:xfrm>
        </p:spPr>
        <p:txBody>
          <a:bodyPr vert="horz" lIns="0" tIns="0" rIns="0" bIns="0" rtlCol="0" anchor="t">
            <a:noAutofit/>
          </a:bodyPr>
          <a:lstStyle/>
          <a:p>
            <a:r>
              <a:rPr lang="en-US" sz="3200" dirty="0"/>
              <a:t>In Rome, it was dedicated to deceased and deified emperors.</a:t>
            </a:r>
          </a:p>
          <a:p>
            <a:r>
              <a:rPr lang="en-US" sz="3200" dirty="0"/>
              <a:t>In the provinces, devotees could worship living emperors.</a:t>
            </a:r>
          </a:p>
          <a:p>
            <a:r>
              <a:rPr lang="en-US" sz="3200" dirty="0"/>
              <a:t>Probably more about admiration or obligation than sincere worship.</a:t>
            </a:r>
          </a:p>
        </p:txBody>
      </p:sp>
    </p:spTree>
    <p:extLst>
      <p:ext uri="{BB962C8B-B14F-4D97-AF65-F5344CB8AC3E}">
        <p14:creationId xmlns:p14="http://schemas.microsoft.com/office/powerpoint/2010/main" val="348689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C231-8984-9BF1-E0D3-4469046DEDD1}"/>
              </a:ext>
            </a:extLst>
          </p:cNvPr>
          <p:cNvSpPr>
            <a:spLocks noGrp="1"/>
          </p:cNvSpPr>
          <p:nvPr>
            <p:ph type="title"/>
          </p:nvPr>
        </p:nvSpPr>
        <p:spPr>
          <a:xfrm>
            <a:off x="345736" y="201963"/>
            <a:ext cx="11328000" cy="935207"/>
          </a:xfrm>
        </p:spPr>
        <p:txBody>
          <a:bodyPr/>
          <a:lstStyle/>
          <a:p>
            <a:r>
              <a:rPr lang="en-US" sz="4400" dirty="0"/>
              <a:t>The miracles of the beast</a:t>
            </a:r>
          </a:p>
        </p:txBody>
      </p:sp>
      <p:sp>
        <p:nvSpPr>
          <p:cNvPr id="3" name="Content Placeholder 2">
            <a:extLst>
              <a:ext uri="{FF2B5EF4-FFF2-40B4-BE49-F238E27FC236}">
                <a16:creationId xmlns:a16="http://schemas.microsoft.com/office/drawing/2014/main" id="{9A0D9724-A399-D204-20E8-D7793C0CAAC9}"/>
              </a:ext>
            </a:extLst>
          </p:cNvPr>
          <p:cNvSpPr>
            <a:spLocks noGrp="1"/>
          </p:cNvSpPr>
          <p:nvPr>
            <p:ph idx="1"/>
          </p:nvPr>
        </p:nvSpPr>
        <p:spPr>
          <a:xfrm>
            <a:off x="345736" y="1338679"/>
            <a:ext cx="11328000" cy="5183250"/>
          </a:xfrm>
        </p:spPr>
        <p:txBody>
          <a:bodyPr vert="horz" lIns="0" tIns="0" rIns="0" bIns="0" rtlCol="0" anchor="t">
            <a:noAutofit/>
          </a:bodyPr>
          <a:lstStyle/>
          <a:p>
            <a:r>
              <a:rPr lang="en-US" sz="3200" b="1" dirty="0"/>
              <a:t>Revelation 13:11</a:t>
            </a:r>
            <a:r>
              <a:rPr lang="en-US" sz="3200" dirty="0"/>
              <a:t> </a:t>
            </a:r>
            <a:r>
              <a:rPr lang="en-US" sz="3200" b="1" baseline="30000" dirty="0">
                <a:ea typeface="+mn-lt"/>
                <a:cs typeface="+mn-lt"/>
              </a:rPr>
              <a:t> </a:t>
            </a:r>
            <a:r>
              <a:rPr lang="en-US" sz="3200" dirty="0">
                <a:ea typeface="+mn-lt"/>
                <a:cs typeface="+mn-lt"/>
              </a:rPr>
              <a:t>Then I saw another beast that rose out of the earth; it had two horns like a lamb and it spoke like a dragon. </a:t>
            </a:r>
            <a:r>
              <a:rPr lang="en-US" sz="3200" b="1" baseline="30000" dirty="0">
                <a:ea typeface="+mn-lt"/>
                <a:cs typeface="+mn-lt"/>
              </a:rPr>
              <a:t>12 </a:t>
            </a:r>
            <a:r>
              <a:rPr lang="en-US" sz="3200" dirty="0">
                <a:ea typeface="+mn-lt"/>
                <a:cs typeface="+mn-lt"/>
              </a:rPr>
              <a:t>It exercises all the authority of the first beast on its behalf, and it makes the earth and its inhabitants worship the first beast, whose mortal wound had been healed. </a:t>
            </a:r>
            <a:r>
              <a:rPr lang="en-US" sz="3200" b="1" baseline="30000" dirty="0">
                <a:ea typeface="+mn-lt"/>
                <a:cs typeface="+mn-lt"/>
              </a:rPr>
              <a:t>13 </a:t>
            </a:r>
            <a:r>
              <a:rPr lang="en-US" sz="3200" u="sng" dirty="0">
                <a:ea typeface="+mn-lt"/>
                <a:cs typeface="+mn-lt"/>
              </a:rPr>
              <a:t>It performs great signs, even making fire come down from heaven to earth in the sight of all; </a:t>
            </a:r>
            <a:r>
              <a:rPr lang="en-US" sz="3200" b="1" u="sng" baseline="30000" dirty="0">
                <a:ea typeface="+mn-lt"/>
                <a:cs typeface="+mn-lt"/>
              </a:rPr>
              <a:t>14 </a:t>
            </a:r>
            <a:r>
              <a:rPr lang="en-US" sz="3200" u="sng" dirty="0">
                <a:ea typeface="+mn-lt"/>
                <a:cs typeface="+mn-lt"/>
              </a:rPr>
              <a:t>and by the signs that it is allowed to perform on behalf of the beast, it deceives the inhabitants of earth, telling them to make an image for the beast that had been wounded by the sword and yet lived</a:t>
            </a:r>
            <a:endParaRPr lang="en-US" sz="3200" u="sng"/>
          </a:p>
        </p:txBody>
      </p:sp>
      <p:sp>
        <p:nvSpPr>
          <p:cNvPr id="4" name="Footer Placeholder 3">
            <a:extLst>
              <a:ext uri="{FF2B5EF4-FFF2-40B4-BE49-F238E27FC236}">
                <a16:creationId xmlns:a16="http://schemas.microsoft.com/office/drawing/2014/main" id="{D7A0A40C-42C1-FB86-A92D-9990D60AD98B}"/>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90804F5-AB46-216D-9601-137F2D7D9634}"/>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Tree>
    <p:extLst>
      <p:ext uri="{BB962C8B-B14F-4D97-AF65-F5344CB8AC3E}">
        <p14:creationId xmlns:p14="http://schemas.microsoft.com/office/powerpoint/2010/main" val="412222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46FD-A5F2-3EBC-ADCF-61E574D3A919}"/>
              </a:ext>
            </a:extLst>
          </p:cNvPr>
          <p:cNvSpPr>
            <a:spLocks noGrp="1"/>
          </p:cNvSpPr>
          <p:nvPr>
            <p:ph type="title"/>
          </p:nvPr>
        </p:nvSpPr>
        <p:spPr>
          <a:xfrm>
            <a:off x="432000" y="187585"/>
            <a:ext cx="11328000" cy="676415"/>
          </a:xfrm>
        </p:spPr>
        <p:txBody>
          <a:bodyPr/>
          <a:lstStyle/>
          <a:p>
            <a:r>
              <a:rPr lang="en-US" dirty="0"/>
              <a:t>Miracles wrought by the eschatological antagonists</a:t>
            </a:r>
          </a:p>
        </p:txBody>
      </p:sp>
      <p:sp>
        <p:nvSpPr>
          <p:cNvPr id="3" name="Content Placeholder 2">
            <a:extLst>
              <a:ext uri="{FF2B5EF4-FFF2-40B4-BE49-F238E27FC236}">
                <a16:creationId xmlns:a16="http://schemas.microsoft.com/office/drawing/2014/main" id="{DB7CC51F-FB48-01C3-DDE9-6523F5D34282}"/>
              </a:ext>
            </a:extLst>
          </p:cNvPr>
          <p:cNvSpPr>
            <a:spLocks noGrp="1"/>
          </p:cNvSpPr>
          <p:nvPr>
            <p:ph idx="1"/>
          </p:nvPr>
        </p:nvSpPr>
        <p:spPr/>
        <p:txBody>
          <a:bodyPr vert="horz" lIns="0" tIns="0" rIns="0" bIns="0" rtlCol="0" anchor="t">
            <a:noAutofit/>
          </a:bodyPr>
          <a:lstStyle/>
          <a:p>
            <a:r>
              <a:rPr lang="en-US" sz="3200" dirty="0"/>
              <a:t>False prophets will perform miracles (Matthew 24:23-25)</a:t>
            </a:r>
          </a:p>
          <a:p>
            <a:r>
              <a:rPr lang="en-US" sz="3200"/>
              <a:t>The man of lawlessness will perform signs (2 Thessalonians 2:9-10)</a:t>
            </a:r>
            <a:endParaRPr lang="en-US" sz="3200" dirty="0"/>
          </a:p>
          <a:p>
            <a:r>
              <a:rPr lang="en-US" sz="3200" b="1" dirty="0">
                <a:solidFill>
                  <a:srgbClr val="FF0000"/>
                </a:solidFill>
                <a:ea typeface="+mn-lt"/>
                <a:cs typeface="+mn-lt"/>
              </a:rPr>
              <a:t>Didache 16:4</a:t>
            </a:r>
            <a:r>
              <a:rPr lang="en-US" sz="3200" dirty="0">
                <a:ea typeface="+mn-lt"/>
                <a:cs typeface="+mn-lt"/>
              </a:rPr>
              <a:t> Because iniquity abounds they shall hate each other, and persecute each other, and deliver each other up; and </a:t>
            </a:r>
            <a:r>
              <a:rPr lang="en-US" sz="3200" u="sng" dirty="0">
                <a:ea typeface="+mn-lt"/>
                <a:cs typeface="+mn-lt"/>
              </a:rPr>
              <a:t>then shall the Deceiver of the world appear as the Son of God, and shall do signs and wonders</a:t>
            </a:r>
            <a:r>
              <a:rPr lang="en-US" sz="3200" dirty="0">
                <a:ea typeface="+mn-lt"/>
                <a:cs typeface="+mn-lt"/>
              </a:rPr>
              <a:t>, and the earth shall be delivered into his hands; and he shall do unlawful things, such as have never happened since the beginning of the world.</a:t>
            </a:r>
            <a:endParaRPr lang="en-US" sz="3200" dirty="0"/>
          </a:p>
          <a:p>
            <a:endParaRPr lang="en-US" dirty="0"/>
          </a:p>
          <a:p>
            <a:endParaRPr lang="en-US" dirty="0"/>
          </a:p>
        </p:txBody>
      </p:sp>
      <p:sp>
        <p:nvSpPr>
          <p:cNvPr id="4" name="Footer Placeholder 3">
            <a:extLst>
              <a:ext uri="{FF2B5EF4-FFF2-40B4-BE49-F238E27FC236}">
                <a16:creationId xmlns:a16="http://schemas.microsoft.com/office/drawing/2014/main" id="{F255DB71-5657-9E31-5D9D-29A5CD02C7E6}"/>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477E913D-FCF2-F323-CE5C-012077FC1495}"/>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120079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C231-8984-9BF1-E0D3-4469046DEDD1}"/>
              </a:ext>
            </a:extLst>
          </p:cNvPr>
          <p:cNvSpPr>
            <a:spLocks noGrp="1"/>
          </p:cNvSpPr>
          <p:nvPr>
            <p:ph type="title"/>
          </p:nvPr>
        </p:nvSpPr>
        <p:spPr>
          <a:xfrm>
            <a:off x="345736" y="201963"/>
            <a:ext cx="11328000" cy="935207"/>
          </a:xfrm>
        </p:spPr>
        <p:txBody>
          <a:bodyPr/>
          <a:lstStyle/>
          <a:p>
            <a:r>
              <a:rPr lang="en-US" sz="4400" dirty="0"/>
              <a:t>The miracles of the beast</a:t>
            </a:r>
          </a:p>
        </p:txBody>
      </p:sp>
      <p:sp>
        <p:nvSpPr>
          <p:cNvPr id="3" name="Content Placeholder 2">
            <a:extLst>
              <a:ext uri="{FF2B5EF4-FFF2-40B4-BE49-F238E27FC236}">
                <a16:creationId xmlns:a16="http://schemas.microsoft.com/office/drawing/2014/main" id="{9A0D9724-A399-D204-20E8-D7793C0CAAC9}"/>
              </a:ext>
            </a:extLst>
          </p:cNvPr>
          <p:cNvSpPr>
            <a:spLocks noGrp="1"/>
          </p:cNvSpPr>
          <p:nvPr>
            <p:ph idx="1"/>
          </p:nvPr>
        </p:nvSpPr>
        <p:spPr>
          <a:xfrm>
            <a:off x="345736" y="1338679"/>
            <a:ext cx="11328000" cy="5183250"/>
          </a:xfrm>
        </p:spPr>
        <p:txBody>
          <a:bodyPr vert="horz" lIns="0" tIns="0" rIns="0" bIns="0" rtlCol="0" anchor="t">
            <a:noAutofit/>
          </a:bodyPr>
          <a:lstStyle/>
          <a:p>
            <a:r>
              <a:rPr lang="en-US" sz="3200" b="1" dirty="0"/>
              <a:t>Revelation 13:11</a:t>
            </a:r>
            <a:r>
              <a:rPr lang="en-US" sz="3200" dirty="0"/>
              <a:t> </a:t>
            </a:r>
            <a:r>
              <a:rPr lang="en-US" sz="3200" b="1" baseline="30000" dirty="0">
                <a:ea typeface="+mn-lt"/>
                <a:cs typeface="+mn-lt"/>
              </a:rPr>
              <a:t> </a:t>
            </a:r>
            <a:r>
              <a:rPr lang="en-US" sz="3200" dirty="0">
                <a:ea typeface="+mn-lt"/>
                <a:cs typeface="+mn-lt"/>
              </a:rPr>
              <a:t>Then I saw another beast that rose out of the earth; it had two horns like a lamb and it spoke like a dragon. </a:t>
            </a:r>
            <a:r>
              <a:rPr lang="en-US" sz="3200" b="1" baseline="30000" dirty="0">
                <a:ea typeface="+mn-lt"/>
                <a:cs typeface="+mn-lt"/>
              </a:rPr>
              <a:t>12 </a:t>
            </a:r>
            <a:r>
              <a:rPr lang="en-US" sz="3200" dirty="0">
                <a:ea typeface="+mn-lt"/>
                <a:cs typeface="+mn-lt"/>
              </a:rPr>
              <a:t>It exercises all the authority of the first beast on its behalf, and it makes the earth and its inhabitants worship the first beast, whose mortal wound had been healed. </a:t>
            </a:r>
            <a:r>
              <a:rPr lang="en-US" sz="3200" b="1" baseline="30000" dirty="0">
                <a:ea typeface="+mn-lt"/>
                <a:cs typeface="+mn-lt"/>
              </a:rPr>
              <a:t>13 </a:t>
            </a:r>
            <a:r>
              <a:rPr lang="en-US" sz="3200" u="sng" dirty="0">
                <a:ea typeface="+mn-lt"/>
                <a:cs typeface="+mn-lt"/>
              </a:rPr>
              <a:t>It performs great signs, even making fire come down from heaven to earth in the sight of all; </a:t>
            </a:r>
            <a:r>
              <a:rPr lang="en-US" sz="3200" b="1" u="sng" baseline="30000" dirty="0">
                <a:ea typeface="+mn-lt"/>
                <a:cs typeface="+mn-lt"/>
              </a:rPr>
              <a:t>14 </a:t>
            </a:r>
            <a:r>
              <a:rPr lang="en-US" sz="3200" u="sng" dirty="0">
                <a:ea typeface="+mn-lt"/>
                <a:cs typeface="+mn-lt"/>
              </a:rPr>
              <a:t>and by the signs that it is allowed to perform on behalf of the beast, it deceives the inhabitants of earth, telling them to make an image for the beast that had been wounded by the sword and yet lived</a:t>
            </a:r>
            <a:endParaRPr lang="en-US" sz="3200" u="sng"/>
          </a:p>
        </p:txBody>
      </p:sp>
      <p:sp>
        <p:nvSpPr>
          <p:cNvPr id="4" name="Footer Placeholder 3">
            <a:extLst>
              <a:ext uri="{FF2B5EF4-FFF2-40B4-BE49-F238E27FC236}">
                <a16:creationId xmlns:a16="http://schemas.microsoft.com/office/drawing/2014/main" id="{D7A0A40C-42C1-FB86-A92D-9990D60AD98B}"/>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90804F5-AB46-216D-9601-137F2D7D9634}"/>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spTree>
    <p:extLst>
      <p:ext uri="{BB962C8B-B14F-4D97-AF65-F5344CB8AC3E}">
        <p14:creationId xmlns:p14="http://schemas.microsoft.com/office/powerpoint/2010/main" val="184030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7AF-54DA-1CCA-BF39-548F1E681432}"/>
              </a:ext>
            </a:extLst>
          </p:cNvPr>
          <p:cNvSpPr>
            <a:spLocks noGrp="1"/>
          </p:cNvSpPr>
          <p:nvPr>
            <p:ph type="title"/>
          </p:nvPr>
        </p:nvSpPr>
        <p:spPr>
          <a:xfrm>
            <a:off x="432000" y="680"/>
            <a:ext cx="11328000" cy="863320"/>
          </a:xfrm>
        </p:spPr>
        <p:txBody>
          <a:bodyPr/>
          <a:lstStyle/>
          <a:p>
            <a:r>
              <a:rPr lang="en-US"/>
              <a:t>A living image?</a:t>
            </a:r>
            <a:endParaRPr lang="en-US" dirty="0"/>
          </a:p>
        </p:txBody>
      </p:sp>
      <p:sp>
        <p:nvSpPr>
          <p:cNvPr id="3" name="Content Placeholder 2">
            <a:extLst>
              <a:ext uri="{FF2B5EF4-FFF2-40B4-BE49-F238E27FC236}">
                <a16:creationId xmlns:a16="http://schemas.microsoft.com/office/drawing/2014/main" id="{6E38428F-83E7-61C7-E690-8E30BDB1D002}"/>
              </a:ext>
            </a:extLst>
          </p:cNvPr>
          <p:cNvSpPr>
            <a:spLocks noGrp="1"/>
          </p:cNvSpPr>
          <p:nvPr>
            <p:ph idx="1"/>
          </p:nvPr>
        </p:nvSpPr>
        <p:spPr/>
        <p:txBody>
          <a:bodyPr vert="horz" lIns="0" tIns="0" rIns="0" bIns="0" rtlCol="0" anchor="t">
            <a:noAutofit/>
          </a:bodyPr>
          <a:lstStyle/>
          <a:p>
            <a:r>
              <a:rPr lang="en-US" sz="3200" b="1" dirty="0">
                <a:ea typeface="+mn-lt"/>
                <a:cs typeface="+mn-lt"/>
              </a:rPr>
              <a:t>Revelation 13:15</a:t>
            </a:r>
            <a:r>
              <a:rPr lang="en-US" sz="3200" dirty="0">
                <a:ea typeface="+mn-lt"/>
                <a:cs typeface="+mn-lt"/>
              </a:rPr>
              <a:t> </a:t>
            </a:r>
            <a:r>
              <a:rPr lang="en-US" sz="3200" u="sng" dirty="0">
                <a:ea typeface="+mn-lt"/>
                <a:cs typeface="+mn-lt"/>
              </a:rPr>
              <a:t>It was allowed to give breath to the image of the beast, so that the image of the beast could even speak and cause those who would not worship the image of the beast to be killed.</a:t>
            </a:r>
            <a:r>
              <a:rPr lang="en-US" sz="3200" dirty="0">
                <a:ea typeface="+mn-lt"/>
                <a:cs typeface="+mn-lt"/>
              </a:rPr>
              <a:t> </a:t>
            </a:r>
            <a:r>
              <a:rPr lang="en-US" sz="3200" b="1" baseline="30000" dirty="0">
                <a:ea typeface="+mn-lt"/>
                <a:cs typeface="+mn-lt"/>
              </a:rPr>
              <a:t>16 </a:t>
            </a:r>
            <a:r>
              <a:rPr lang="en-US" sz="3200" dirty="0">
                <a:ea typeface="+mn-lt"/>
                <a:cs typeface="+mn-lt"/>
              </a:rPr>
              <a:t>Also it causes all, both small and great, both rich and poor, both free and slave, to be marked on the right hand or the forehead, </a:t>
            </a:r>
            <a:r>
              <a:rPr lang="en-US" sz="3200" b="1" baseline="30000" dirty="0">
                <a:ea typeface="+mn-lt"/>
                <a:cs typeface="+mn-lt"/>
              </a:rPr>
              <a:t>17 </a:t>
            </a:r>
            <a:r>
              <a:rPr lang="en-US" sz="3200" dirty="0">
                <a:ea typeface="+mn-lt"/>
                <a:cs typeface="+mn-lt"/>
              </a:rPr>
              <a:t>so that no one can buy or sell who does not have the mark, that is, the name of the beast or the number of its name. </a:t>
            </a:r>
            <a:r>
              <a:rPr lang="en-US" sz="3200" b="1" baseline="30000" dirty="0">
                <a:ea typeface="+mn-lt"/>
                <a:cs typeface="+mn-lt"/>
              </a:rPr>
              <a:t>18 </a:t>
            </a:r>
            <a:r>
              <a:rPr lang="en-US" sz="3200" dirty="0">
                <a:ea typeface="+mn-lt"/>
                <a:cs typeface="+mn-lt"/>
              </a:rPr>
              <a:t>This calls for wisdom: let anyone with understanding calculate the number of the beast, for it is the number of a person. Its number is six hundred and sixty-six</a:t>
            </a:r>
            <a:endParaRPr lang="en-US" sz="3200" dirty="0"/>
          </a:p>
        </p:txBody>
      </p:sp>
      <p:sp>
        <p:nvSpPr>
          <p:cNvPr id="4" name="Footer Placeholder 3">
            <a:extLst>
              <a:ext uri="{FF2B5EF4-FFF2-40B4-BE49-F238E27FC236}">
                <a16:creationId xmlns:a16="http://schemas.microsoft.com/office/drawing/2014/main" id="{BE055FFA-0CB7-E774-0A38-70C6F7F18792}"/>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E4502-11D4-5178-E4A4-59D670BED539}"/>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325591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B5C-8F8E-8FA1-26F6-9E0EE93C7C42}"/>
              </a:ext>
            </a:extLst>
          </p:cNvPr>
          <p:cNvSpPr>
            <a:spLocks noGrp="1"/>
          </p:cNvSpPr>
          <p:nvPr>
            <p:ph type="title"/>
          </p:nvPr>
        </p:nvSpPr>
        <p:spPr/>
        <p:txBody>
          <a:bodyPr/>
          <a:lstStyle/>
          <a:p>
            <a:r>
              <a:rPr lang="en-US" dirty="0"/>
              <a:t>Images in the Greco Roman world</a:t>
            </a:r>
          </a:p>
        </p:txBody>
      </p:sp>
      <p:sp>
        <p:nvSpPr>
          <p:cNvPr id="4" name="Footer Placeholder 3">
            <a:extLst>
              <a:ext uri="{FF2B5EF4-FFF2-40B4-BE49-F238E27FC236}">
                <a16:creationId xmlns:a16="http://schemas.microsoft.com/office/drawing/2014/main" id="{541B356B-A902-1238-CFC2-B854DAD3683B}"/>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D18B7B64-1556-0127-3BAA-63CF31BE552C}"/>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pic>
        <p:nvPicPr>
          <p:cNvPr id="7" name="Picture 7">
            <a:extLst>
              <a:ext uri="{FF2B5EF4-FFF2-40B4-BE49-F238E27FC236}">
                <a16:creationId xmlns:a16="http://schemas.microsoft.com/office/drawing/2014/main" id="{9E0233E9-246E-BBAA-2F84-183D5B80B97E}"/>
              </a:ext>
            </a:extLst>
          </p:cNvPr>
          <p:cNvPicPr>
            <a:picLocks noGrp="1" noChangeAspect="1"/>
          </p:cNvPicPr>
          <p:nvPr>
            <p:ph sz="half" idx="2"/>
          </p:nvPr>
        </p:nvPicPr>
        <p:blipFill>
          <a:blip r:embed="rId2"/>
          <a:stretch>
            <a:fillRect/>
          </a:stretch>
        </p:blipFill>
        <p:spPr>
          <a:xfrm>
            <a:off x="7001470" y="1323552"/>
            <a:ext cx="3290191" cy="5169713"/>
          </a:xfrm>
        </p:spPr>
      </p:pic>
      <p:sp>
        <p:nvSpPr>
          <p:cNvPr id="3" name="Content Placeholder 2">
            <a:extLst>
              <a:ext uri="{FF2B5EF4-FFF2-40B4-BE49-F238E27FC236}">
                <a16:creationId xmlns:a16="http://schemas.microsoft.com/office/drawing/2014/main" id="{A444FF9B-B347-63D4-AAE8-A3A615A03CBD}"/>
              </a:ext>
            </a:extLst>
          </p:cNvPr>
          <p:cNvSpPr>
            <a:spLocks noGrp="1"/>
          </p:cNvSpPr>
          <p:nvPr>
            <p:ph sz="half" idx="1"/>
          </p:nvPr>
        </p:nvSpPr>
        <p:spPr>
          <a:xfrm>
            <a:off x="230716" y="1409816"/>
            <a:ext cx="4901776" cy="5169713"/>
          </a:xfrm>
        </p:spPr>
        <p:txBody>
          <a:bodyPr vert="horz" lIns="0" tIns="0" rIns="0" bIns="0" rtlCol="0" anchor="t">
            <a:noAutofit/>
          </a:bodyPr>
          <a:lstStyle/>
          <a:p>
            <a:r>
              <a:rPr lang="en-US" sz="3200" dirty="0"/>
              <a:t>"We set up statues as images, and when we worship these, </a:t>
            </a:r>
            <a:r>
              <a:rPr lang="en-US" sz="3200" u="sng" dirty="0"/>
              <a:t>although they are lifeless</a:t>
            </a:r>
            <a:r>
              <a:rPr lang="en-US" sz="3200" dirty="0"/>
              <a:t>, the living gods beyond feel a tremendous amount of good-will and gratitude towards us," Plato, </a:t>
            </a:r>
            <a:r>
              <a:rPr lang="en-US" sz="3200" i="1" dirty="0"/>
              <a:t>Laws</a:t>
            </a:r>
            <a:r>
              <a:rPr lang="en-US" sz="3200" dirty="0"/>
              <a:t> 11.931A.</a:t>
            </a:r>
          </a:p>
        </p:txBody>
      </p:sp>
    </p:spTree>
    <p:extLst>
      <p:ext uri="{BB962C8B-B14F-4D97-AF65-F5344CB8AC3E}">
        <p14:creationId xmlns:p14="http://schemas.microsoft.com/office/powerpoint/2010/main" val="2503146240"/>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4CCF4-D450-4896-9D26-824C258C6A9C}">
  <ds:schemaRefs>
    <ds:schemaRef ds:uri="http://schemas.microsoft.com/sharepoint/v3/contenttype/forms"/>
  </ds:schemaRefs>
</ds:datastoreItem>
</file>

<file path=customXml/itemProps2.xml><?xml version="1.0" encoding="utf-8"?>
<ds:datastoreItem xmlns:ds="http://schemas.openxmlformats.org/officeDocument/2006/customXml" ds:itemID="{C389EDE6-EADC-4C51-A618-17CCFAE3C12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00F07EC-B350-49E7-B6F3-FED47ED1C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TF16411250</Template>
  <TotalTime>0</TotalTime>
  <Words>1296</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Candara</vt:lpstr>
      <vt:lpstr>Corbel</vt:lpstr>
      <vt:lpstr>Times New Roman</vt:lpstr>
      <vt:lpstr>Office Theme</vt:lpstr>
      <vt:lpstr>Revelation 13 part 2</vt:lpstr>
      <vt:lpstr>Summary of the sea beast</vt:lpstr>
      <vt:lpstr>Overview of the land beast</vt:lpstr>
      <vt:lpstr>What was the imperial cult?</vt:lpstr>
      <vt:lpstr>The miracles of the beast</vt:lpstr>
      <vt:lpstr>Miracles wrought by the eschatological antagonists</vt:lpstr>
      <vt:lpstr>The miracles of the beast</vt:lpstr>
      <vt:lpstr>A living image?</vt:lpstr>
      <vt:lpstr>Images in the Greco Roman world</vt:lpstr>
      <vt:lpstr>Images in the Greco-Roman world</vt:lpstr>
      <vt:lpstr>Statues/images speaking?</vt:lpstr>
      <vt:lpstr>Statues/images speaking?</vt:lpstr>
      <vt:lpstr>The mark of the beast</vt:lpstr>
      <vt:lpstr>666</vt:lpstr>
      <vt:lpstr>666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Steve Patton</cp:lastModifiedBy>
  <cp:revision>308</cp:revision>
  <dcterms:created xsi:type="dcterms:W3CDTF">2023-01-28T15:17:38Z</dcterms:created>
  <dcterms:modified xsi:type="dcterms:W3CDTF">2023-01-29T13:52:38Z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