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82" r:id="rId2"/>
    <p:sldId id="285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83" r:id="rId13"/>
    <p:sldId id="284" r:id="rId14"/>
    <p:sldId id="273" r:id="rId15"/>
    <p:sldId id="258" r:id="rId16"/>
    <p:sldId id="257" r:id="rId17"/>
    <p:sldId id="292" r:id="rId18"/>
    <p:sldId id="286" r:id="rId19"/>
    <p:sldId id="288" r:id="rId20"/>
    <p:sldId id="291" r:id="rId21"/>
    <p:sldId id="290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CC9"/>
    <a:srgbClr val="634523"/>
    <a:srgbClr val="E0B6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965"/>
    <p:restoredTop sz="94632"/>
  </p:normalViewPr>
  <p:slideViewPr>
    <p:cSldViewPr snapToGrid="0">
      <p:cViewPr varScale="1">
        <p:scale>
          <a:sx n="50" d="100"/>
          <a:sy n="50" d="100"/>
        </p:scale>
        <p:origin x="176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2921000" y="330200"/>
            <a:ext cx="18542000" cy="9207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0" y="-1291579"/>
            <a:ext cx="29260800" cy="19507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ull Screen Image Placehol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icture Placeholder 4"/>
          <p:cNvSpPr>
            <a:spLocks noGrp="1"/>
          </p:cNvSpPr>
          <p:nvPr>
            <p:ph type="pic" idx="21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87200" y="12344400"/>
            <a:ext cx="4267200" cy="7366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46107" y="3083545"/>
            <a:ext cx="14257611" cy="6142914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607365" y="9812609"/>
            <a:ext cx="8796352" cy="64917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19945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404633" y="1123661"/>
            <a:ext cx="21760168" cy="8973626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914400" indent="0">
              <a:buNone/>
              <a:defRPr/>
            </a:lvl2pPr>
            <a:lvl3pPr marL="1828800" indent="0">
              <a:buFont typeface="Arial"/>
              <a:buNone/>
              <a:defRPr/>
            </a:lvl3pPr>
            <a:lvl4pPr marL="2743200" indent="0">
              <a:buFont typeface="Arial"/>
              <a:buNone/>
              <a:defRPr/>
            </a:lvl4pPr>
            <a:lvl5pPr marL="3657600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405467" y="10723037"/>
            <a:ext cx="21759333" cy="1980506"/>
          </a:xfrm>
        </p:spPr>
        <p:txBody>
          <a:bodyPr>
            <a:normAutofit/>
          </a:bodyPr>
          <a:lstStyle>
            <a:lvl1pPr>
              <a:defRPr sz="2800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92565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80794" y="9939291"/>
            <a:ext cx="5500061" cy="2154982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Add Your Title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05321" y="505763"/>
            <a:ext cx="16392456" cy="12245042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97003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8016875" y="-63500"/>
            <a:ext cx="19831050" cy="13220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21"/>
          </p:nvPr>
        </p:nvSpPr>
        <p:spPr>
          <a:xfrm>
            <a:off x="9972675" y="2125132"/>
            <a:ext cx="16402050" cy="10934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buClrTx/>
              <a:defRPr sz="3800"/>
            </a:lvl1pPr>
            <a:lvl2pPr marL="1117600" indent="-558800">
              <a:spcBef>
                <a:spcPts val="4500"/>
              </a:spcBef>
              <a:buClrTx/>
              <a:defRPr sz="3800"/>
            </a:lvl2pPr>
            <a:lvl3pPr marL="1676400" indent="-558800">
              <a:spcBef>
                <a:spcPts val="4500"/>
              </a:spcBef>
              <a:buClrTx/>
              <a:defRPr sz="3800"/>
            </a:lvl3pPr>
            <a:lvl4pPr marL="2235200" indent="-558800">
              <a:spcBef>
                <a:spcPts val="4500"/>
              </a:spcBef>
              <a:buClrTx/>
              <a:defRPr sz="3800"/>
            </a:lvl4pPr>
            <a:lvl5pPr marL="2794000" indent="-558800">
              <a:spcBef>
                <a:spcPts val="4500"/>
              </a:spcBef>
              <a:buClrTx/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21"/>
          </p:nvPr>
        </p:nvSpPr>
        <p:spPr>
          <a:xfrm>
            <a:off x="15290800" y="6870700"/>
            <a:ext cx="8343900" cy="5562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22"/>
          </p:nvPr>
        </p:nvSpPr>
        <p:spPr>
          <a:xfrm>
            <a:off x="15316200" y="952500"/>
            <a:ext cx="8305800" cy="553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>
            <a:off x="-1739900" y="-258233"/>
            <a:ext cx="20065999" cy="133773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1" r:id="rId11"/>
    <p:sldLayoutId id="2147483662" r:id="rId12"/>
    <p:sldLayoutId id="2147483663" r:id="rId13"/>
    <p:sldLayoutId id="2147483664" r:id="rId1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3E20D6-F1EF-2470-F825-9E3928AB0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589" y="-29869"/>
            <a:ext cx="17788773" cy="1374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7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DSC00770.JPG" descr="DSC007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540000">
            <a:off x="-54692" y="-1306390"/>
            <a:ext cx="24493500" cy="1632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70" y="0"/>
                </a:moveTo>
                <a:lnTo>
                  <a:pt x="124" y="0"/>
                </a:lnTo>
                <a:lnTo>
                  <a:pt x="0" y="10650"/>
                </a:lnTo>
                <a:lnTo>
                  <a:pt x="0" y="21319"/>
                </a:lnTo>
                <a:lnTo>
                  <a:pt x="10740" y="21600"/>
                </a:lnTo>
                <a:lnTo>
                  <a:pt x="21476" y="21600"/>
                </a:lnTo>
                <a:lnTo>
                  <a:pt x="21600" y="10935"/>
                </a:lnTo>
                <a:lnTo>
                  <a:pt x="21600" y="281"/>
                </a:lnTo>
                <a:lnTo>
                  <a:pt x="10870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G_1446.mov" descr="IMG_1446.mov"/>
          <p:cNvPicPr>
            <a:picLocks noGrp="1"/>
          </p:cNvPicPr>
          <p:nvPr>
            <p:ph type="pic" idx="2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21540000">
            <a:off x="-817037" y="-446847"/>
            <a:ext cx="25453030" cy="14317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96" fill="hold"/>
                                        <p:tgtEl>
                                          <p:spTgt spid="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20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37B9E4-DF75-41A8-F23D-3B75B643D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5924" y="-7917"/>
            <a:ext cx="20602575" cy="1372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1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210E13F-BEB9-BCCF-CD7E-B31BA9C3BAA3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939926"/>
            <a:ext cx="24384000" cy="16256001"/>
          </a:xfrm>
        </p:spPr>
      </p:pic>
    </p:spTree>
    <p:extLst>
      <p:ext uri="{BB962C8B-B14F-4D97-AF65-F5344CB8AC3E}">
        <p14:creationId xmlns:p14="http://schemas.microsoft.com/office/powerpoint/2010/main" val="265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G_2023.jpeg" descr="IMG_2023.jpe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1956" y="4176754"/>
            <a:ext cx="13160087" cy="2149638"/>
          </a:xfrm>
        </p:spPr>
        <p:txBody>
          <a:bodyPr>
            <a:noAutofit/>
          </a:bodyPr>
          <a:lstStyle/>
          <a:p>
            <a:r>
              <a:rPr lang="en-US" sz="9600" dirty="0"/>
              <a:t>LESSONS FROM THE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196958" y="6761747"/>
            <a:ext cx="13990082" cy="2149638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EECC9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12800" dirty="0">
                <a:solidFill>
                  <a:srgbClr val="E3991D"/>
                </a:solidFill>
              </a:rPr>
              <a:t>L</a:t>
            </a:r>
            <a:r>
              <a:rPr lang="en-US" sz="12800" dirty="0">
                <a:solidFill>
                  <a:srgbClr val="E3991D">
                    <a:alpha val="20000"/>
                  </a:srgbClr>
                </a:solidFill>
              </a:rPr>
              <a:t>O</a:t>
            </a:r>
            <a:r>
              <a:rPr lang="en-US" sz="12800" dirty="0">
                <a:solidFill>
                  <a:srgbClr val="E3991D"/>
                </a:solidFill>
              </a:rPr>
              <a:t>ST</a:t>
            </a:r>
            <a:r>
              <a:rPr lang="en-US" sz="12800" dirty="0">
                <a:solidFill>
                  <a:srgbClr val="FFC000"/>
                </a:solidFill>
              </a:rPr>
              <a:t> </a:t>
            </a:r>
            <a:r>
              <a:rPr lang="en-US" sz="12800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389385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101475" y="512064"/>
            <a:ext cx="16320126" cy="1283817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40000"/>
              </a:lnSpc>
            </a:pPr>
            <a:r>
              <a:rPr lang="en-US" baseline="30000" dirty="0">
                <a:solidFill>
                  <a:schemeClr val="bg1"/>
                </a:solidFill>
              </a:rPr>
              <a:t>1 </a:t>
            </a:r>
            <a:r>
              <a:rPr lang="en-US" dirty="0">
                <a:solidFill>
                  <a:schemeClr val="bg1"/>
                </a:solidFill>
              </a:rPr>
              <a:t>Now the tax collectors and sinners were all drawing near to hear him. </a:t>
            </a:r>
            <a:r>
              <a:rPr lang="en-US" b="1" baseline="30000" dirty="0">
                <a:solidFill>
                  <a:schemeClr val="bg1"/>
                </a:solidFill>
              </a:rPr>
              <a:t>2 </a:t>
            </a:r>
            <a:r>
              <a:rPr lang="en-US" dirty="0">
                <a:solidFill>
                  <a:schemeClr val="bg1"/>
                </a:solidFill>
              </a:rPr>
              <a:t>And the Pharisees and the scribes grumbled, saying, “This man receives sinners and eats with them.” </a:t>
            </a:r>
          </a:p>
          <a:p>
            <a:pPr>
              <a:lnSpc>
                <a:spcPct val="140000"/>
              </a:lnSpc>
            </a:pPr>
            <a:r>
              <a:rPr lang="en-US" b="1" baseline="30000" dirty="0">
                <a:solidFill>
                  <a:schemeClr val="bg1"/>
                </a:solidFill>
              </a:rPr>
              <a:t>3 </a:t>
            </a:r>
            <a:r>
              <a:rPr lang="en-US" dirty="0">
                <a:solidFill>
                  <a:schemeClr val="bg1"/>
                </a:solidFill>
              </a:rPr>
              <a:t>So he told them this parable: </a:t>
            </a:r>
            <a:r>
              <a:rPr lang="en-US" b="1" baseline="30000" dirty="0">
                <a:solidFill>
                  <a:schemeClr val="bg1"/>
                </a:solidFill>
              </a:rPr>
              <a:t>4 </a:t>
            </a:r>
            <a:r>
              <a:rPr lang="en-US" dirty="0">
                <a:solidFill>
                  <a:schemeClr val="bg1"/>
                </a:solidFill>
              </a:rPr>
              <a:t>“What man of you, having a hundred sheep, if he has lost one of them, does not leave the ninety-nine in the open country, and go after the one that is lost, until he finds it? </a:t>
            </a:r>
            <a:r>
              <a:rPr lang="en-US" b="1" baseline="30000" dirty="0">
                <a:solidFill>
                  <a:schemeClr val="bg1"/>
                </a:solidFill>
              </a:rPr>
              <a:t>5 </a:t>
            </a:r>
            <a:r>
              <a:rPr lang="en-US" dirty="0">
                <a:solidFill>
                  <a:schemeClr val="bg1"/>
                </a:solidFill>
              </a:rPr>
              <a:t>And when he has found it, he lays it on his shoulders, rejoicing. </a:t>
            </a:r>
            <a:r>
              <a:rPr lang="en-US" b="1" baseline="30000" dirty="0">
                <a:solidFill>
                  <a:schemeClr val="bg1"/>
                </a:solidFill>
              </a:rPr>
              <a:t>6 </a:t>
            </a:r>
            <a:r>
              <a:rPr lang="en-US" dirty="0">
                <a:solidFill>
                  <a:schemeClr val="bg1"/>
                </a:solidFill>
              </a:rPr>
              <a:t>And when he comes home, he calls together his friends and his neighbors, saying to them, ‘Rejoice with me, for I have found my sheep that was lost.’ </a:t>
            </a:r>
            <a:r>
              <a:rPr lang="en-US" b="1" baseline="30000" dirty="0">
                <a:solidFill>
                  <a:schemeClr val="bg1"/>
                </a:solidFill>
              </a:rPr>
              <a:t>7 </a:t>
            </a:r>
            <a:r>
              <a:rPr lang="en-US" dirty="0">
                <a:solidFill>
                  <a:schemeClr val="bg1"/>
                </a:solidFill>
              </a:rPr>
              <a:t>Just so, I tell you, there will be more joy in heaven over one sinner who repents than over ninety-nine righteous persons who need no repentance.</a:t>
            </a:r>
          </a:p>
        </p:txBody>
      </p:sp>
    </p:spTree>
    <p:extLst>
      <p:ext uri="{BB962C8B-B14F-4D97-AF65-F5344CB8AC3E}">
        <p14:creationId xmlns:p14="http://schemas.microsoft.com/office/powerpoint/2010/main" val="387725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43AB0B-062C-7A7E-CD10-E0A1C004BE77}"/>
              </a:ext>
            </a:extLst>
          </p:cNvPr>
          <p:cNvSpPr/>
          <p:nvPr/>
        </p:nvSpPr>
        <p:spPr>
          <a:xfrm>
            <a:off x="864668" y="256032"/>
            <a:ext cx="6816292" cy="13130784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19500" y="3278456"/>
            <a:ext cx="5344389" cy="9751572"/>
          </a:xfrm>
        </p:spPr>
        <p:txBody>
          <a:bodyPr anchor="t">
            <a:normAutofit/>
          </a:bodyPr>
          <a:lstStyle/>
          <a:p>
            <a:pPr marL="914400" indent="-548640" algn="l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3600" b="1" dirty="0"/>
              <a:t>L</a:t>
            </a:r>
            <a:r>
              <a:rPr lang="en-US" sz="3600" b="1" dirty="0">
                <a:solidFill>
                  <a:srgbClr val="FEECC9"/>
                </a:solidFill>
              </a:rPr>
              <a:t>ost 1 sheep (1%)</a:t>
            </a:r>
          </a:p>
          <a:p>
            <a:pPr marL="914400" indent="-548640" algn="l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3600" b="1" dirty="0">
                <a:solidFill>
                  <a:srgbClr val="FF0000"/>
                </a:solidFill>
              </a:rPr>
              <a:t>Searched diligently</a:t>
            </a:r>
          </a:p>
          <a:p>
            <a:pPr marL="914400" indent="-548640" algn="l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3600" b="1" dirty="0">
                <a:solidFill>
                  <a:srgbClr val="D883FF"/>
                </a:solidFill>
              </a:rPr>
              <a:t>Found the sheep</a:t>
            </a:r>
          </a:p>
          <a:p>
            <a:pPr marL="914400" indent="-548640" algn="l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3600" b="1" dirty="0">
                <a:solidFill>
                  <a:srgbClr val="00B0F0"/>
                </a:solidFill>
              </a:rPr>
              <a:t>The shepherd rejoiced!</a:t>
            </a:r>
          </a:p>
          <a:p>
            <a:pPr marL="914400" indent="-548640" algn="l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3600" b="1" dirty="0">
                <a:solidFill>
                  <a:srgbClr val="00B050"/>
                </a:solidFill>
              </a:rPr>
              <a:t>Invited others to rejoice with him!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ABE287-1D65-51B6-B6C7-5A0CAA16C0A4}"/>
              </a:ext>
            </a:extLst>
          </p:cNvPr>
          <p:cNvSpPr txBox="1"/>
          <p:nvPr/>
        </p:nvSpPr>
        <p:spPr>
          <a:xfrm>
            <a:off x="1969940" y="1166808"/>
            <a:ext cx="460574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rgbClr val="E3991D"/>
                </a:solidFill>
              </a:rPr>
              <a:t>THE SHEPHERD</a:t>
            </a:r>
          </a:p>
          <a:p>
            <a:pPr algn="ctr"/>
            <a:r>
              <a:rPr lang="en-US" sz="4400" dirty="0">
                <a:solidFill>
                  <a:srgbClr val="E3991D"/>
                </a:solidFill>
              </a:rPr>
              <a:t>LK. 15:1-7</a:t>
            </a:r>
          </a:p>
        </p:txBody>
      </p:sp>
    </p:spTree>
    <p:extLst>
      <p:ext uri="{BB962C8B-B14F-4D97-AF65-F5344CB8AC3E}">
        <p14:creationId xmlns:p14="http://schemas.microsoft.com/office/powerpoint/2010/main" val="63366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101475" y="512064"/>
            <a:ext cx="16320126" cy="1283817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“Or what woman, having ten silver coins, if she loses one coin, does not light a lamp and sweep the house and seek diligently until she finds it? </a:t>
            </a:r>
            <a:r>
              <a:rPr lang="en-US" b="1" baseline="30000" dirty="0">
                <a:solidFill>
                  <a:schemeClr val="bg1"/>
                </a:solidFill>
              </a:rPr>
              <a:t>9 </a:t>
            </a:r>
            <a:r>
              <a:rPr lang="en-US" dirty="0">
                <a:solidFill>
                  <a:schemeClr val="bg1"/>
                </a:solidFill>
              </a:rPr>
              <a:t>And when she has found it, she calls together her friends and neighbors, saying, ‘Rejoice with me, for I have found the coin that I had lost.’ </a:t>
            </a:r>
            <a:r>
              <a:rPr lang="en-US" b="1" baseline="30000" dirty="0">
                <a:solidFill>
                  <a:schemeClr val="bg1"/>
                </a:solidFill>
              </a:rPr>
              <a:t>10 </a:t>
            </a:r>
            <a:r>
              <a:rPr lang="en-US" dirty="0">
                <a:solidFill>
                  <a:schemeClr val="bg1"/>
                </a:solidFill>
              </a:rPr>
              <a:t>Just so, I tell you, there is joy before the angels of God over one sinner who repents.”</a:t>
            </a:r>
          </a:p>
        </p:txBody>
      </p:sp>
    </p:spTree>
    <p:extLst>
      <p:ext uri="{BB962C8B-B14F-4D97-AF65-F5344CB8AC3E}">
        <p14:creationId xmlns:p14="http://schemas.microsoft.com/office/powerpoint/2010/main" val="27898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64668" y="256032"/>
            <a:ext cx="6816292" cy="13130784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19500" y="3278456"/>
            <a:ext cx="5344389" cy="9751572"/>
          </a:xfrm>
        </p:spPr>
        <p:txBody>
          <a:bodyPr anchor="t">
            <a:normAutofit/>
          </a:bodyPr>
          <a:lstStyle/>
          <a:p>
            <a:pPr marL="914400" indent="-548640" algn="l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3600" b="1" dirty="0">
                <a:solidFill>
                  <a:srgbClr val="FEECC9"/>
                </a:solidFill>
              </a:rPr>
              <a:t>Lost 1 sheep (1%)</a:t>
            </a:r>
          </a:p>
          <a:p>
            <a:pPr marL="914400" indent="-548640" algn="l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3600" b="1" dirty="0">
                <a:solidFill>
                  <a:srgbClr val="FF0000"/>
                </a:solidFill>
              </a:rPr>
              <a:t>Searched diligently</a:t>
            </a:r>
          </a:p>
          <a:p>
            <a:pPr marL="914400" indent="-548640" algn="l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3600" b="1" dirty="0">
                <a:solidFill>
                  <a:srgbClr val="D883FF"/>
                </a:solidFill>
              </a:rPr>
              <a:t>Found the sheep</a:t>
            </a:r>
          </a:p>
          <a:p>
            <a:pPr marL="914400" indent="-548640" algn="l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3600" b="1" dirty="0">
                <a:solidFill>
                  <a:srgbClr val="00B0F0"/>
                </a:solidFill>
              </a:rPr>
              <a:t>The shepherd rejoiced!</a:t>
            </a:r>
          </a:p>
          <a:p>
            <a:pPr marL="914400" indent="-548640" algn="l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3600" b="1" dirty="0">
                <a:solidFill>
                  <a:srgbClr val="00B050"/>
                </a:solidFill>
              </a:rPr>
              <a:t>Invited others to rejoice with him!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69940" y="1166808"/>
            <a:ext cx="460574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rgbClr val="E3991D"/>
                </a:solidFill>
              </a:rPr>
              <a:t>THE SHEPHERD</a:t>
            </a:r>
          </a:p>
          <a:p>
            <a:pPr algn="ctr"/>
            <a:r>
              <a:rPr lang="en-US" sz="4400" dirty="0">
                <a:solidFill>
                  <a:srgbClr val="E3991D"/>
                </a:solidFill>
              </a:rPr>
              <a:t>LK. 15:1-7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83D876-E994-5526-E2EA-B1F1A3B937C1}"/>
              </a:ext>
            </a:extLst>
          </p:cNvPr>
          <p:cNvSpPr/>
          <p:nvPr/>
        </p:nvSpPr>
        <p:spPr>
          <a:xfrm>
            <a:off x="8591260" y="292608"/>
            <a:ext cx="6839827" cy="13130784"/>
          </a:xfrm>
          <a:prstGeom prst="rect">
            <a:avLst/>
          </a:prstGeom>
          <a:solidFill>
            <a:schemeClr val="bg1">
              <a:lumMod val="85000"/>
              <a:lumOff val="15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/>
          </a:p>
        </p:txBody>
      </p:sp>
      <p:sp>
        <p:nvSpPr>
          <p:cNvPr id="5" name="TextBox 4"/>
          <p:cNvSpPr txBox="1"/>
          <p:nvPr/>
        </p:nvSpPr>
        <p:spPr>
          <a:xfrm>
            <a:off x="9979057" y="1071084"/>
            <a:ext cx="375776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rgbClr val="E3991D"/>
                </a:solidFill>
              </a:rPr>
              <a:t>THE WOMAN</a:t>
            </a:r>
          </a:p>
          <a:p>
            <a:pPr algn="ctr"/>
            <a:r>
              <a:rPr lang="en-US" sz="4400" dirty="0">
                <a:solidFill>
                  <a:srgbClr val="E3991D"/>
                </a:solidFill>
              </a:rPr>
              <a:t>LK. 15:8-10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8776735" y="3356512"/>
            <a:ext cx="5585625" cy="9751572"/>
          </a:xfrm>
          <a:prstGeom prst="rect">
            <a:avLst/>
          </a:prstGeom>
        </p:spPr>
        <p:txBody>
          <a:bodyPr vert="horz" lIns="182880" tIns="91440" rIns="182880" bIns="9144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EECC9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EECC9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EECC9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EECC9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EECC9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548640" algn="l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3600" dirty="0"/>
              <a:t>Lost 1 coin (10%)</a:t>
            </a:r>
          </a:p>
          <a:p>
            <a:pPr marL="914400" indent="-548640" algn="l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Searched diligently</a:t>
            </a:r>
          </a:p>
          <a:p>
            <a:pPr marL="914400" indent="-548640" algn="l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3600" dirty="0">
                <a:solidFill>
                  <a:srgbClr val="D883FF"/>
                </a:solidFill>
              </a:rPr>
              <a:t>Found the coin</a:t>
            </a:r>
          </a:p>
          <a:p>
            <a:pPr marL="914400" indent="-548640" algn="l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3600" dirty="0">
                <a:solidFill>
                  <a:srgbClr val="00B0F0"/>
                </a:solidFill>
              </a:rPr>
              <a:t>The woman rejoiced!</a:t>
            </a:r>
          </a:p>
          <a:p>
            <a:pPr marL="914400" indent="-548640" algn="l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3600" dirty="0">
                <a:solidFill>
                  <a:srgbClr val="00B050"/>
                </a:solidFill>
              </a:rPr>
              <a:t>Invited others to rejoice with her!</a:t>
            </a:r>
          </a:p>
        </p:txBody>
      </p:sp>
    </p:spTree>
    <p:extLst>
      <p:ext uri="{BB962C8B-B14F-4D97-AF65-F5344CB8AC3E}">
        <p14:creationId xmlns:p14="http://schemas.microsoft.com/office/powerpoint/2010/main" val="35126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91DDFD5-1ABF-DA05-13EA-B1059EAFAC9C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6776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591260" y="292608"/>
            <a:ext cx="6839827" cy="13130784"/>
          </a:xfrm>
          <a:prstGeom prst="rect">
            <a:avLst/>
          </a:prstGeom>
          <a:solidFill>
            <a:schemeClr val="bg1">
              <a:lumMod val="85000"/>
              <a:lumOff val="15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/>
          </a:p>
        </p:txBody>
      </p:sp>
      <p:sp>
        <p:nvSpPr>
          <p:cNvPr id="10" name="Rectangle 9"/>
          <p:cNvSpPr/>
          <p:nvPr/>
        </p:nvSpPr>
        <p:spPr>
          <a:xfrm>
            <a:off x="864668" y="256032"/>
            <a:ext cx="6816291" cy="13130784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19500" y="3278456"/>
            <a:ext cx="5344389" cy="9751572"/>
          </a:xfrm>
        </p:spPr>
        <p:txBody>
          <a:bodyPr anchor="t">
            <a:normAutofit/>
          </a:bodyPr>
          <a:lstStyle/>
          <a:p>
            <a:pPr marL="914400" indent="-548640" algn="l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3600" b="1" dirty="0">
                <a:solidFill>
                  <a:srgbClr val="FEECC9"/>
                </a:solidFill>
              </a:rPr>
              <a:t>Lost 1 sheep (1%)</a:t>
            </a:r>
          </a:p>
          <a:p>
            <a:pPr marL="914400" indent="-548640" algn="l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3600" b="1" dirty="0">
                <a:solidFill>
                  <a:srgbClr val="FF0000"/>
                </a:solidFill>
              </a:rPr>
              <a:t>Searched diligently</a:t>
            </a:r>
          </a:p>
          <a:p>
            <a:pPr marL="914400" indent="-548640" algn="l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3600" b="1" dirty="0">
                <a:solidFill>
                  <a:srgbClr val="D883FF"/>
                </a:solidFill>
              </a:rPr>
              <a:t>Found the sheep</a:t>
            </a:r>
          </a:p>
          <a:p>
            <a:pPr marL="914400" indent="-548640" algn="l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3600" b="1" dirty="0">
                <a:solidFill>
                  <a:srgbClr val="00B0F0"/>
                </a:solidFill>
              </a:rPr>
              <a:t>The shepherd rejoiced!</a:t>
            </a:r>
          </a:p>
          <a:p>
            <a:pPr marL="914400" indent="-548640" algn="l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3600" b="1" dirty="0">
                <a:solidFill>
                  <a:srgbClr val="00B050"/>
                </a:solidFill>
              </a:rPr>
              <a:t>Invited others to rejoice with him!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C5CF45-859B-6D50-3BBE-30D394141686}"/>
              </a:ext>
            </a:extLst>
          </p:cNvPr>
          <p:cNvSpPr/>
          <p:nvPr/>
        </p:nvSpPr>
        <p:spPr>
          <a:xfrm>
            <a:off x="16224674" y="292608"/>
            <a:ext cx="6839826" cy="13130784"/>
          </a:xfrm>
          <a:prstGeom prst="rect">
            <a:avLst/>
          </a:prstGeom>
          <a:solidFill>
            <a:schemeClr val="bg1">
              <a:lumMod val="85000"/>
              <a:lumOff val="15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/>
          </a:p>
        </p:txBody>
      </p:sp>
      <p:sp>
        <p:nvSpPr>
          <p:cNvPr id="6" name="TextBox 5"/>
          <p:cNvSpPr txBox="1"/>
          <p:nvPr/>
        </p:nvSpPr>
        <p:spPr>
          <a:xfrm>
            <a:off x="17780936" y="1105518"/>
            <a:ext cx="372730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rgbClr val="E3991D"/>
                </a:solidFill>
              </a:rPr>
              <a:t>THE FATHER</a:t>
            </a:r>
          </a:p>
          <a:p>
            <a:pPr algn="ctr"/>
            <a:r>
              <a:rPr lang="en-US" sz="4400" dirty="0">
                <a:solidFill>
                  <a:srgbClr val="E3991D"/>
                </a:solidFill>
              </a:rPr>
              <a:t>LK. 15:11-32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16224673" y="3364978"/>
            <a:ext cx="6046241" cy="9751572"/>
          </a:xfrm>
          <a:prstGeom prst="rect">
            <a:avLst/>
          </a:prstGeom>
        </p:spPr>
        <p:txBody>
          <a:bodyPr vert="horz" lIns="182880" tIns="91440" rIns="182880" bIns="9144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EECC9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EECC9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EECC9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EECC9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EECC9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548640" algn="l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3600" dirty="0"/>
              <a:t>Lost 1 son (50%)</a:t>
            </a:r>
          </a:p>
          <a:p>
            <a:pPr marL="914400" indent="-548640" algn="l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Graciously let him go. Hoped in his return.</a:t>
            </a:r>
          </a:p>
          <a:p>
            <a:pPr marL="914400" indent="-548640" algn="l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3600" dirty="0">
                <a:solidFill>
                  <a:srgbClr val="D883FF"/>
                </a:solidFill>
              </a:rPr>
              <a:t>The son “came to himself” &amp; humbly returned</a:t>
            </a:r>
          </a:p>
          <a:p>
            <a:pPr marL="914400" indent="-548640" algn="l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3600" dirty="0">
                <a:solidFill>
                  <a:srgbClr val="00B0F0"/>
                </a:solidFill>
              </a:rPr>
              <a:t>The father rejoiced!</a:t>
            </a:r>
          </a:p>
          <a:p>
            <a:pPr marL="914400" indent="-548640" algn="l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3600" dirty="0">
                <a:solidFill>
                  <a:srgbClr val="00B050"/>
                </a:solidFill>
              </a:rPr>
              <a:t>Invited others to rejoice with him!</a:t>
            </a:r>
          </a:p>
          <a:p>
            <a:pPr marL="914400" indent="-548640" algn="l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3600" dirty="0">
                <a:solidFill>
                  <a:srgbClr val="FFC000"/>
                </a:solidFill>
              </a:rPr>
              <a:t>The self-righteous, older brother was rebuked.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C0F64B-8630-228A-75C2-7901C625ACF2}"/>
              </a:ext>
            </a:extLst>
          </p:cNvPr>
          <p:cNvSpPr txBox="1"/>
          <p:nvPr/>
        </p:nvSpPr>
        <p:spPr>
          <a:xfrm>
            <a:off x="9979057" y="1071084"/>
            <a:ext cx="375776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rgbClr val="E3991D"/>
                </a:solidFill>
              </a:rPr>
              <a:t>THE WOMAN</a:t>
            </a:r>
          </a:p>
          <a:p>
            <a:pPr algn="ctr"/>
            <a:r>
              <a:rPr lang="en-US" sz="4400" dirty="0">
                <a:solidFill>
                  <a:srgbClr val="E3991D"/>
                </a:solidFill>
              </a:rPr>
              <a:t>LK. 15:8-10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429A404-7226-DBF2-0F25-4B28A138217F}"/>
              </a:ext>
            </a:extLst>
          </p:cNvPr>
          <p:cNvSpPr txBox="1">
            <a:spLocks/>
          </p:cNvSpPr>
          <p:nvPr/>
        </p:nvSpPr>
        <p:spPr>
          <a:xfrm>
            <a:off x="8776735" y="3356512"/>
            <a:ext cx="5585625" cy="9751572"/>
          </a:xfrm>
          <a:prstGeom prst="rect">
            <a:avLst/>
          </a:prstGeom>
        </p:spPr>
        <p:txBody>
          <a:bodyPr vert="horz" lIns="182880" tIns="91440" rIns="182880" bIns="9144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EECC9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EECC9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EECC9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EECC9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EECC9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548640" algn="l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3600" dirty="0"/>
              <a:t>Lost 1 coin (10%)</a:t>
            </a:r>
          </a:p>
          <a:p>
            <a:pPr marL="914400" indent="-548640" algn="l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Searched diligently</a:t>
            </a:r>
          </a:p>
          <a:p>
            <a:pPr marL="914400" indent="-548640" algn="l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3600" dirty="0">
                <a:solidFill>
                  <a:srgbClr val="D883FF"/>
                </a:solidFill>
              </a:rPr>
              <a:t>Found the coin</a:t>
            </a:r>
          </a:p>
          <a:p>
            <a:pPr marL="914400" indent="-548640" algn="l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3600" dirty="0">
                <a:solidFill>
                  <a:srgbClr val="00B0F0"/>
                </a:solidFill>
              </a:rPr>
              <a:t>The woman rejoiced!</a:t>
            </a:r>
          </a:p>
          <a:p>
            <a:pPr marL="914400" indent="-548640" algn="l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3600" dirty="0">
                <a:solidFill>
                  <a:srgbClr val="00B050"/>
                </a:solidFill>
              </a:rPr>
              <a:t>Invited others to rejoice with her!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79F4B4-1334-AC58-4737-C8D7A3CA5C57}"/>
              </a:ext>
            </a:extLst>
          </p:cNvPr>
          <p:cNvSpPr txBox="1"/>
          <p:nvPr/>
        </p:nvSpPr>
        <p:spPr>
          <a:xfrm>
            <a:off x="1969940" y="1166808"/>
            <a:ext cx="460574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rgbClr val="E3991D"/>
                </a:solidFill>
              </a:rPr>
              <a:t>THE SHEPHERD</a:t>
            </a:r>
          </a:p>
          <a:p>
            <a:pPr algn="ctr"/>
            <a:r>
              <a:rPr lang="en-US" sz="4400" dirty="0">
                <a:solidFill>
                  <a:srgbClr val="E3991D"/>
                </a:solidFill>
              </a:rPr>
              <a:t>LK. 15:1-7</a:t>
            </a:r>
          </a:p>
        </p:txBody>
      </p:sp>
    </p:spTree>
    <p:extLst>
      <p:ext uri="{BB962C8B-B14F-4D97-AF65-F5344CB8AC3E}">
        <p14:creationId xmlns:p14="http://schemas.microsoft.com/office/powerpoint/2010/main" val="2349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3E549-D065-20CD-6877-628039D74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731" y="10468680"/>
            <a:ext cx="5500061" cy="2154982"/>
          </a:xfrm>
        </p:spPr>
        <p:txBody>
          <a:bodyPr>
            <a:normAutofit/>
          </a:bodyPr>
          <a:lstStyle/>
          <a:p>
            <a:r>
              <a:rPr lang="en-US" sz="5400" dirty="0"/>
              <a:t>APPLICATION: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8687C6-E45C-1BB0-92E6-2D02796B1E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marL="1028700" indent="-1028700" algn="l">
              <a:lnSpc>
                <a:spcPct val="110000"/>
              </a:lnSpc>
              <a:spcBef>
                <a:spcPts val="1200"/>
              </a:spcBef>
              <a:spcAft>
                <a:spcPts val="2400"/>
              </a:spcAft>
              <a:buSzPct val="100000"/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Every soul is precious to God and should be precious to us.</a:t>
            </a:r>
          </a:p>
          <a:p>
            <a:pPr marL="1028700" indent="-1028700" algn="l">
              <a:lnSpc>
                <a:spcPct val="110000"/>
              </a:lnSpc>
              <a:spcBef>
                <a:spcPts val="1200"/>
              </a:spcBef>
              <a:spcAft>
                <a:spcPts val="2400"/>
              </a:spcAft>
              <a:buSzPct val="100000"/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God expends great effort, goes out of His way and risks rejection in order to reach one person. We need to learn to do the same.</a:t>
            </a:r>
          </a:p>
          <a:p>
            <a:pPr marL="1028700" indent="-1028700" algn="l">
              <a:lnSpc>
                <a:spcPct val="110000"/>
              </a:lnSpc>
              <a:spcBef>
                <a:spcPts val="1200"/>
              </a:spcBef>
              <a:spcAft>
                <a:spcPts val="2400"/>
              </a:spcAft>
              <a:buSzPct val="100000"/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The main point of Luke 15 is learning to have a humble and grateful attitude so we can rejoice over every person who is reconciled with God! We need to remember how much mercy we have received from the Father.</a:t>
            </a:r>
          </a:p>
        </p:txBody>
      </p:sp>
      <p:pic>
        <p:nvPicPr>
          <p:cNvPr id="5" name="Picture 4" descr="A picture containing sky, outdoor, rock, mountain&#10;&#10;Description automatically generated">
            <a:extLst>
              <a:ext uri="{FF2B5EF4-FFF2-40B4-BE49-F238E27FC236}">
                <a16:creationId xmlns:a16="http://schemas.microsoft.com/office/drawing/2014/main" id="{8A179C7C-ABDA-C2AB-C68E-B3DB8713CE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5030" y="1669773"/>
            <a:ext cx="5029200" cy="771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4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G_0613.jpeg" descr="IMG_0613.jpe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760700" y="6870700"/>
            <a:ext cx="7404100" cy="5549900"/>
          </a:xfrm>
          <a:prstGeom prst="rect">
            <a:avLst/>
          </a:prstGeom>
        </p:spPr>
      </p:pic>
      <p:pic>
        <p:nvPicPr>
          <p:cNvPr id="203" name="IMG_0480.jpeg" descr="IMG_0480.jpeg"/>
          <p:cNvPicPr>
            <a:picLocks noGrp="1" noChangeAspect="1"/>
          </p:cNvPicPr>
          <p:nvPr>
            <p:ph type="pic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760700" y="952500"/>
            <a:ext cx="7404100" cy="5549900"/>
          </a:xfrm>
          <a:prstGeom prst="rect">
            <a:avLst/>
          </a:prstGeom>
        </p:spPr>
      </p:pic>
      <p:pic>
        <p:nvPicPr>
          <p:cNvPr id="204" name="1B5B38F9-432D-42BA-9DA1-C07E749353D2.JPG" descr="1B5B38F9-432D-42BA-9DA1-C07E749353D2.JPG"/>
          <p:cNvPicPr>
            <a:picLocks noGrp="1" noChangeAspect="1"/>
          </p:cNvPicPr>
          <p:nvPr>
            <p:ph type="pic" idx="2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6848" y="964818"/>
            <a:ext cx="14372853" cy="11455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G_1047.jpeg" descr="IMG_1047.jpe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G_1057.jpeg" descr="IMG_1057.jpe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G_1062.jpeg" descr="IMG_1062.jpe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G_1084.jpeg" descr="IMG_1084.jpe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G_1183.jpeg" descr="IMG_1183.jpe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G_1214.jpeg" descr="IMG_1214.jpe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535</Words>
  <Application>Microsoft Macintosh PowerPoint</Application>
  <PresentationFormat>Custom</PresentationFormat>
  <Paragraphs>52</Paragraphs>
  <Slides>21</Slides>
  <Notes>0</Notes>
  <HiddenSlides>2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Helvetica</vt:lpstr>
      <vt:lpstr>Helvetica Neue</vt:lpstr>
      <vt:lpstr>Helvetica Neue Light</vt:lpstr>
      <vt:lpstr>Helvetica Neue Medium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LESSONS FROM THE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Jeremy Dehut</cp:lastModifiedBy>
  <cp:revision>18</cp:revision>
  <dcterms:modified xsi:type="dcterms:W3CDTF">2023-01-31T16:47:22Z</dcterms:modified>
</cp:coreProperties>
</file>