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58" r:id="rId3"/>
    <p:sldId id="274" r:id="rId4"/>
    <p:sldId id="275" r:id="rId5"/>
    <p:sldId id="276" r:id="rId6"/>
    <p:sldId id="277" r:id="rId7"/>
    <p:sldId id="259" r:id="rId8"/>
    <p:sldId id="257" r:id="rId9"/>
    <p:sldId id="260" r:id="rId10"/>
    <p:sldId id="262" r:id="rId11"/>
    <p:sldId id="267" r:id="rId12"/>
    <p:sldId id="263" r:id="rId13"/>
    <p:sldId id="264" r:id="rId14"/>
    <p:sldId id="265" r:id="rId15"/>
    <p:sldId id="266" r:id="rId16"/>
    <p:sldId id="268" r:id="rId17"/>
    <p:sldId id="270" r:id="rId18"/>
    <p:sldId id="271" r:id="rId19"/>
    <p:sldId id="272" r:id="rId20"/>
    <p:sldId id="269" r:id="rId21"/>
    <p:sldId id="273" r:id="rId22"/>
    <p:sldId id="278" r:id="rId23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4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7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4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0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5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5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2/19/23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4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2/19/23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9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2/19/23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9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8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8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021DC-10D1-6041-933B-EC0AC02CB889}" type="datetimeFigureOut">
              <a:rPr lang="en-US" smtClean="0"/>
              <a:t>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96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66090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068EEB-BE97-EB8F-50DF-CED0E664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56311E-D1E4-4108-7E9B-9CF249D89AD5}"/>
              </a:ext>
            </a:extLst>
          </p:cNvPr>
          <p:cNvSpPr txBox="1"/>
          <p:nvPr/>
        </p:nvSpPr>
        <p:spPr>
          <a:xfrm>
            <a:off x="560070" y="1714500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20% of Americans have read the entire Bible once</a:t>
            </a:r>
            <a:endParaRPr lang="en-US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22% read the Bible each day</a:t>
            </a:r>
            <a:endParaRPr lang="en-US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8A742-8939-87A0-733E-3C59072025D6}"/>
              </a:ext>
            </a:extLst>
          </p:cNvPr>
          <p:cNvSpPr txBox="1"/>
          <p:nvPr/>
        </p:nvSpPr>
        <p:spPr>
          <a:xfrm>
            <a:off x="560070" y="560070"/>
            <a:ext cx="908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The Lack of Biblical Literacy</a:t>
            </a:r>
          </a:p>
        </p:txBody>
      </p:sp>
    </p:spTree>
    <p:extLst>
      <p:ext uri="{BB962C8B-B14F-4D97-AF65-F5344CB8AC3E}">
        <p14:creationId xmlns:p14="http://schemas.microsoft.com/office/powerpoint/2010/main" val="1903876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068EEB-BE97-EB8F-50DF-CED0E664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56311E-D1E4-4108-7E9B-9CF249D89AD5}"/>
              </a:ext>
            </a:extLst>
          </p:cNvPr>
          <p:cNvSpPr txBox="1"/>
          <p:nvPr/>
        </p:nvSpPr>
        <p:spPr>
          <a:xfrm>
            <a:off x="560070" y="17145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susceptible to error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8A742-8939-87A0-733E-3C59072025D6}"/>
              </a:ext>
            </a:extLst>
          </p:cNvPr>
          <p:cNvSpPr txBox="1"/>
          <p:nvPr/>
        </p:nvSpPr>
        <p:spPr>
          <a:xfrm>
            <a:off x="560070" y="560070"/>
            <a:ext cx="908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Results of Biblical Illiteracy</a:t>
            </a:r>
          </a:p>
        </p:txBody>
      </p:sp>
    </p:spTree>
    <p:extLst>
      <p:ext uri="{BB962C8B-B14F-4D97-AF65-F5344CB8AC3E}">
        <p14:creationId xmlns:p14="http://schemas.microsoft.com/office/powerpoint/2010/main" val="3001051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068EEB-BE97-EB8F-50DF-CED0E664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96348-2059-E595-FA86-05089C47F0E8}"/>
              </a:ext>
            </a:extLst>
          </p:cNvPr>
          <p:cNvSpPr/>
          <p:nvPr/>
        </p:nvSpPr>
        <p:spPr>
          <a:xfrm>
            <a:off x="491490" y="114300"/>
            <a:ext cx="9372600" cy="652653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DD464C-C30C-E7BC-16FC-F899A914B83D}"/>
              </a:ext>
            </a:extLst>
          </p:cNvPr>
          <p:cNvSpPr txBox="1"/>
          <p:nvPr/>
        </p:nvSpPr>
        <p:spPr>
          <a:xfrm>
            <a:off x="560070" y="114300"/>
            <a:ext cx="92354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Galatians 1:6–9 (NASB95) </a:t>
            </a:r>
          </a:p>
          <a:p>
            <a:r>
              <a:rPr lang="en-US" sz="3200" baseline="30000" dirty="0">
                <a:latin typeface="Century Gothic" panose="020B0502020202020204" pitchFamily="34" charset="0"/>
              </a:rPr>
              <a:t>6</a:t>
            </a:r>
            <a:r>
              <a:rPr lang="en-US" sz="3200" dirty="0">
                <a:latin typeface="Century Gothic" panose="020B0502020202020204" pitchFamily="34" charset="0"/>
              </a:rPr>
              <a:t> I am amazed that you are so quickly deserting Him who called you by the grace of Christ, for a different gospel; </a:t>
            </a:r>
            <a:r>
              <a:rPr lang="en-US" sz="3200" baseline="30000" dirty="0">
                <a:latin typeface="Century Gothic" panose="020B0502020202020204" pitchFamily="34" charset="0"/>
              </a:rPr>
              <a:t>7</a:t>
            </a:r>
            <a:r>
              <a:rPr lang="en-US" sz="3200" dirty="0">
                <a:latin typeface="Century Gothic" panose="020B0502020202020204" pitchFamily="34" charset="0"/>
              </a:rPr>
              <a:t> which is really not another; only there are some who are disturbing you and want to distort the gospel of Christ. </a:t>
            </a:r>
            <a:r>
              <a:rPr lang="en-US" sz="3200" baseline="30000" dirty="0">
                <a:latin typeface="Century Gothic" panose="020B0502020202020204" pitchFamily="34" charset="0"/>
              </a:rPr>
              <a:t>8</a:t>
            </a:r>
            <a:r>
              <a:rPr lang="en-US" sz="3200" dirty="0">
                <a:latin typeface="Century Gothic" panose="020B0502020202020204" pitchFamily="34" charset="0"/>
              </a:rPr>
              <a:t> But even if we, or an angel from heaven, should preach to you a gospel contrary to what we have preached to you, he is to be accursed! </a:t>
            </a:r>
            <a:r>
              <a:rPr lang="en-US" sz="3200" baseline="30000" dirty="0">
                <a:latin typeface="Century Gothic" panose="020B0502020202020204" pitchFamily="34" charset="0"/>
              </a:rPr>
              <a:t>9</a:t>
            </a:r>
            <a:r>
              <a:rPr lang="en-US" sz="3200" dirty="0">
                <a:latin typeface="Century Gothic" panose="020B0502020202020204" pitchFamily="34" charset="0"/>
              </a:rPr>
              <a:t> As we have said before, so I say again now, if any man is preaching to you a gospel contrary to what you received, he is to be accursed! 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9107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068EEB-BE97-EB8F-50DF-CED0E664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96348-2059-E595-FA86-05089C47F0E8}"/>
              </a:ext>
            </a:extLst>
          </p:cNvPr>
          <p:cNvSpPr/>
          <p:nvPr/>
        </p:nvSpPr>
        <p:spPr>
          <a:xfrm>
            <a:off x="491490" y="114300"/>
            <a:ext cx="9372600" cy="652653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DD464C-C30C-E7BC-16FC-F899A914B83D}"/>
              </a:ext>
            </a:extLst>
          </p:cNvPr>
          <p:cNvSpPr txBox="1"/>
          <p:nvPr/>
        </p:nvSpPr>
        <p:spPr>
          <a:xfrm>
            <a:off x="560070" y="114300"/>
            <a:ext cx="92354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Galatians 1:6–9 (NASB95) </a:t>
            </a:r>
          </a:p>
          <a:p>
            <a:r>
              <a:rPr lang="en-US" sz="3200" baseline="30000" dirty="0">
                <a:latin typeface="Century Gothic" panose="020B0502020202020204" pitchFamily="34" charset="0"/>
              </a:rPr>
              <a:t>6</a:t>
            </a:r>
            <a:r>
              <a:rPr lang="en-US" sz="3200" dirty="0">
                <a:latin typeface="Century Gothic" panose="020B0502020202020204" pitchFamily="34" charset="0"/>
              </a:rPr>
              <a:t> I am amazed that you are so quickly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deserting Him </a:t>
            </a:r>
            <a:r>
              <a:rPr lang="en-US" sz="3200" dirty="0">
                <a:latin typeface="Century Gothic" panose="020B0502020202020204" pitchFamily="34" charset="0"/>
              </a:rPr>
              <a:t>who called you by the grace of Christ, for a different gospel; </a:t>
            </a:r>
            <a:r>
              <a:rPr lang="en-US" sz="3200" baseline="30000" dirty="0">
                <a:latin typeface="Century Gothic" panose="020B0502020202020204" pitchFamily="34" charset="0"/>
              </a:rPr>
              <a:t>7</a:t>
            </a:r>
            <a:r>
              <a:rPr lang="en-US" sz="3200" dirty="0">
                <a:latin typeface="Century Gothic" panose="020B0502020202020204" pitchFamily="34" charset="0"/>
              </a:rPr>
              <a:t> which is really not another; only there are some who are disturbing you and want to distort the gospel of Christ. </a:t>
            </a:r>
            <a:r>
              <a:rPr lang="en-US" sz="3200" baseline="30000" dirty="0">
                <a:latin typeface="Century Gothic" panose="020B0502020202020204" pitchFamily="34" charset="0"/>
              </a:rPr>
              <a:t>8</a:t>
            </a:r>
            <a:r>
              <a:rPr lang="en-US" sz="3200" dirty="0">
                <a:latin typeface="Century Gothic" panose="020B0502020202020204" pitchFamily="34" charset="0"/>
              </a:rPr>
              <a:t> But even if we, or an angel from heaven, should preach to you a gospel contrary to what we have preached to you, he is to be accursed! </a:t>
            </a:r>
            <a:r>
              <a:rPr lang="en-US" sz="3200" baseline="30000" dirty="0">
                <a:latin typeface="Century Gothic" panose="020B0502020202020204" pitchFamily="34" charset="0"/>
              </a:rPr>
              <a:t>9</a:t>
            </a:r>
            <a:r>
              <a:rPr lang="en-US" sz="3200" dirty="0">
                <a:latin typeface="Century Gothic" panose="020B0502020202020204" pitchFamily="34" charset="0"/>
              </a:rPr>
              <a:t> As we have said before, so I say again now, if any man is preaching to you a gospel contrary to what you received, he is to be accursed! 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754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068EEB-BE97-EB8F-50DF-CED0E664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96348-2059-E595-FA86-05089C47F0E8}"/>
              </a:ext>
            </a:extLst>
          </p:cNvPr>
          <p:cNvSpPr/>
          <p:nvPr/>
        </p:nvSpPr>
        <p:spPr>
          <a:xfrm>
            <a:off x="491490" y="114300"/>
            <a:ext cx="9372600" cy="652653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DD464C-C30C-E7BC-16FC-F899A914B83D}"/>
              </a:ext>
            </a:extLst>
          </p:cNvPr>
          <p:cNvSpPr txBox="1"/>
          <p:nvPr/>
        </p:nvSpPr>
        <p:spPr>
          <a:xfrm>
            <a:off x="560070" y="114300"/>
            <a:ext cx="92354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Galatians 1:6–9 (NASB95) </a:t>
            </a:r>
          </a:p>
          <a:p>
            <a:r>
              <a:rPr lang="en-US" sz="3200" baseline="30000" dirty="0">
                <a:latin typeface="Century Gothic" panose="020B0502020202020204" pitchFamily="34" charset="0"/>
              </a:rPr>
              <a:t>6</a:t>
            </a:r>
            <a:r>
              <a:rPr lang="en-US" sz="3200" dirty="0">
                <a:latin typeface="Century Gothic" panose="020B0502020202020204" pitchFamily="34" charset="0"/>
              </a:rPr>
              <a:t> I am amazed that you are so quickly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deserting Him </a:t>
            </a:r>
            <a:r>
              <a:rPr lang="en-US" sz="3200" dirty="0">
                <a:latin typeface="Century Gothic" panose="020B0502020202020204" pitchFamily="34" charset="0"/>
              </a:rPr>
              <a:t>who called you by the grace of Christ, for a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different</a:t>
            </a:r>
            <a:r>
              <a:rPr lang="en-US" sz="3200" dirty="0">
                <a:latin typeface="Century Gothic" panose="020B0502020202020204" pitchFamily="34" charset="0"/>
              </a:rPr>
              <a:t> gospel; </a:t>
            </a:r>
            <a:r>
              <a:rPr lang="en-US" sz="3200" baseline="30000" dirty="0">
                <a:latin typeface="Century Gothic" panose="020B0502020202020204" pitchFamily="34" charset="0"/>
              </a:rPr>
              <a:t>7</a:t>
            </a:r>
            <a:r>
              <a:rPr lang="en-US" sz="3200" dirty="0">
                <a:latin typeface="Century Gothic" panose="020B0502020202020204" pitchFamily="34" charset="0"/>
              </a:rPr>
              <a:t> which is really not another; only there are some who are disturbing you and want to distort the gospel of Christ. </a:t>
            </a:r>
            <a:r>
              <a:rPr lang="en-US" sz="3200" baseline="30000" dirty="0">
                <a:latin typeface="Century Gothic" panose="020B0502020202020204" pitchFamily="34" charset="0"/>
              </a:rPr>
              <a:t>8</a:t>
            </a:r>
            <a:r>
              <a:rPr lang="en-US" sz="3200" dirty="0">
                <a:latin typeface="Century Gothic" panose="020B0502020202020204" pitchFamily="34" charset="0"/>
              </a:rPr>
              <a:t> But even if we, or an angel from heaven, should preach to you a gospel contrary to what we have preached to you, he is to be accursed! </a:t>
            </a:r>
            <a:r>
              <a:rPr lang="en-US" sz="3200" baseline="30000" dirty="0">
                <a:latin typeface="Century Gothic" panose="020B0502020202020204" pitchFamily="34" charset="0"/>
              </a:rPr>
              <a:t>9</a:t>
            </a:r>
            <a:r>
              <a:rPr lang="en-US" sz="3200" dirty="0">
                <a:latin typeface="Century Gothic" panose="020B0502020202020204" pitchFamily="34" charset="0"/>
              </a:rPr>
              <a:t> As we have said before, so I say again now, if any man is preaching to you a gospel contrary to what you received, he is to be accursed! 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7419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068EEB-BE97-EB8F-50DF-CED0E664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96348-2059-E595-FA86-05089C47F0E8}"/>
              </a:ext>
            </a:extLst>
          </p:cNvPr>
          <p:cNvSpPr/>
          <p:nvPr/>
        </p:nvSpPr>
        <p:spPr>
          <a:xfrm>
            <a:off x="491490" y="114300"/>
            <a:ext cx="9372600" cy="652653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DD464C-C30C-E7BC-16FC-F899A914B83D}"/>
              </a:ext>
            </a:extLst>
          </p:cNvPr>
          <p:cNvSpPr txBox="1"/>
          <p:nvPr/>
        </p:nvSpPr>
        <p:spPr>
          <a:xfrm>
            <a:off x="560070" y="114300"/>
            <a:ext cx="92354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Galatians 1:6–9 (NASB95) </a:t>
            </a:r>
          </a:p>
          <a:p>
            <a:r>
              <a:rPr lang="en-US" sz="3200" baseline="30000" dirty="0">
                <a:latin typeface="Century Gothic" panose="020B0502020202020204" pitchFamily="34" charset="0"/>
              </a:rPr>
              <a:t>6</a:t>
            </a:r>
            <a:r>
              <a:rPr lang="en-US" sz="3200" dirty="0">
                <a:latin typeface="Century Gothic" panose="020B0502020202020204" pitchFamily="34" charset="0"/>
              </a:rPr>
              <a:t> I am amazed that you are so quickly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deserting Him </a:t>
            </a:r>
            <a:r>
              <a:rPr lang="en-US" sz="3200" dirty="0">
                <a:latin typeface="Century Gothic" panose="020B0502020202020204" pitchFamily="34" charset="0"/>
              </a:rPr>
              <a:t>who called you by the grace of Christ, for a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different</a:t>
            </a:r>
            <a:r>
              <a:rPr lang="en-US" sz="3200" dirty="0">
                <a:latin typeface="Century Gothic" panose="020B0502020202020204" pitchFamily="34" charset="0"/>
              </a:rPr>
              <a:t> gospel; </a:t>
            </a:r>
            <a:r>
              <a:rPr lang="en-US" sz="3200" baseline="30000" dirty="0">
                <a:latin typeface="Century Gothic" panose="020B0502020202020204" pitchFamily="34" charset="0"/>
              </a:rPr>
              <a:t>7</a:t>
            </a:r>
            <a:r>
              <a:rPr lang="en-US" sz="3200" dirty="0">
                <a:latin typeface="Century Gothic" panose="020B0502020202020204" pitchFamily="34" charset="0"/>
              </a:rPr>
              <a:t> which is really not another; only there are some who are disturbing you and want to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distort the gospel </a:t>
            </a:r>
            <a:r>
              <a:rPr lang="en-US" sz="3200" dirty="0">
                <a:latin typeface="Century Gothic" panose="020B0502020202020204" pitchFamily="34" charset="0"/>
              </a:rPr>
              <a:t>of Christ. </a:t>
            </a:r>
            <a:r>
              <a:rPr lang="en-US" sz="3200" baseline="30000" dirty="0">
                <a:latin typeface="Century Gothic" panose="020B0502020202020204" pitchFamily="34" charset="0"/>
              </a:rPr>
              <a:t>8</a:t>
            </a:r>
            <a:r>
              <a:rPr lang="en-US" sz="3200" dirty="0">
                <a:latin typeface="Century Gothic" panose="020B0502020202020204" pitchFamily="34" charset="0"/>
              </a:rPr>
              <a:t> But even if we, or an angel from heaven, should preach to you a gospel contrary to what we have preached to you, he is to be accursed! </a:t>
            </a:r>
            <a:r>
              <a:rPr lang="en-US" sz="3200" baseline="30000" dirty="0">
                <a:latin typeface="Century Gothic" panose="020B0502020202020204" pitchFamily="34" charset="0"/>
              </a:rPr>
              <a:t>9</a:t>
            </a:r>
            <a:r>
              <a:rPr lang="en-US" sz="3200" dirty="0">
                <a:latin typeface="Century Gothic" panose="020B0502020202020204" pitchFamily="34" charset="0"/>
              </a:rPr>
              <a:t> As we have said before, so I say again now, if any man is preaching to you a gospel contrary to what you received, he is to be accursed! 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6311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068EEB-BE97-EB8F-50DF-CED0E664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56311E-D1E4-4108-7E9B-9CF249D89AD5}"/>
              </a:ext>
            </a:extLst>
          </p:cNvPr>
          <p:cNvSpPr txBox="1"/>
          <p:nvPr/>
        </p:nvSpPr>
        <p:spPr>
          <a:xfrm>
            <a:off x="560070" y="1714500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susceptible to error</a:t>
            </a:r>
          </a:p>
          <a:p>
            <a:pPr marL="914400" marR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istakenly believe that multiple gospels can be true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8A742-8939-87A0-733E-3C59072025D6}"/>
              </a:ext>
            </a:extLst>
          </p:cNvPr>
          <p:cNvSpPr txBox="1"/>
          <p:nvPr/>
        </p:nvSpPr>
        <p:spPr>
          <a:xfrm>
            <a:off x="560070" y="560070"/>
            <a:ext cx="908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Results of Biblical Illiteracy</a:t>
            </a:r>
          </a:p>
        </p:txBody>
      </p:sp>
    </p:spTree>
    <p:extLst>
      <p:ext uri="{BB962C8B-B14F-4D97-AF65-F5344CB8AC3E}">
        <p14:creationId xmlns:p14="http://schemas.microsoft.com/office/powerpoint/2010/main" val="3292194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068EEB-BE97-EB8F-50DF-CED0E664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96348-2059-E595-FA86-05089C47F0E8}"/>
              </a:ext>
            </a:extLst>
          </p:cNvPr>
          <p:cNvSpPr/>
          <p:nvPr/>
        </p:nvSpPr>
        <p:spPr>
          <a:xfrm>
            <a:off x="491490" y="114300"/>
            <a:ext cx="9372600" cy="652653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DD464C-C30C-E7BC-16FC-F899A914B83D}"/>
              </a:ext>
            </a:extLst>
          </p:cNvPr>
          <p:cNvSpPr txBox="1"/>
          <p:nvPr/>
        </p:nvSpPr>
        <p:spPr>
          <a:xfrm>
            <a:off x="560070" y="114300"/>
            <a:ext cx="92354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Galatians 1:6–9 (NASB95) </a:t>
            </a:r>
          </a:p>
          <a:p>
            <a:r>
              <a:rPr lang="en-US" sz="3200" baseline="30000" dirty="0">
                <a:latin typeface="Century Gothic" panose="020B0502020202020204" pitchFamily="34" charset="0"/>
              </a:rPr>
              <a:t>6</a:t>
            </a:r>
            <a:r>
              <a:rPr lang="en-US" sz="3200" dirty="0">
                <a:latin typeface="Century Gothic" panose="020B0502020202020204" pitchFamily="34" charset="0"/>
              </a:rPr>
              <a:t> I am amazed that you are so quickly deserting Him who called you by the grace of Christ, for a different gospel; </a:t>
            </a:r>
            <a:r>
              <a:rPr lang="en-US" sz="3200" baseline="30000" dirty="0">
                <a:latin typeface="Century Gothic" panose="020B0502020202020204" pitchFamily="34" charset="0"/>
              </a:rPr>
              <a:t>7</a:t>
            </a:r>
            <a:r>
              <a:rPr lang="en-US" sz="3200" dirty="0">
                <a:latin typeface="Century Gothic" panose="020B0502020202020204" pitchFamily="34" charset="0"/>
              </a:rPr>
              <a:t> which is really not </a:t>
            </a:r>
            <a:r>
              <a:rPr lang="en-US" sz="3200" u="sng" dirty="0">
                <a:latin typeface="Century Gothic" panose="020B0502020202020204" pitchFamily="34" charset="0"/>
              </a:rPr>
              <a:t>another</a:t>
            </a:r>
            <a:r>
              <a:rPr lang="en-US" sz="3200" dirty="0">
                <a:latin typeface="Century Gothic" panose="020B0502020202020204" pitchFamily="34" charset="0"/>
              </a:rPr>
              <a:t>; only there are some who are disturbing you and want to distort the gospel of Christ. </a:t>
            </a:r>
            <a:r>
              <a:rPr lang="en-US" sz="3200" baseline="30000" dirty="0">
                <a:latin typeface="Century Gothic" panose="020B0502020202020204" pitchFamily="34" charset="0"/>
              </a:rPr>
              <a:t>8</a:t>
            </a:r>
            <a:r>
              <a:rPr lang="en-US" sz="3200" dirty="0">
                <a:latin typeface="Century Gothic" panose="020B0502020202020204" pitchFamily="34" charset="0"/>
              </a:rPr>
              <a:t> But even if we, or an angel from heaven, should preach to you a gospel contrary to what we have preached to you, he is to be accursed! </a:t>
            </a:r>
            <a:r>
              <a:rPr lang="en-US" sz="3200" baseline="30000" dirty="0">
                <a:latin typeface="Century Gothic" panose="020B0502020202020204" pitchFamily="34" charset="0"/>
              </a:rPr>
              <a:t>9</a:t>
            </a:r>
            <a:r>
              <a:rPr lang="en-US" sz="3200" dirty="0">
                <a:latin typeface="Century Gothic" panose="020B0502020202020204" pitchFamily="34" charset="0"/>
              </a:rPr>
              <a:t> As we have said before, so I say again now, if any man is preaching to you a gospel contrary to what you received, he is to be accursed! 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046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068EEB-BE97-EB8F-50DF-CED0E664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96348-2059-E595-FA86-05089C47F0E8}"/>
              </a:ext>
            </a:extLst>
          </p:cNvPr>
          <p:cNvSpPr/>
          <p:nvPr/>
        </p:nvSpPr>
        <p:spPr>
          <a:xfrm>
            <a:off x="491490" y="114300"/>
            <a:ext cx="9372600" cy="652653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DD464C-C30C-E7BC-16FC-F899A914B83D}"/>
              </a:ext>
            </a:extLst>
          </p:cNvPr>
          <p:cNvSpPr txBox="1"/>
          <p:nvPr/>
        </p:nvSpPr>
        <p:spPr>
          <a:xfrm>
            <a:off x="560070" y="114300"/>
            <a:ext cx="92354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Galatians 1:6–9 (NASB95) </a:t>
            </a:r>
          </a:p>
          <a:p>
            <a:r>
              <a:rPr lang="en-US" sz="3200" baseline="30000" dirty="0">
                <a:latin typeface="Century Gothic" panose="020B0502020202020204" pitchFamily="34" charset="0"/>
              </a:rPr>
              <a:t>6</a:t>
            </a:r>
            <a:r>
              <a:rPr lang="en-US" sz="3200" dirty="0">
                <a:latin typeface="Century Gothic" panose="020B0502020202020204" pitchFamily="34" charset="0"/>
              </a:rPr>
              <a:t> I am amazed that you are so quickly deserting Him who called you by the grace of Christ, for a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different</a:t>
            </a:r>
            <a:r>
              <a:rPr lang="en-US" sz="3200" dirty="0">
                <a:latin typeface="Century Gothic" panose="020B0502020202020204" pitchFamily="34" charset="0"/>
              </a:rPr>
              <a:t> gospel; </a:t>
            </a:r>
            <a:r>
              <a:rPr lang="en-US" sz="3200" baseline="30000" dirty="0">
                <a:latin typeface="Century Gothic" panose="020B0502020202020204" pitchFamily="34" charset="0"/>
              </a:rPr>
              <a:t>7</a:t>
            </a:r>
            <a:r>
              <a:rPr lang="en-US" sz="3200" dirty="0">
                <a:latin typeface="Century Gothic" panose="020B0502020202020204" pitchFamily="34" charset="0"/>
              </a:rPr>
              <a:t> which is really not </a:t>
            </a:r>
            <a:r>
              <a:rPr lang="en-US" sz="3200" u="sng" dirty="0">
                <a:latin typeface="Century Gothic" panose="020B0502020202020204" pitchFamily="34" charset="0"/>
              </a:rPr>
              <a:t>another</a:t>
            </a:r>
            <a:r>
              <a:rPr lang="en-US" sz="3200" dirty="0">
                <a:latin typeface="Century Gothic" panose="020B0502020202020204" pitchFamily="34" charset="0"/>
              </a:rPr>
              <a:t>; only there are some who are disturbing you and want to distort the gospel of Christ. </a:t>
            </a:r>
            <a:r>
              <a:rPr lang="en-US" sz="3200" baseline="30000" dirty="0">
                <a:latin typeface="Century Gothic" panose="020B0502020202020204" pitchFamily="34" charset="0"/>
              </a:rPr>
              <a:t>8</a:t>
            </a:r>
            <a:r>
              <a:rPr lang="en-US" sz="3200" dirty="0">
                <a:latin typeface="Century Gothic" panose="020B0502020202020204" pitchFamily="34" charset="0"/>
              </a:rPr>
              <a:t> But even if we, or an angel from heaven, should preach to you a gospel contrary to what we have preached to you, he is to be accursed! </a:t>
            </a:r>
            <a:r>
              <a:rPr lang="en-US" sz="3200" baseline="30000" dirty="0">
                <a:latin typeface="Century Gothic" panose="020B0502020202020204" pitchFamily="34" charset="0"/>
              </a:rPr>
              <a:t>9</a:t>
            </a:r>
            <a:r>
              <a:rPr lang="en-US" sz="3200" dirty="0">
                <a:latin typeface="Century Gothic" panose="020B0502020202020204" pitchFamily="34" charset="0"/>
              </a:rPr>
              <a:t> As we have said before, so I say again now, if any man is preaching to you a gospel contrary to what you received, he is to be accursed! 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5678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068EEB-BE97-EB8F-50DF-CED0E664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296348-2059-E595-FA86-05089C47F0E8}"/>
              </a:ext>
            </a:extLst>
          </p:cNvPr>
          <p:cNvSpPr/>
          <p:nvPr/>
        </p:nvSpPr>
        <p:spPr>
          <a:xfrm>
            <a:off x="491490" y="114300"/>
            <a:ext cx="9372600" cy="652653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DD464C-C30C-E7BC-16FC-F899A914B83D}"/>
              </a:ext>
            </a:extLst>
          </p:cNvPr>
          <p:cNvSpPr txBox="1"/>
          <p:nvPr/>
        </p:nvSpPr>
        <p:spPr>
          <a:xfrm>
            <a:off x="560070" y="114300"/>
            <a:ext cx="92354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Galatians 1:6–9 (NASB95) </a:t>
            </a:r>
          </a:p>
          <a:p>
            <a:r>
              <a:rPr lang="en-US" sz="3200" baseline="30000" dirty="0">
                <a:latin typeface="Century Gothic" panose="020B0502020202020204" pitchFamily="34" charset="0"/>
              </a:rPr>
              <a:t>6</a:t>
            </a:r>
            <a:r>
              <a:rPr lang="en-US" sz="3200" dirty="0">
                <a:latin typeface="Century Gothic" panose="020B0502020202020204" pitchFamily="34" charset="0"/>
              </a:rPr>
              <a:t> I am amazed that you are so quickly deserting Him who called you by the grace of Christ, for a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different</a:t>
            </a:r>
            <a:r>
              <a:rPr lang="en-US" sz="3200" dirty="0">
                <a:latin typeface="Century Gothic" panose="020B0502020202020204" pitchFamily="34" charset="0"/>
              </a:rPr>
              <a:t> gospel; </a:t>
            </a:r>
            <a:r>
              <a:rPr lang="en-US" sz="3200" baseline="30000" dirty="0">
                <a:latin typeface="Century Gothic" panose="020B0502020202020204" pitchFamily="34" charset="0"/>
              </a:rPr>
              <a:t>7</a:t>
            </a:r>
            <a:r>
              <a:rPr lang="en-US" sz="3200" dirty="0">
                <a:latin typeface="Century Gothic" panose="020B0502020202020204" pitchFamily="34" charset="0"/>
              </a:rPr>
              <a:t> which is really not </a:t>
            </a:r>
            <a:r>
              <a:rPr lang="en-US" sz="3200" u="sng" dirty="0">
                <a:latin typeface="Century Gothic" panose="020B0502020202020204" pitchFamily="34" charset="0"/>
              </a:rPr>
              <a:t>another</a:t>
            </a:r>
            <a:r>
              <a:rPr lang="en-US" sz="3200" dirty="0">
                <a:latin typeface="Century Gothic" panose="020B0502020202020204" pitchFamily="34" charset="0"/>
              </a:rPr>
              <a:t>; only there are some who are disturbing you and want to distort the gospel of Christ. </a:t>
            </a:r>
            <a:r>
              <a:rPr lang="en-US" sz="3200" baseline="30000" dirty="0">
                <a:latin typeface="Century Gothic" panose="020B0502020202020204" pitchFamily="34" charset="0"/>
              </a:rPr>
              <a:t>8</a:t>
            </a:r>
            <a:r>
              <a:rPr lang="en-US" sz="3200" dirty="0">
                <a:latin typeface="Century Gothic" panose="020B0502020202020204" pitchFamily="34" charset="0"/>
              </a:rPr>
              <a:t> But even if we, or an angel from heaven, should preach to you a gospel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contrary</a:t>
            </a:r>
            <a:r>
              <a:rPr lang="en-US" sz="3200" dirty="0">
                <a:latin typeface="Century Gothic" panose="020B0502020202020204" pitchFamily="34" charset="0"/>
              </a:rPr>
              <a:t> to what we have preached to you, he is to be accursed! </a:t>
            </a:r>
            <a:r>
              <a:rPr lang="en-US" sz="3200" baseline="30000" dirty="0">
                <a:latin typeface="Century Gothic" panose="020B0502020202020204" pitchFamily="34" charset="0"/>
              </a:rPr>
              <a:t>9</a:t>
            </a:r>
            <a:r>
              <a:rPr lang="en-US" sz="3200" dirty="0">
                <a:latin typeface="Century Gothic" panose="020B0502020202020204" pitchFamily="34" charset="0"/>
              </a:rPr>
              <a:t> As we have said before, so I say again now, if any man is preaching to you a gospel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contrary</a:t>
            </a:r>
            <a:r>
              <a:rPr lang="en-US" sz="3200" dirty="0">
                <a:latin typeface="Century Gothic" panose="020B0502020202020204" pitchFamily="34" charset="0"/>
              </a:rPr>
              <a:t> to what you received, he is to be accursed! 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62617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219807-28B2-4AB8-6862-BE0457C49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5-Point Star 1">
            <a:extLst>
              <a:ext uri="{FF2B5EF4-FFF2-40B4-BE49-F238E27FC236}">
                <a16:creationId xmlns:a16="http://schemas.microsoft.com/office/drawing/2014/main" id="{1829F360-59D6-D34F-0EDC-C99593D805C4}"/>
              </a:ext>
            </a:extLst>
          </p:cNvPr>
          <p:cNvSpPr/>
          <p:nvPr/>
        </p:nvSpPr>
        <p:spPr>
          <a:xfrm>
            <a:off x="4822520" y="3093929"/>
            <a:ext cx="263047" cy="2473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3384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068EEB-BE97-EB8F-50DF-CED0E664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56311E-D1E4-4108-7E9B-9CF249D89AD5}"/>
              </a:ext>
            </a:extLst>
          </p:cNvPr>
          <p:cNvSpPr txBox="1"/>
          <p:nvPr/>
        </p:nvSpPr>
        <p:spPr>
          <a:xfrm>
            <a:off x="560070" y="17145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susceptible to error</a:t>
            </a:r>
          </a:p>
          <a:p>
            <a:pPr marL="914400" marR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istakenly believe that multiple gospels can be true</a:t>
            </a:r>
          </a:p>
          <a:p>
            <a:pPr marL="914400" marR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you thought was “good news” brings a curse</a:t>
            </a:r>
            <a:endParaRPr lang="en-US" sz="3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8A742-8939-87A0-733E-3C59072025D6}"/>
              </a:ext>
            </a:extLst>
          </p:cNvPr>
          <p:cNvSpPr txBox="1"/>
          <p:nvPr/>
        </p:nvSpPr>
        <p:spPr>
          <a:xfrm>
            <a:off x="560070" y="560070"/>
            <a:ext cx="908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Results of Biblical Illiteracy</a:t>
            </a:r>
          </a:p>
        </p:txBody>
      </p:sp>
    </p:spTree>
    <p:extLst>
      <p:ext uri="{BB962C8B-B14F-4D97-AF65-F5344CB8AC3E}">
        <p14:creationId xmlns:p14="http://schemas.microsoft.com/office/powerpoint/2010/main" val="2862488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D59C6E7-968C-8A32-D326-49DAE7FE8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33ECE3-A922-742B-06AD-0E43D57A3F3E}"/>
              </a:ext>
            </a:extLst>
          </p:cNvPr>
          <p:cNvSpPr txBox="1"/>
          <p:nvPr/>
        </p:nvSpPr>
        <p:spPr>
          <a:xfrm>
            <a:off x="2549610" y="3075057"/>
            <a:ext cx="7092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Developing Biblical Literacy</a:t>
            </a:r>
          </a:p>
        </p:txBody>
      </p:sp>
    </p:spTree>
    <p:extLst>
      <p:ext uri="{BB962C8B-B14F-4D97-AF65-F5344CB8AC3E}">
        <p14:creationId xmlns:p14="http://schemas.microsoft.com/office/powerpoint/2010/main" val="252031604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82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219807-28B2-4AB8-6862-BE0457C49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5-Point Star 1">
            <a:extLst>
              <a:ext uri="{FF2B5EF4-FFF2-40B4-BE49-F238E27FC236}">
                <a16:creationId xmlns:a16="http://schemas.microsoft.com/office/drawing/2014/main" id="{1829F360-59D6-D34F-0EDC-C99593D805C4}"/>
              </a:ext>
            </a:extLst>
          </p:cNvPr>
          <p:cNvSpPr/>
          <p:nvPr/>
        </p:nvSpPr>
        <p:spPr>
          <a:xfrm>
            <a:off x="5223353" y="1490598"/>
            <a:ext cx="263047" cy="2473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520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219807-28B2-4AB8-6862-BE0457C49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5-Point Star 1">
            <a:extLst>
              <a:ext uri="{FF2B5EF4-FFF2-40B4-BE49-F238E27FC236}">
                <a16:creationId xmlns:a16="http://schemas.microsoft.com/office/drawing/2014/main" id="{1829F360-59D6-D34F-0EDC-C99593D805C4}"/>
              </a:ext>
            </a:extLst>
          </p:cNvPr>
          <p:cNvSpPr/>
          <p:nvPr/>
        </p:nvSpPr>
        <p:spPr>
          <a:xfrm>
            <a:off x="6751528" y="2054270"/>
            <a:ext cx="263047" cy="2473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0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219807-28B2-4AB8-6862-BE0457C49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5-Point Star 1">
            <a:extLst>
              <a:ext uri="{FF2B5EF4-FFF2-40B4-BE49-F238E27FC236}">
                <a16:creationId xmlns:a16="http://schemas.microsoft.com/office/drawing/2014/main" id="{1829F360-59D6-D34F-0EDC-C99593D805C4}"/>
              </a:ext>
            </a:extLst>
          </p:cNvPr>
          <p:cNvSpPr/>
          <p:nvPr/>
        </p:nvSpPr>
        <p:spPr>
          <a:xfrm>
            <a:off x="6601216" y="2317316"/>
            <a:ext cx="263047" cy="2473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347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219807-28B2-4AB8-6862-BE0457C49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5-Point Star 1">
            <a:extLst>
              <a:ext uri="{FF2B5EF4-FFF2-40B4-BE49-F238E27FC236}">
                <a16:creationId xmlns:a16="http://schemas.microsoft.com/office/drawing/2014/main" id="{1829F360-59D6-D34F-0EDC-C99593D805C4}"/>
              </a:ext>
            </a:extLst>
          </p:cNvPr>
          <p:cNvSpPr/>
          <p:nvPr/>
        </p:nvSpPr>
        <p:spPr>
          <a:xfrm>
            <a:off x="7816240" y="2655519"/>
            <a:ext cx="263047" cy="2473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2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C1C963-BA8D-C65F-3250-E13E837F5453}"/>
              </a:ext>
            </a:extLst>
          </p:cNvPr>
          <p:cNvSpPr txBox="1"/>
          <p:nvPr/>
        </p:nvSpPr>
        <p:spPr>
          <a:xfrm>
            <a:off x="1" y="1905506"/>
            <a:ext cx="544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“He who has believed and has been baptized shall be saved; but he who has disbelieved shall be condemned.” </a:t>
            </a:r>
          </a:p>
          <a:p>
            <a:pPr algn="r"/>
            <a:r>
              <a:rPr lang="en-US" sz="3200" b="1" dirty="0">
                <a:latin typeface="Century Gothic" panose="020B0502020202020204" pitchFamily="34" charset="0"/>
              </a:rPr>
              <a:t>(Mark 16:16, NASB95)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38C20A-1958-004E-9205-5811B9191E43}"/>
              </a:ext>
            </a:extLst>
          </p:cNvPr>
          <p:cNvSpPr txBox="1"/>
          <p:nvPr/>
        </p:nvSpPr>
        <p:spPr>
          <a:xfrm>
            <a:off x="6751320" y="1659285"/>
            <a:ext cx="544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“For God so loved the world, that He gave His only begotten Son, that whoever believes in Him shall not perish, but have eternal life.” </a:t>
            </a:r>
          </a:p>
          <a:p>
            <a:pPr algn="r"/>
            <a:r>
              <a:rPr lang="en-US" sz="3200" b="1" dirty="0">
                <a:latin typeface="Century Gothic" panose="020B0502020202020204" pitchFamily="34" charset="0"/>
              </a:rPr>
              <a:t>(John 3:16, NASB95)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31BEB-42B7-9719-49F2-7A6ACF68722F}"/>
              </a:ext>
            </a:extLst>
          </p:cNvPr>
          <p:cNvSpPr txBox="1"/>
          <p:nvPr/>
        </p:nvSpPr>
        <p:spPr>
          <a:xfrm rot="19869843">
            <a:off x="1303111" y="-142727"/>
            <a:ext cx="1000233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>
                <a:latin typeface="Century Gothic" panose="020B0502020202020204" pitchFamily="34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4223254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D59C6E7-968C-8A32-D326-49DAE7FE8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33ECE3-A922-742B-06AD-0E43D57A3F3E}"/>
              </a:ext>
            </a:extLst>
          </p:cNvPr>
          <p:cNvSpPr txBox="1"/>
          <p:nvPr/>
        </p:nvSpPr>
        <p:spPr>
          <a:xfrm>
            <a:off x="2549610" y="3013501"/>
            <a:ext cx="7092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Truth</a:t>
            </a:r>
            <a:r>
              <a:rPr lang="en-US" sz="4800" dirty="0">
                <a:latin typeface="Century Gothic" panose="020B0502020202020204" pitchFamily="34" charset="0"/>
              </a:rPr>
              <a:t> </a:t>
            </a:r>
            <a:r>
              <a:rPr lang="en-US" sz="4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amid Confusion</a:t>
            </a:r>
          </a:p>
        </p:txBody>
      </p:sp>
    </p:spTree>
    <p:extLst>
      <p:ext uri="{BB962C8B-B14F-4D97-AF65-F5344CB8AC3E}">
        <p14:creationId xmlns:p14="http://schemas.microsoft.com/office/powerpoint/2010/main" val="62061462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068EEB-BE97-EB8F-50DF-CED0E664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56311E-D1E4-4108-7E9B-9CF249D89AD5}"/>
              </a:ext>
            </a:extLst>
          </p:cNvPr>
          <p:cNvSpPr txBox="1"/>
          <p:nvPr/>
        </p:nvSpPr>
        <p:spPr>
          <a:xfrm>
            <a:off x="560070" y="17145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&lt;50% can name the four gospels.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60% cannot name 5 of the 10 commandments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82% believe “God helps those who help themselves” is a Bible verse.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8A742-8939-87A0-733E-3C59072025D6}"/>
              </a:ext>
            </a:extLst>
          </p:cNvPr>
          <p:cNvSpPr txBox="1"/>
          <p:nvPr/>
        </p:nvSpPr>
        <p:spPr>
          <a:xfrm>
            <a:off x="560070" y="560070"/>
            <a:ext cx="908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The Lack of Biblical Literacy</a:t>
            </a:r>
          </a:p>
        </p:txBody>
      </p:sp>
    </p:spTree>
    <p:extLst>
      <p:ext uri="{BB962C8B-B14F-4D97-AF65-F5344CB8AC3E}">
        <p14:creationId xmlns:p14="http://schemas.microsoft.com/office/powerpoint/2010/main" val="1762778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100</TotalTime>
  <Words>1030</Words>
  <Application>Microsoft Macintosh PowerPoint</Application>
  <PresentationFormat>Widescreen</PresentationFormat>
  <Paragraphs>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Calibri Light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2</cp:revision>
  <dcterms:created xsi:type="dcterms:W3CDTF">2023-02-17T17:08:39Z</dcterms:created>
  <dcterms:modified xsi:type="dcterms:W3CDTF">2023-02-19T12:24:55Z</dcterms:modified>
</cp:coreProperties>
</file>