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273" r:id="rId3"/>
    <p:sldId id="257" r:id="rId4"/>
    <p:sldId id="259" r:id="rId5"/>
    <p:sldId id="258" r:id="rId6"/>
    <p:sldId id="260" r:id="rId7"/>
    <p:sldId id="261" r:id="rId8"/>
    <p:sldId id="263" r:id="rId9"/>
    <p:sldId id="262" r:id="rId10"/>
    <p:sldId id="264" r:id="rId11"/>
    <p:sldId id="265" r:id="rId12"/>
    <p:sldId id="266" r:id="rId13"/>
    <p:sldId id="267" r:id="rId14"/>
    <p:sldId id="268" r:id="rId15"/>
    <p:sldId id="269" r:id="rId16"/>
    <p:sldId id="270"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D7F265-90BC-1F1D-ABF4-16DB109680A2}" v="930" dt="2023-02-01T22:55:44.651"/>
    <p1510:client id="{7C1F6909-09B9-3737-E09A-A620D3840739}" v="7" dt="2023-02-01T22:59:04.1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5356" autoAdjust="0"/>
  </p:normalViewPr>
  <p:slideViewPr>
    <p:cSldViewPr snapToGrid="0" showGuides="1">
      <p:cViewPr varScale="1">
        <p:scale>
          <a:sx n="87" d="100"/>
          <a:sy n="87" d="100"/>
        </p:scale>
        <p:origin x="246"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92" d="100"/>
          <a:sy n="92" d="100"/>
        </p:scale>
        <p:origin x="373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2/1/2023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2/1/2023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cs typeface="Arial" pitchFamily="34" charset="0"/>
              </a:rPr>
              <a:t>NOTE: </a:t>
            </a:r>
            <a:r>
              <a:rPr lang="en-US" sz="1200" dirty="0">
                <a:cs typeface="Arial" pitchFamily="34" charset="0"/>
              </a:rPr>
              <a:t>Want a different image on this slide? Select the picture and delete it. Now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20555114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t>Click to edit Master title style</a:t>
            </a: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sp>
        <p:nvSpPr>
          <p:cNvPr id="4" name="Date Placeholder 3"/>
          <p:cNvSpPr>
            <a:spLocks noGrp="1"/>
          </p:cNvSpPr>
          <p:nvPr>
            <p:ph type="dt" sz="half" idx="10"/>
          </p:nvPr>
        </p:nvSpPr>
        <p:spPr/>
        <p:txBody>
          <a:bodyPr/>
          <a:lstStyle/>
          <a:p>
            <a:fld id="{402B9795-92DC-40DC-A1CA-9A4B349D7824}" type="datetimeFigureOut">
              <a:rPr lang="en-US" smtClean="0"/>
              <a:t>2/1/2023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11" name="Picture 10" title="Ribbon tab"/>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t>Click to edit Master title style</a:t>
            </a:r>
          </a:p>
        </p:txBody>
      </p:sp>
      <p:sp>
        <p:nvSpPr>
          <p:cNvPr id="3" name="Picture Placeholder 2" title="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2/1/2023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2/1/2023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t>Click to edit Master title style</a:t>
            </a: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2/1/2023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402B9795-92DC-40DC-A1CA-9A4B349D7824}" type="datetimeFigureOut">
              <a:rPr lang="en-US" smtClean="0"/>
              <a:t>2/1/2023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t>Click to edit Master title style</a:t>
            </a:r>
          </a:p>
        </p:txBody>
      </p:sp>
      <p:sp>
        <p:nvSpPr>
          <p:cNvPr id="11" name="Picture Placeholder 10" title="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Click to edit Master subtitle style</a:t>
            </a:r>
          </a:p>
        </p:txBody>
      </p:sp>
      <p:pic>
        <p:nvPicPr>
          <p:cNvPr id="10" name="Picture 9" title="Ribbon tab"/>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t>Click to edit Master title style</a:t>
            </a: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t>2/1/2023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7" name="Picture 6" title="Ribbon tab"/>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402B9795-92DC-40DC-A1CA-9A4B349D7824}" type="datetimeFigureOut">
              <a:rPr lang="en-US" smtClean="0"/>
              <a:t>2/1/2023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402B9795-92DC-40DC-A1CA-9A4B349D7824}" type="datetimeFigureOut">
              <a:rPr lang="en-US" smtClean="0"/>
              <a:t>2/1/2023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fld id="{402B9795-92DC-40DC-A1CA-9A4B349D7824}" type="datetimeFigureOut">
              <a:rPr lang="en-US" smtClean="0"/>
              <a:t>2/1/2023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smtClean="0"/>
              <a:t>2/1/2023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t>Click to edit Master title style</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2/1/2023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t>Click to edit Master title style</a:t>
            </a: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t>Click to edit Master text styles</a:t>
            </a:r>
          </a:p>
          <a:p>
            <a:pPr lvl="1"/>
            <a:r>
              <a:t>Second level</a:t>
            </a:r>
          </a:p>
          <a:p>
            <a:pPr lvl="2"/>
            <a:r>
              <a:t>Third level</a:t>
            </a:r>
          </a:p>
          <a:p>
            <a:pPr lvl="3"/>
            <a:r>
              <a:t>Fourth level</a:t>
            </a:r>
          </a:p>
          <a:p>
            <a:pPr lvl="4"/>
            <a:r>
              <a:t>Fifth level</a:t>
            </a:r>
          </a:p>
          <a:p>
            <a:pPr lvl="5"/>
            <a:r>
              <a:t>Sixth level</a:t>
            </a:r>
          </a:p>
          <a:p>
            <a:pPr lvl="6"/>
            <a:r>
              <a:t>Seventh level</a:t>
            </a:r>
          </a:p>
          <a:p>
            <a:pPr lvl="7"/>
            <a:r>
              <a:t>Eighth level</a:t>
            </a:r>
          </a:p>
          <a:p>
            <a:pPr lvl="8"/>
            <a:r>
              <a:t>Ninth level</a:t>
            </a: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75000"/>
                  </a:schemeClr>
                </a:solidFill>
              </a:defRPr>
            </a:lvl1pPr>
          </a:lstStyle>
          <a:p>
            <a:fld id="{402B9795-92DC-40DC-A1CA-9A4B349D7824}" type="datetimeFigureOut">
              <a:rPr lang="en-US" smtClean="0"/>
              <a:pPr/>
              <a:t>2/1/2023</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7" descr="A picture containing building, window&#10;&#10;Description automatically generated">
            <a:extLst>
              <a:ext uri="{FF2B5EF4-FFF2-40B4-BE49-F238E27FC236}">
                <a16:creationId xmlns:a16="http://schemas.microsoft.com/office/drawing/2014/main" id="{5C65EF19-3C65-9345-E627-F0A14F3CE8A5}"/>
              </a:ext>
            </a:extLst>
          </p:cNvPr>
          <p:cNvPicPr>
            <a:picLocks noGrp="1" noChangeAspect="1"/>
          </p:cNvPicPr>
          <p:nvPr>
            <p:ph type="pic" sz="quarter" idx="13"/>
          </p:nvPr>
        </p:nvPicPr>
        <p:blipFill rotWithShape="1">
          <a:blip r:embed="rId3"/>
          <a:srcRect t="7865" b="7865"/>
          <a:stretch/>
        </p:blipFill>
        <p:spPr>
          <a:xfrm>
            <a:off x="20" y="10"/>
            <a:ext cx="12191980" cy="6857990"/>
          </a:xfrm>
          <a:prstGeom prst="rect">
            <a:avLst/>
          </a:prstGeom>
        </p:spPr>
      </p:pic>
      <p:sp>
        <p:nvSpPr>
          <p:cNvPr id="12"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6" name="Title 5"/>
          <p:cNvSpPr>
            <a:spLocks noGrp="1"/>
          </p:cNvSpPr>
          <p:nvPr>
            <p:ph type="ctrTitle"/>
          </p:nvPr>
        </p:nvSpPr>
        <p:spPr>
          <a:xfrm>
            <a:off x="8022021" y="3231931"/>
            <a:ext cx="3852041" cy="1834056"/>
          </a:xfrm>
        </p:spPr>
        <p:txBody>
          <a:bodyPr vert="horz" lIns="91440" tIns="45720" rIns="91440" bIns="45720" rtlCol="0" anchor="b">
            <a:normAutofit/>
          </a:bodyPr>
          <a:lstStyle/>
          <a:p>
            <a:pPr algn="ctr"/>
            <a:r>
              <a:rPr lang="en-US" sz="4000"/>
              <a:t>Revelation 14</a:t>
            </a:r>
          </a:p>
        </p:txBody>
      </p:sp>
      <p:sp>
        <p:nvSpPr>
          <p:cNvPr id="7" name="Subtitle 6"/>
          <p:cNvSpPr>
            <a:spLocks noGrp="1"/>
          </p:cNvSpPr>
          <p:nvPr>
            <p:ph type="subTitle" idx="1"/>
          </p:nvPr>
        </p:nvSpPr>
        <p:spPr>
          <a:xfrm>
            <a:off x="7782910" y="5242675"/>
            <a:ext cx="4330262" cy="683284"/>
          </a:xfrm>
        </p:spPr>
        <p:txBody>
          <a:bodyPr vert="horz" lIns="91440" tIns="45720" rIns="91440" bIns="45720" rtlCol="0">
            <a:normAutofit/>
          </a:bodyPr>
          <a:lstStyle/>
          <a:p>
            <a:pPr algn="ctr">
              <a:spcBef>
                <a:spcPts val="1000"/>
              </a:spcBef>
            </a:pPr>
            <a:endParaRPr lang="en-US" sz="2000"/>
          </a:p>
        </p:txBody>
      </p:sp>
      <p:cxnSp>
        <p:nvCxnSpPr>
          <p:cNvPr id="14" name="Straight Connector 13">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F3768FD5-DD7A-43C7-8DEA-1F5DB3CB5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1A13FD-B375-5A31-FDBF-6C170D4B33CE}"/>
              </a:ext>
            </a:extLst>
          </p:cNvPr>
          <p:cNvSpPr>
            <a:spLocks noGrp="1"/>
          </p:cNvSpPr>
          <p:nvPr>
            <p:ph type="title"/>
          </p:nvPr>
        </p:nvSpPr>
        <p:spPr>
          <a:xfrm>
            <a:off x="976746" y="3703975"/>
            <a:ext cx="4337858" cy="2398713"/>
          </a:xfrm>
        </p:spPr>
        <p:txBody>
          <a:bodyPr vert="horz" lIns="91440" tIns="45720" rIns="91440" bIns="45720" rtlCol="0" anchor="ctr">
            <a:normAutofit/>
          </a:bodyPr>
          <a:lstStyle/>
          <a:p>
            <a:pPr algn="ctr"/>
            <a:r>
              <a:rPr lang="en-US" sz="4000"/>
              <a:t>The names of the Father and the Son</a:t>
            </a:r>
          </a:p>
        </p:txBody>
      </p:sp>
      <p:pic>
        <p:nvPicPr>
          <p:cNvPr id="7" name="Picture 7" descr="A picture containing text&#10;&#10;Description automatically generated">
            <a:extLst>
              <a:ext uri="{FF2B5EF4-FFF2-40B4-BE49-F238E27FC236}">
                <a16:creationId xmlns:a16="http://schemas.microsoft.com/office/drawing/2014/main" id="{F56E0C4C-958F-A20B-B3E9-2D939A4EBD6D}"/>
              </a:ext>
            </a:extLst>
          </p:cNvPr>
          <p:cNvPicPr>
            <a:picLocks noGrp="1" noChangeAspect="1"/>
          </p:cNvPicPr>
          <p:nvPr>
            <p:ph sz="half" idx="2"/>
          </p:nvPr>
        </p:nvPicPr>
        <p:blipFill rotWithShape="1">
          <a:blip r:embed="rId2"/>
          <a:srcRect l="462" r="-2" b="-2"/>
          <a:stretch/>
        </p:blipFill>
        <p:spPr>
          <a:xfrm>
            <a:off x="2" y="10"/>
            <a:ext cx="12191999" cy="3154014"/>
          </a:xfrm>
          <a:custGeom>
            <a:avLst/>
            <a:gdLst/>
            <a:ahLst/>
            <a:cxnLst/>
            <a:rect l="l" t="t" r="r" b="b"/>
            <a:pathLst>
              <a:path w="12191999" h="3428999">
                <a:moveTo>
                  <a:pt x="0" y="0"/>
                </a:moveTo>
                <a:lnTo>
                  <a:pt x="12191999" y="0"/>
                </a:lnTo>
                <a:lnTo>
                  <a:pt x="12191999" y="920893"/>
                </a:lnTo>
                <a:lnTo>
                  <a:pt x="12191999" y="1514929"/>
                </a:lnTo>
                <a:lnTo>
                  <a:pt x="12191999" y="3130902"/>
                </a:lnTo>
                <a:lnTo>
                  <a:pt x="12188051" y="3131476"/>
                </a:lnTo>
                <a:cubicBezTo>
                  <a:pt x="12153000" y="3135813"/>
                  <a:pt x="12133655" y="3136025"/>
                  <a:pt x="12112012" y="3138906"/>
                </a:cubicBezTo>
                <a:cubicBezTo>
                  <a:pt x="12076970" y="3145595"/>
                  <a:pt x="12039899" y="3160769"/>
                  <a:pt x="12018752" y="3165642"/>
                </a:cubicBezTo>
                <a:lnTo>
                  <a:pt x="11985122" y="3168147"/>
                </a:lnTo>
                <a:lnTo>
                  <a:pt x="11986344" y="3172878"/>
                </a:lnTo>
                <a:lnTo>
                  <a:pt x="11973852" y="3173226"/>
                </a:lnTo>
                <a:lnTo>
                  <a:pt x="11945968" y="3173341"/>
                </a:lnTo>
                <a:cubicBezTo>
                  <a:pt x="11928568" y="3174057"/>
                  <a:pt x="11880184" y="3172923"/>
                  <a:pt x="11862470" y="3174654"/>
                </a:cubicBezTo>
                <a:cubicBezTo>
                  <a:pt x="11857360" y="3179700"/>
                  <a:pt x="11849473" y="3182451"/>
                  <a:pt x="11839688" y="3183726"/>
                </a:cubicBezTo>
                <a:lnTo>
                  <a:pt x="11818138" y="3183868"/>
                </a:lnTo>
                <a:lnTo>
                  <a:pt x="11693161" y="3196027"/>
                </a:lnTo>
                <a:lnTo>
                  <a:pt x="11675978" y="3196936"/>
                </a:lnTo>
                <a:lnTo>
                  <a:pt x="11666672" y="3201013"/>
                </a:lnTo>
                <a:cubicBezTo>
                  <a:pt x="11659568" y="3201827"/>
                  <a:pt x="11639160" y="3201301"/>
                  <a:pt x="11633348" y="3201823"/>
                </a:cubicBezTo>
                <a:lnTo>
                  <a:pt x="11631806" y="3204144"/>
                </a:lnTo>
                <a:cubicBezTo>
                  <a:pt x="11613292" y="3207852"/>
                  <a:pt x="11543654" y="3220200"/>
                  <a:pt x="11522270" y="3224070"/>
                </a:cubicBezTo>
                <a:cubicBezTo>
                  <a:pt x="11517998" y="3220503"/>
                  <a:pt x="11508432" y="3226137"/>
                  <a:pt x="11503503" y="3227361"/>
                </a:cubicBezTo>
                <a:cubicBezTo>
                  <a:pt x="11502740" y="3224959"/>
                  <a:pt x="11490808" y="3224226"/>
                  <a:pt x="11487288" y="3226364"/>
                </a:cubicBezTo>
                <a:cubicBezTo>
                  <a:pt x="11403406" y="3238085"/>
                  <a:pt x="11445394" y="3213864"/>
                  <a:pt x="11397514" y="3229209"/>
                </a:cubicBezTo>
                <a:cubicBezTo>
                  <a:pt x="11389044" y="3230225"/>
                  <a:pt x="11382180" y="3229256"/>
                  <a:pt x="11376160" y="3227461"/>
                </a:cubicBezTo>
                <a:lnTo>
                  <a:pt x="11367180" y="3223774"/>
                </a:lnTo>
                <a:lnTo>
                  <a:pt x="11332420" y="3230742"/>
                </a:lnTo>
                <a:cubicBezTo>
                  <a:pt x="11315298" y="3233171"/>
                  <a:pt x="11297277" y="3234781"/>
                  <a:pt x="11278786" y="3235517"/>
                </a:cubicBezTo>
                <a:cubicBezTo>
                  <a:pt x="11274637" y="3230607"/>
                  <a:pt x="11260123" y="3237582"/>
                  <a:pt x="11253295" y="3238964"/>
                </a:cubicBezTo>
                <a:cubicBezTo>
                  <a:pt x="11253224" y="3235757"/>
                  <a:pt x="11238096" y="3234220"/>
                  <a:pt x="11232727" y="3236871"/>
                </a:cubicBezTo>
                <a:cubicBezTo>
                  <a:pt x="11119903" y="3248332"/>
                  <a:pt x="11183388" y="3218382"/>
                  <a:pt x="11115682" y="3236341"/>
                </a:cubicBezTo>
                <a:cubicBezTo>
                  <a:pt x="11104356" y="3237278"/>
                  <a:pt x="11095858" y="3235671"/>
                  <a:pt x="11088768" y="3233017"/>
                </a:cubicBezTo>
                <a:lnTo>
                  <a:pt x="11076012" y="3226390"/>
                </a:lnTo>
                <a:lnTo>
                  <a:pt x="11066016" y="3228753"/>
                </a:lnTo>
                <a:cubicBezTo>
                  <a:pt x="11028292" y="3228939"/>
                  <a:pt x="11017169" y="3222147"/>
                  <a:pt x="10995221" y="3228989"/>
                </a:cubicBezTo>
                <a:cubicBezTo>
                  <a:pt x="10962786" y="3214768"/>
                  <a:pt x="10973708" y="3227571"/>
                  <a:pt x="10949038" y="3229747"/>
                </a:cubicBezTo>
                <a:cubicBezTo>
                  <a:pt x="10929576" y="3232582"/>
                  <a:pt x="10965306" y="3238039"/>
                  <a:pt x="10946231" y="3238844"/>
                </a:cubicBezTo>
                <a:cubicBezTo>
                  <a:pt x="10925596" y="3235173"/>
                  <a:pt x="10926566" y="3246575"/>
                  <a:pt x="10905107" y="3242085"/>
                </a:cubicBezTo>
                <a:cubicBezTo>
                  <a:pt x="10910320" y="3233495"/>
                  <a:pt x="10862761" y="3243750"/>
                  <a:pt x="10861282" y="3236246"/>
                </a:cubicBezTo>
                <a:cubicBezTo>
                  <a:pt x="10843055" y="3246977"/>
                  <a:pt x="10833897" y="3233757"/>
                  <a:pt x="10809627" y="3237064"/>
                </a:cubicBezTo>
                <a:cubicBezTo>
                  <a:pt x="10798198" y="3241124"/>
                  <a:pt x="10789952" y="3241821"/>
                  <a:pt x="10778718" y="3237455"/>
                </a:cubicBezTo>
                <a:cubicBezTo>
                  <a:pt x="10726069" y="3257219"/>
                  <a:pt x="10746866" y="3238339"/>
                  <a:pt x="10697595" y="3245939"/>
                </a:cubicBezTo>
                <a:cubicBezTo>
                  <a:pt x="10655146" y="3253933"/>
                  <a:pt x="10607026" y="3259119"/>
                  <a:pt x="10565970" y="3278201"/>
                </a:cubicBezTo>
                <a:cubicBezTo>
                  <a:pt x="10558434" y="3283608"/>
                  <a:pt x="10539930" y="3285654"/>
                  <a:pt x="10524645" y="3282773"/>
                </a:cubicBezTo>
                <a:cubicBezTo>
                  <a:pt x="10522018" y="3282276"/>
                  <a:pt x="10519582" y="3281649"/>
                  <a:pt x="10517421" y="3280913"/>
                </a:cubicBezTo>
                <a:cubicBezTo>
                  <a:pt x="10481928" y="3283832"/>
                  <a:pt x="10352108" y="3296870"/>
                  <a:pt x="10311683" y="3300288"/>
                </a:cubicBezTo>
                <a:cubicBezTo>
                  <a:pt x="10308410" y="3293342"/>
                  <a:pt x="10287968" y="3305875"/>
                  <a:pt x="10274873" y="3301423"/>
                </a:cubicBezTo>
                <a:cubicBezTo>
                  <a:pt x="10265494" y="3297516"/>
                  <a:pt x="10257104" y="3300407"/>
                  <a:pt x="10247307" y="3300714"/>
                </a:cubicBezTo>
                <a:cubicBezTo>
                  <a:pt x="10234401" y="3297643"/>
                  <a:pt x="10192308" y="3303190"/>
                  <a:pt x="10181334" y="3307168"/>
                </a:cubicBezTo>
                <a:cubicBezTo>
                  <a:pt x="10155109" y="3320992"/>
                  <a:pt x="10095518" y="3310726"/>
                  <a:pt x="10073729" y="3321318"/>
                </a:cubicBezTo>
                <a:cubicBezTo>
                  <a:pt x="10065823" y="3322872"/>
                  <a:pt x="10058087" y="3323501"/>
                  <a:pt x="10050495" y="3323554"/>
                </a:cubicBezTo>
                <a:lnTo>
                  <a:pt x="10029247" y="3322387"/>
                </a:lnTo>
                <a:lnTo>
                  <a:pt x="10023206" y="3319426"/>
                </a:lnTo>
                <a:lnTo>
                  <a:pt x="10010221" y="3320159"/>
                </a:lnTo>
                <a:lnTo>
                  <a:pt x="10006500" y="3319709"/>
                </a:lnTo>
                <a:cubicBezTo>
                  <a:pt x="9999392" y="3318836"/>
                  <a:pt x="9992376" y="3318075"/>
                  <a:pt x="9985433" y="3317775"/>
                </a:cubicBezTo>
                <a:cubicBezTo>
                  <a:pt x="9994564" y="3332623"/>
                  <a:pt x="9927872" y="3317665"/>
                  <a:pt x="9947096" y="3329673"/>
                </a:cubicBezTo>
                <a:cubicBezTo>
                  <a:pt x="9910530" y="3330603"/>
                  <a:pt x="9938422" y="3341787"/>
                  <a:pt x="9894468" y="3331125"/>
                </a:cubicBezTo>
                <a:cubicBezTo>
                  <a:pt x="9837697" y="3343266"/>
                  <a:pt x="9748207" y="3338748"/>
                  <a:pt x="9703741" y="3357170"/>
                </a:cubicBezTo>
                <a:cubicBezTo>
                  <a:pt x="9709264" y="3350136"/>
                  <a:pt x="9685337" y="3344679"/>
                  <a:pt x="9668763" y="3348169"/>
                </a:cubicBezTo>
                <a:cubicBezTo>
                  <a:pt x="9688139" y="3320571"/>
                  <a:pt x="9603232" y="3373038"/>
                  <a:pt x="9588644" y="3354205"/>
                </a:cubicBezTo>
                <a:cubicBezTo>
                  <a:pt x="9587925" y="3371689"/>
                  <a:pt x="9513642" y="3401336"/>
                  <a:pt x="9478680" y="3386990"/>
                </a:cubicBezTo>
                <a:cubicBezTo>
                  <a:pt x="9425416" y="3390492"/>
                  <a:pt x="9387699" y="3404944"/>
                  <a:pt x="9331856" y="3399166"/>
                </a:cubicBezTo>
                <a:cubicBezTo>
                  <a:pt x="9330123" y="3401505"/>
                  <a:pt x="9327283" y="3403463"/>
                  <a:pt x="9323679" y="3405145"/>
                </a:cubicBezTo>
                <a:lnTo>
                  <a:pt x="9311620" y="3409223"/>
                </a:lnTo>
                <a:lnTo>
                  <a:pt x="9309289" y="3408926"/>
                </a:lnTo>
                <a:cubicBezTo>
                  <a:pt x="9300131" y="3408873"/>
                  <a:pt x="9295442" y="3409859"/>
                  <a:pt x="9292731" y="3411301"/>
                </a:cubicBezTo>
                <a:lnTo>
                  <a:pt x="9290814" y="3413412"/>
                </a:lnTo>
                <a:lnTo>
                  <a:pt x="9279990" y="3415541"/>
                </a:lnTo>
                <a:lnTo>
                  <a:pt x="9260104" y="3421077"/>
                </a:lnTo>
                <a:lnTo>
                  <a:pt x="9255034" y="3420853"/>
                </a:lnTo>
                <a:lnTo>
                  <a:pt x="9222941" y="3427242"/>
                </a:lnTo>
                <a:lnTo>
                  <a:pt x="9221858" y="3426731"/>
                </a:lnTo>
                <a:cubicBezTo>
                  <a:pt x="9218700" y="3425733"/>
                  <a:pt x="9214983" y="3425271"/>
                  <a:pt x="9210014" y="3425917"/>
                </a:cubicBezTo>
                <a:cubicBezTo>
                  <a:pt x="9208256" y="3416158"/>
                  <a:pt x="9203342" y="3422957"/>
                  <a:pt x="9188839" y="3425728"/>
                </a:cubicBezTo>
                <a:cubicBezTo>
                  <a:pt x="9182870" y="3411188"/>
                  <a:pt x="9147335" y="3424352"/>
                  <a:pt x="9132080" y="3417886"/>
                </a:cubicBezTo>
                <a:cubicBezTo>
                  <a:pt x="9121557" y="3420249"/>
                  <a:pt x="9110321" y="3422482"/>
                  <a:pt x="9098549" y="3424480"/>
                </a:cubicBezTo>
                <a:lnTo>
                  <a:pt x="9003970" y="3425484"/>
                </a:lnTo>
                <a:lnTo>
                  <a:pt x="8904921" y="3413774"/>
                </a:lnTo>
                <a:cubicBezTo>
                  <a:pt x="8868284" y="3413519"/>
                  <a:pt x="8836559" y="3409171"/>
                  <a:pt x="8805551" y="3412237"/>
                </a:cubicBezTo>
                <a:cubicBezTo>
                  <a:pt x="8792955" y="3408854"/>
                  <a:pt x="8781083" y="3407488"/>
                  <a:pt x="8769572" y="3412551"/>
                </a:cubicBezTo>
                <a:cubicBezTo>
                  <a:pt x="8735382" y="3410862"/>
                  <a:pt x="8727105" y="3403632"/>
                  <a:pt x="8705440" y="3409271"/>
                </a:cubicBezTo>
                <a:cubicBezTo>
                  <a:pt x="8686231" y="3397576"/>
                  <a:pt x="8685094" y="3402040"/>
                  <a:pt x="8676067" y="3405389"/>
                </a:cubicBezTo>
                <a:lnTo>
                  <a:pt x="8674779" y="3405628"/>
                </a:lnTo>
                <a:lnTo>
                  <a:pt x="8672154" y="3403956"/>
                </a:lnTo>
                <a:lnTo>
                  <a:pt x="8666720" y="3403182"/>
                </a:lnTo>
                <a:lnTo>
                  <a:pt x="8651886" y="3403680"/>
                </a:lnTo>
                <a:lnTo>
                  <a:pt x="8646307" y="3404298"/>
                </a:lnTo>
                <a:cubicBezTo>
                  <a:pt x="8642465" y="3404565"/>
                  <a:pt x="8639912" y="3404534"/>
                  <a:pt x="8638145" y="3404287"/>
                </a:cubicBezTo>
                <a:lnTo>
                  <a:pt x="8637941" y="3404149"/>
                </a:lnTo>
                <a:lnTo>
                  <a:pt x="8630296" y="3404406"/>
                </a:lnTo>
                <a:cubicBezTo>
                  <a:pt x="8617394" y="3405155"/>
                  <a:pt x="8604838" y="3406180"/>
                  <a:pt x="8592887" y="3407398"/>
                </a:cubicBezTo>
                <a:cubicBezTo>
                  <a:pt x="8582781" y="3399722"/>
                  <a:pt x="8538622" y="3408789"/>
                  <a:pt x="8543455" y="3394319"/>
                </a:cubicBezTo>
                <a:cubicBezTo>
                  <a:pt x="8527334" y="3395534"/>
                  <a:pt x="8517583" y="3401542"/>
                  <a:pt x="8523012" y="3392051"/>
                </a:cubicBezTo>
                <a:cubicBezTo>
                  <a:pt x="8517705" y="3392178"/>
                  <a:pt x="8514435" y="3391372"/>
                  <a:pt x="8512093" y="3390108"/>
                </a:cubicBezTo>
                <a:lnTo>
                  <a:pt x="8511416" y="3389513"/>
                </a:lnTo>
                <a:lnTo>
                  <a:pt x="8475551" y="3392450"/>
                </a:lnTo>
                <a:lnTo>
                  <a:pt x="8470789" y="3391736"/>
                </a:lnTo>
                <a:lnTo>
                  <a:pt x="8447414" y="3395064"/>
                </a:lnTo>
                <a:lnTo>
                  <a:pt x="8435335" y="3396028"/>
                </a:lnTo>
                <a:lnTo>
                  <a:pt x="8431923" y="3397855"/>
                </a:lnTo>
                <a:cubicBezTo>
                  <a:pt x="8428239" y="3398965"/>
                  <a:pt x="8422959" y="3399444"/>
                  <a:pt x="8414099" y="3398491"/>
                </a:cubicBezTo>
                <a:lnTo>
                  <a:pt x="8412049" y="3397978"/>
                </a:lnTo>
                <a:lnTo>
                  <a:pt x="8397349" y="3400683"/>
                </a:lnTo>
                <a:cubicBezTo>
                  <a:pt x="8392615" y="3401933"/>
                  <a:pt x="8388424" y="3403524"/>
                  <a:pt x="8385030" y="3405585"/>
                </a:cubicBezTo>
                <a:cubicBezTo>
                  <a:pt x="8334977" y="3394568"/>
                  <a:pt x="8287750" y="3404648"/>
                  <a:pt x="8233422" y="3402742"/>
                </a:cubicBezTo>
                <a:cubicBezTo>
                  <a:pt x="8209936" y="3385601"/>
                  <a:pt x="8116056" y="3406588"/>
                  <a:pt x="8102569" y="3423208"/>
                </a:cubicBezTo>
                <a:cubicBezTo>
                  <a:pt x="8102264" y="3408645"/>
                  <a:pt x="8034186" y="3428475"/>
                  <a:pt x="8016625" y="3428989"/>
                </a:cubicBezTo>
                <a:cubicBezTo>
                  <a:pt x="8010771" y="3429161"/>
                  <a:pt x="8010530" y="3427186"/>
                  <a:pt x="8020284" y="3421076"/>
                </a:cubicBezTo>
                <a:cubicBezTo>
                  <a:pt x="8001623" y="3422777"/>
                  <a:pt x="7982361" y="3415208"/>
                  <a:pt x="7992871" y="3409037"/>
                </a:cubicBezTo>
                <a:cubicBezTo>
                  <a:pt x="7936181" y="3422244"/>
                  <a:pt x="7852511" y="3409112"/>
                  <a:pt x="7788452" y="3415110"/>
                </a:cubicBezTo>
                <a:cubicBezTo>
                  <a:pt x="7753529" y="3400598"/>
                  <a:pt x="7772461" y="3414025"/>
                  <a:pt x="7736237" y="3411311"/>
                </a:cubicBezTo>
                <a:cubicBezTo>
                  <a:pt x="7746145" y="3424670"/>
                  <a:pt x="7692261" y="3403816"/>
                  <a:pt x="7690279" y="3418893"/>
                </a:cubicBezTo>
                <a:cubicBezTo>
                  <a:pt x="7683750" y="3417921"/>
                  <a:pt x="7677487" y="3416505"/>
                  <a:pt x="7671219" y="3414970"/>
                </a:cubicBezTo>
                <a:lnTo>
                  <a:pt x="7667928" y="3414173"/>
                </a:lnTo>
                <a:lnTo>
                  <a:pt x="7654774" y="3413595"/>
                </a:lnTo>
                <a:lnTo>
                  <a:pt x="7651067" y="3410171"/>
                </a:lnTo>
                <a:lnTo>
                  <a:pt x="7631267" y="3406963"/>
                </a:lnTo>
                <a:cubicBezTo>
                  <a:pt x="7623851" y="3406267"/>
                  <a:pt x="7615871" y="3406106"/>
                  <a:pt x="7607053" y="3406809"/>
                </a:cubicBezTo>
                <a:cubicBezTo>
                  <a:pt x="7585359" y="3412784"/>
                  <a:pt x="7551579" y="3405461"/>
                  <a:pt x="7521027" y="3405904"/>
                </a:cubicBezTo>
                <a:lnTo>
                  <a:pt x="7506997" y="3407754"/>
                </a:lnTo>
                <a:lnTo>
                  <a:pt x="7461204" y="3404669"/>
                </a:lnTo>
                <a:cubicBezTo>
                  <a:pt x="7448169" y="3404071"/>
                  <a:pt x="7434640" y="3403756"/>
                  <a:pt x="7420396" y="3403975"/>
                </a:cubicBezTo>
                <a:lnTo>
                  <a:pt x="7393955" y="3405447"/>
                </a:lnTo>
                <a:lnTo>
                  <a:pt x="7387024" y="3404227"/>
                </a:lnTo>
                <a:cubicBezTo>
                  <a:pt x="7374952" y="3404363"/>
                  <a:pt x="7358975" y="3408656"/>
                  <a:pt x="7360398" y="3403441"/>
                </a:cubicBezTo>
                <a:lnTo>
                  <a:pt x="7346837" y="3405249"/>
                </a:lnTo>
                <a:lnTo>
                  <a:pt x="7333451" y="3401087"/>
                </a:lnTo>
                <a:cubicBezTo>
                  <a:pt x="7331985" y="3400120"/>
                  <a:pt x="7330882" y="3399091"/>
                  <a:pt x="7330179" y="3398037"/>
                </a:cubicBezTo>
                <a:lnTo>
                  <a:pt x="7311232" y="3399406"/>
                </a:lnTo>
                <a:lnTo>
                  <a:pt x="7295699" y="3396426"/>
                </a:lnTo>
                <a:lnTo>
                  <a:pt x="7282158" y="3398374"/>
                </a:lnTo>
                <a:lnTo>
                  <a:pt x="7276538" y="3397935"/>
                </a:lnTo>
                <a:lnTo>
                  <a:pt x="7262569" y="3396460"/>
                </a:lnTo>
                <a:cubicBezTo>
                  <a:pt x="7255407" y="3395426"/>
                  <a:pt x="7247392" y="3394180"/>
                  <a:pt x="7238468" y="3393183"/>
                </a:cubicBezTo>
                <a:lnTo>
                  <a:pt x="7230949" y="3392727"/>
                </a:lnTo>
                <a:lnTo>
                  <a:pt x="7214580" y="3387715"/>
                </a:lnTo>
                <a:cubicBezTo>
                  <a:pt x="7202670" y="3383926"/>
                  <a:pt x="7193296" y="3381373"/>
                  <a:pt x="7182893" y="3383429"/>
                </a:cubicBezTo>
                <a:cubicBezTo>
                  <a:pt x="7165160" y="3378534"/>
                  <a:pt x="7152772" y="3364815"/>
                  <a:pt x="7127104" y="3368475"/>
                </a:cubicBezTo>
                <a:cubicBezTo>
                  <a:pt x="7134894" y="3362260"/>
                  <a:pt x="7098599" y="3367723"/>
                  <a:pt x="7094311" y="3361339"/>
                </a:cubicBezTo>
                <a:cubicBezTo>
                  <a:pt x="7092331" y="3356198"/>
                  <a:pt x="7080860" y="3356657"/>
                  <a:pt x="7072124" y="3354762"/>
                </a:cubicBezTo>
                <a:cubicBezTo>
                  <a:pt x="7065898" y="3349511"/>
                  <a:pt x="7021942" y="3344717"/>
                  <a:pt x="7006638" y="3345473"/>
                </a:cubicBezTo>
                <a:cubicBezTo>
                  <a:pt x="6963504" y="3350697"/>
                  <a:pt x="6928807" y="3329559"/>
                  <a:pt x="6894320" y="3333192"/>
                </a:cubicBezTo>
                <a:cubicBezTo>
                  <a:pt x="6885290" y="3332697"/>
                  <a:pt x="6877803" y="3331507"/>
                  <a:pt x="6871318" y="3329892"/>
                </a:cubicBezTo>
                <a:lnTo>
                  <a:pt x="6855157" y="3324330"/>
                </a:lnTo>
                <a:cubicBezTo>
                  <a:pt x="6854956" y="3323109"/>
                  <a:pt x="6854755" y="3321887"/>
                  <a:pt x="6854555" y="3320665"/>
                </a:cubicBezTo>
                <a:lnTo>
                  <a:pt x="6842483" y="3318413"/>
                </a:lnTo>
                <a:lnTo>
                  <a:pt x="6840027" y="3317245"/>
                </a:lnTo>
                <a:cubicBezTo>
                  <a:pt x="6835354" y="3315001"/>
                  <a:pt x="6830588" y="3312868"/>
                  <a:pt x="6825185" y="3311114"/>
                </a:cubicBezTo>
                <a:cubicBezTo>
                  <a:pt x="6810331" y="3324866"/>
                  <a:pt x="6776772" y="3298463"/>
                  <a:pt x="6774755" y="3312168"/>
                </a:cubicBezTo>
                <a:cubicBezTo>
                  <a:pt x="6742477" y="3304924"/>
                  <a:pt x="6749024" y="3319870"/>
                  <a:pt x="6728129" y="3301832"/>
                </a:cubicBezTo>
                <a:cubicBezTo>
                  <a:pt x="6661764" y="3299056"/>
                  <a:pt x="6593104" y="3275946"/>
                  <a:pt x="6527587" y="3280829"/>
                </a:cubicBezTo>
                <a:cubicBezTo>
                  <a:pt x="6542935" y="3276465"/>
                  <a:pt x="6531033" y="3266920"/>
                  <a:pt x="6511742" y="3266067"/>
                </a:cubicBezTo>
                <a:cubicBezTo>
                  <a:pt x="6570025" y="3248440"/>
                  <a:pt x="6418649" y="3271458"/>
                  <a:pt x="6434953" y="3253360"/>
                </a:cubicBezTo>
                <a:cubicBezTo>
                  <a:pt x="6407781" y="3267048"/>
                  <a:pt x="6300040" y="3274313"/>
                  <a:pt x="6292331" y="3255322"/>
                </a:cubicBezTo>
                <a:cubicBezTo>
                  <a:pt x="6242057" y="3246469"/>
                  <a:pt x="6188266" y="3249680"/>
                  <a:pt x="6149913" y="3232917"/>
                </a:cubicBezTo>
                <a:cubicBezTo>
                  <a:pt x="6144898" y="3234391"/>
                  <a:pt x="6139526" y="3235322"/>
                  <a:pt x="6133930" y="3235867"/>
                </a:cubicBezTo>
                <a:lnTo>
                  <a:pt x="6117554" y="3236464"/>
                </a:lnTo>
                <a:lnTo>
                  <a:pt x="6116039" y="3235720"/>
                </a:lnTo>
                <a:cubicBezTo>
                  <a:pt x="6108393" y="3233681"/>
                  <a:pt x="6102936" y="3233437"/>
                  <a:pt x="6098459" y="3233988"/>
                </a:cubicBezTo>
                <a:lnTo>
                  <a:pt x="6093630" y="3235240"/>
                </a:lnTo>
                <a:lnTo>
                  <a:pt x="6081261" y="3234563"/>
                </a:lnTo>
                <a:lnTo>
                  <a:pt x="6056067" y="3234608"/>
                </a:lnTo>
                <a:lnTo>
                  <a:pt x="6052129" y="3233324"/>
                </a:lnTo>
                <a:lnTo>
                  <a:pt x="6015338" y="3231378"/>
                </a:lnTo>
                <a:cubicBezTo>
                  <a:pt x="6015291" y="3231165"/>
                  <a:pt x="6015245" y="3230951"/>
                  <a:pt x="6015198" y="3230737"/>
                </a:cubicBezTo>
                <a:cubicBezTo>
                  <a:pt x="6014048" y="3229257"/>
                  <a:pt x="6011617" y="3228081"/>
                  <a:pt x="6006436" y="3227508"/>
                </a:cubicBezTo>
                <a:cubicBezTo>
                  <a:pt x="6019781" y="3219395"/>
                  <a:pt x="6005305" y="3223709"/>
                  <a:pt x="5988851" y="3222735"/>
                </a:cubicBezTo>
                <a:cubicBezTo>
                  <a:pt x="6005907" y="3209918"/>
                  <a:pt x="5955918" y="3212588"/>
                  <a:pt x="5952863" y="3204137"/>
                </a:cubicBezTo>
                <a:cubicBezTo>
                  <a:pt x="5940395" y="3203711"/>
                  <a:pt x="5927517" y="3203028"/>
                  <a:pt x="5914548" y="3202041"/>
                </a:cubicBezTo>
                <a:lnTo>
                  <a:pt x="5907020" y="3201283"/>
                </a:lnTo>
                <a:cubicBezTo>
                  <a:pt x="5906995" y="3201231"/>
                  <a:pt x="5906969" y="3201180"/>
                  <a:pt x="5906944" y="3201129"/>
                </a:cubicBezTo>
                <a:cubicBezTo>
                  <a:pt x="5905471" y="3200668"/>
                  <a:pt x="5903056" y="3200308"/>
                  <a:pt x="5899155" y="3200053"/>
                </a:cubicBezTo>
                <a:lnTo>
                  <a:pt x="5893294" y="3199901"/>
                </a:lnTo>
                <a:lnTo>
                  <a:pt x="5878691" y="3198431"/>
                </a:lnTo>
                <a:lnTo>
                  <a:pt x="5874165" y="3197003"/>
                </a:lnTo>
                <a:lnTo>
                  <a:pt x="5873092" y="3195108"/>
                </a:lnTo>
                <a:lnTo>
                  <a:pt x="5871658" y="3195162"/>
                </a:lnTo>
                <a:cubicBezTo>
                  <a:pt x="5860152" y="3197097"/>
                  <a:pt x="5855231" y="3201097"/>
                  <a:pt x="5846928" y="3187725"/>
                </a:cubicBezTo>
                <a:cubicBezTo>
                  <a:pt x="5821379" y="3190142"/>
                  <a:pt x="5819686" y="3182343"/>
                  <a:pt x="5788468" y="3176316"/>
                </a:cubicBezTo>
                <a:cubicBezTo>
                  <a:pt x="5773119" y="3179521"/>
                  <a:pt x="5762947" y="3176704"/>
                  <a:pt x="5753823" y="3171919"/>
                </a:cubicBezTo>
                <a:cubicBezTo>
                  <a:pt x="5721557" y="3170726"/>
                  <a:pt x="5694983" y="3162549"/>
                  <a:pt x="5660194" y="3157536"/>
                </a:cubicBezTo>
                <a:cubicBezTo>
                  <a:pt x="5619608" y="3159495"/>
                  <a:pt x="5604384" y="3146636"/>
                  <a:pt x="5567188" y="3141325"/>
                </a:cubicBezTo>
                <a:cubicBezTo>
                  <a:pt x="5530345" y="3148235"/>
                  <a:pt x="5543868" y="3129416"/>
                  <a:pt x="5526178" y="3123274"/>
                </a:cubicBezTo>
                <a:lnTo>
                  <a:pt x="5520866" y="3122322"/>
                </a:lnTo>
                <a:lnTo>
                  <a:pt x="5506009" y="3122332"/>
                </a:lnTo>
                <a:lnTo>
                  <a:pt x="5500363" y="3122766"/>
                </a:lnTo>
                <a:cubicBezTo>
                  <a:pt x="5496497" y="3122905"/>
                  <a:pt x="5493953" y="3122792"/>
                  <a:pt x="5492228" y="3122486"/>
                </a:cubicBezTo>
                <a:lnTo>
                  <a:pt x="5492044" y="3122342"/>
                </a:lnTo>
                <a:lnTo>
                  <a:pt x="5484386" y="3122347"/>
                </a:lnTo>
                <a:cubicBezTo>
                  <a:pt x="5471420" y="3122670"/>
                  <a:pt x="5458764" y="3123280"/>
                  <a:pt x="5446679" y="3124105"/>
                </a:cubicBezTo>
                <a:cubicBezTo>
                  <a:pt x="5437659" y="3116107"/>
                  <a:pt x="5392392" y="3123709"/>
                  <a:pt x="5399188" y="3109418"/>
                </a:cubicBezTo>
                <a:cubicBezTo>
                  <a:pt x="5382948" y="3110102"/>
                  <a:pt x="5372407" y="3115781"/>
                  <a:pt x="5379117" y="3106482"/>
                </a:cubicBezTo>
                <a:cubicBezTo>
                  <a:pt x="5373809" y="3106435"/>
                  <a:pt x="5370660" y="3105521"/>
                  <a:pt x="5368499" y="3104181"/>
                </a:cubicBezTo>
                <a:lnTo>
                  <a:pt x="5367902" y="3103566"/>
                </a:lnTo>
                <a:lnTo>
                  <a:pt x="5331747" y="3105319"/>
                </a:lnTo>
                <a:lnTo>
                  <a:pt x="5327095" y="3104450"/>
                </a:lnTo>
                <a:lnTo>
                  <a:pt x="5303337" y="3107003"/>
                </a:lnTo>
                <a:lnTo>
                  <a:pt x="5291164" y="3107570"/>
                </a:lnTo>
                <a:lnTo>
                  <a:pt x="5287515" y="3109282"/>
                </a:lnTo>
                <a:cubicBezTo>
                  <a:pt x="5283689" y="3110269"/>
                  <a:pt x="5278356" y="3110573"/>
                  <a:pt x="5269654" y="3109330"/>
                </a:cubicBezTo>
                <a:lnTo>
                  <a:pt x="5267681" y="3108752"/>
                </a:lnTo>
                <a:lnTo>
                  <a:pt x="5252655" y="3110969"/>
                </a:lnTo>
                <a:cubicBezTo>
                  <a:pt x="5247766" y="3112062"/>
                  <a:pt x="5243369" y="3113511"/>
                  <a:pt x="5239703" y="3115460"/>
                </a:cubicBezTo>
                <a:cubicBezTo>
                  <a:pt x="5191311" y="3102811"/>
                  <a:pt x="5142849" y="3111324"/>
                  <a:pt x="5088947" y="3107634"/>
                </a:cubicBezTo>
                <a:cubicBezTo>
                  <a:pt x="5027989" y="3108214"/>
                  <a:pt x="4985627" y="3110432"/>
                  <a:pt x="4945514" y="3110162"/>
                </a:cubicBezTo>
                <a:cubicBezTo>
                  <a:pt x="4926678" y="3111245"/>
                  <a:pt x="4789238" y="3111826"/>
                  <a:pt x="4800559" y="3106010"/>
                </a:cubicBezTo>
                <a:cubicBezTo>
                  <a:pt x="4742239" y="3117333"/>
                  <a:pt x="4708324" y="3101468"/>
                  <a:pt x="4643642" y="3105351"/>
                </a:cubicBezTo>
                <a:cubicBezTo>
                  <a:pt x="4610808" y="3089712"/>
                  <a:pt x="4627845" y="3103743"/>
                  <a:pt x="4592107" y="3099840"/>
                </a:cubicBezTo>
                <a:cubicBezTo>
                  <a:pt x="4600157" y="3113506"/>
                  <a:pt x="4549287" y="3090911"/>
                  <a:pt x="4545249" y="3105899"/>
                </a:cubicBezTo>
                <a:cubicBezTo>
                  <a:pt x="4538872" y="3104716"/>
                  <a:pt x="4532825" y="3103094"/>
                  <a:pt x="4526782" y="3101355"/>
                </a:cubicBezTo>
                <a:lnTo>
                  <a:pt x="4523614" y="3100453"/>
                </a:lnTo>
                <a:lnTo>
                  <a:pt x="4510579" y="3099442"/>
                </a:lnTo>
                <a:lnTo>
                  <a:pt x="4507348" y="3095901"/>
                </a:lnTo>
                <a:lnTo>
                  <a:pt x="4348949" y="3090220"/>
                </a:lnTo>
                <a:cubicBezTo>
                  <a:pt x="4335046" y="3092487"/>
                  <a:pt x="4290056" y="3092155"/>
                  <a:pt x="4280362" y="3087618"/>
                </a:cubicBezTo>
                <a:cubicBezTo>
                  <a:pt x="4270739" y="3086627"/>
                  <a:pt x="4260237" y="3088220"/>
                  <a:pt x="4254634" y="3083366"/>
                </a:cubicBezTo>
                <a:cubicBezTo>
                  <a:pt x="4233731" y="3080512"/>
                  <a:pt x="4185859" y="3073948"/>
                  <a:pt x="4154942" y="3070490"/>
                </a:cubicBezTo>
                <a:cubicBezTo>
                  <a:pt x="4138280" y="3076599"/>
                  <a:pt x="4112117" y="3064194"/>
                  <a:pt x="4069131" y="3062612"/>
                </a:cubicBezTo>
                <a:cubicBezTo>
                  <a:pt x="4050897" y="3069679"/>
                  <a:pt x="4040160" y="3061449"/>
                  <a:pt x="4005249" y="3070810"/>
                </a:cubicBezTo>
                <a:cubicBezTo>
                  <a:pt x="4003818" y="3069842"/>
                  <a:pt x="4002032" y="3068943"/>
                  <a:pt x="3999945" y="3068139"/>
                </a:cubicBezTo>
                <a:cubicBezTo>
                  <a:pt x="3987818" y="3063468"/>
                  <a:pt x="3968381" y="3062958"/>
                  <a:pt x="3956529" y="3067000"/>
                </a:cubicBezTo>
                <a:cubicBezTo>
                  <a:pt x="3900898" y="3079382"/>
                  <a:pt x="3850463" y="3077929"/>
                  <a:pt x="3803031" y="3079823"/>
                </a:cubicBezTo>
                <a:cubicBezTo>
                  <a:pt x="3749421" y="3080464"/>
                  <a:pt x="3785521" y="3065630"/>
                  <a:pt x="3718229" y="3077134"/>
                </a:cubicBezTo>
                <a:cubicBezTo>
                  <a:pt x="3711244" y="3071611"/>
                  <a:pt x="3702770" y="3071184"/>
                  <a:pt x="3688357" y="3073468"/>
                </a:cubicBezTo>
                <a:cubicBezTo>
                  <a:pt x="3662326" y="3073378"/>
                  <a:pt x="3664937" y="3059899"/>
                  <a:pt x="3638298" y="3067494"/>
                </a:cubicBezTo>
                <a:cubicBezTo>
                  <a:pt x="3643333" y="3060328"/>
                  <a:pt x="3589079" y="3063658"/>
                  <a:pt x="3601443" y="3056355"/>
                </a:cubicBezTo>
                <a:cubicBezTo>
                  <a:pt x="3584797" y="3049384"/>
                  <a:pt x="3575923" y="3060108"/>
                  <a:pt x="3559361" y="3054005"/>
                </a:cubicBezTo>
                <a:cubicBezTo>
                  <a:pt x="3540444" y="3052269"/>
                  <a:pt x="3569896" y="3061996"/>
                  <a:pt x="3548859" y="3062094"/>
                </a:cubicBezTo>
                <a:cubicBezTo>
                  <a:pt x="3523419" y="3060901"/>
                  <a:pt x="3522848" y="3074222"/>
                  <a:pt x="3504082" y="3056779"/>
                </a:cubicBezTo>
                <a:lnTo>
                  <a:pt x="3436234" y="3047769"/>
                </a:lnTo>
                <a:cubicBezTo>
                  <a:pt x="3420764" y="3051629"/>
                  <a:pt x="3408644" y="3049227"/>
                  <a:pt x="3396914" y="3044803"/>
                </a:cubicBezTo>
                <a:cubicBezTo>
                  <a:pt x="3361398" y="3044955"/>
                  <a:pt x="3329425" y="3037856"/>
                  <a:pt x="3289720" y="3034278"/>
                </a:cubicBezTo>
                <a:cubicBezTo>
                  <a:pt x="3246348" y="3037943"/>
                  <a:pt x="3224942" y="3025667"/>
                  <a:pt x="3182509" y="3021890"/>
                </a:cubicBezTo>
                <a:cubicBezTo>
                  <a:pt x="3139731" y="3031583"/>
                  <a:pt x="3155749" y="3004773"/>
                  <a:pt x="3119879" y="3004134"/>
                </a:cubicBezTo>
                <a:cubicBezTo>
                  <a:pt x="3060941" y="3012153"/>
                  <a:pt x="3121880" y="2995117"/>
                  <a:pt x="3031656" y="2995077"/>
                </a:cubicBezTo>
                <a:cubicBezTo>
                  <a:pt x="3026453" y="2996603"/>
                  <a:pt x="3015685" y="2994367"/>
                  <a:pt x="3017018" y="2992034"/>
                </a:cubicBezTo>
                <a:cubicBezTo>
                  <a:pt x="2997245" y="2992118"/>
                  <a:pt x="2941342" y="2976346"/>
                  <a:pt x="2913012" y="2978042"/>
                </a:cubicBezTo>
                <a:cubicBezTo>
                  <a:pt x="2858481" y="2969139"/>
                  <a:pt x="2831094" y="2979433"/>
                  <a:pt x="2791382" y="2975899"/>
                </a:cubicBezTo>
                <a:cubicBezTo>
                  <a:pt x="2745836" y="2966063"/>
                  <a:pt x="2719288" y="2957529"/>
                  <a:pt x="2639738" y="2936567"/>
                </a:cubicBezTo>
                <a:lnTo>
                  <a:pt x="2369741" y="2876435"/>
                </a:lnTo>
                <a:cubicBezTo>
                  <a:pt x="2269614" y="2832081"/>
                  <a:pt x="2140023" y="2856176"/>
                  <a:pt x="2078755" y="2852909"/>
                </a:cubicBezTo>
                <a:cubicBezTo>
                  <a:pt x="2053362" y="2866100"/>
                  <a:pt x="2032778" y="2851474"/>
                  <a:pt x="2002128" y="2856835"/>
                </a:cubicBezTo>
                <a:cubicBezTo>
                  <a:pt x="1933939" y="2859736"/>
                  <a:pt x="1866254" y="2874726"/>
                  <a:pt x="1777746" y="2864566"/>
                </a:cubicBezTo>
                <a:cubicBezTo>
                  <a:pt x="1737851" y="2905864"/>
                  <a:pt x="1634115" y="2880970"/>
                  <a:pt x="1549425" y="2904556"/>
                </a:cubicBezTo>
                <a:cubicBezTo>
                  <a:pt x="1500265" y="2909373"/>
                  <a:pt x="1423030" y="2888862"/>
                  <a:pt x="1405992" y="2911144"/>
                </a:cubicBezTo>
                <a:cubicBezTo>
                  <a:pt x="1383494" y="2897507"/>
                  <a:pt x="1362438" y="2919536"/>
                  <a:pt x="1337848" y="2921491"/>
                </a:cubicBezTo>
                <a:cubicBezTo>
                  <a:pt x="1318218" y="2912820"/>
                  <a:pt x="1308478" y="2920319"/>
                  <a:pt x="1290645" y="2921985"/>
                </a:cubicBezTo>
                <a:cubicBezTo>
                  <a:pt x="1282569" y="2916637"/>
                  <a:pt x="1267476" y="2916916"/>
                  <a:pt x="1262341" y="2923190"/>
                </a:cubicBezTo>
                <a:cubicBezTo>
                  <a:pt x="1269627" y="2937654"/>
                  <a:pt x="1217209" y="2930439"/>
                  <a:pt x="1213314" y="2940415"/>
                </a:cubicBezTo>
                <a:cubicBezTo>
                  <a:pt x="1182890" y="2942495"/>
                  <a:pt x="1050782" y="2929830"/>
                  <a:pt x="1028405" y="2945799"/>
                </a:cubicBezTo>
                <a:cubicBezTo>
                  <a:pt x="966896" y="2953381"/>
                  <a:pt x="877997" y="2927977"/>
                  <a:pt x="851857" y="2928423"/>
                </a:cubicBezTo>
                <a:cubicBezTo>
                  <a:pt x="825919" y="2899251"/>
                  <a:pt x="699677" y="2976135"/>
                  <a:pt x="588681" y="2977769"/>
                </a:cubicBezTo>
                <a:cubicBezTo>
                  <a:pt x="573724" y="2974953"/>
                  <a:pt x="565729" y="2974991"/>
                  <a:pt x="561717" y="2981641"/>
                </a:cubicBezTo>
                <a:cubicBezTo>
                  <a:pt x="532860" y="2985482"/>
                  <a:pt x="475932" y="2991762"/>
                  <a:pt x="415541" y="3000819"/>
                </a:cubicBezTo>
                <a:cubicBezTo>
                  <a:pt x="370154" y="3008289"/>
                  <a:pt x="146634" y="3001788"/>
                  <a:pt x="86183" y="3009699"/>
                </a:cubicBezTo>
                <a:lnTo>
                  <a:pt x="0" y="3044978"/>
                </a:lnTo>
                <a:close/>
              </a:path>
            </a:pathLst>
          </a:custGeom>
        </p:spPr>
      </p:pic>
      <p:sp>
        <p:nvSpPr>
          <p:cNvPr id="3" name="Content Placeholder 2">
            <a:extLst>
              <a:ext uri="{FF2B5EF4-FFF2-40B4-BE49-F238E27FC236}">
                <a16:creationId xmlns:a16="http://schemas.microsoft.com/office/drawing/2014/main" id="{FE4CC4C6-98D3-A5F2-85F8-A7E2ACC4C979}"/>
              </a:ext>
            </a:extLst>
          </p:cNvPr>
          <p:cNvSpPr>
            <a:spLocks noGrp="1"/>
          </p:cNvSpPr>
          <p:nvPr>
            <p:ph sz="half" idx="1"/>
          </p:nvPr>
        </p:nvSpPr>
        <p:spPr>
          <a:xfrm>
            <a:off x="5506529" y="3991522"/>
            <a:ext cx="5847271" cy="2398713"/>
          </a:xfrm>
        </p:spPr>
        <p:txBody>
          <a:bodyPr vert="horz" lIns="91440" tIns="45720" rIns="91440" bIns="45720" rtlCol="0" anchor="ctr">
            <a:noAutofit/>
          </a:bodyPr>
          <a:lstStyle/>
          <a:p>
            <a:pPr>
              <a:buFont typeface="Arial" panose="020B0604020202020204" pitchFamily="34" charset="0"/>
              <a:buChar char="•"/>
            </a:pPr>
            <a:r>
              <a:rPr lang="en-US" sz="2800" dirty="0"/>
              <a:t>Possibly John has in mind the </a:t>
            </a:r>
            <a:r>
              <a:rPr lang="en-US" sz="2800" i="1" dirty="0" err="1"/>
              <a:t>nomina</a:t>
            </a:r>
            <a:r>
              <a:rPr lang="en-US" sz="2800" i="1" dirty="0"/>
              <a:t> sacra</a:t>
            </a:r>
          </a:p>
          <a:p>
            <a:pPr>
              <a:buFont typeface="Arial" panose="020B0604020202020204" pitchFamily="34" charset="0"/>
              <a:buChar char="•"/>
            </a:pPr>
            <a:endParaRPr lang="en-US" sz="2800" dirty="0"/>
          </a:p>
          <a:p>
            <a:pPr>
              <a:buFont typeface="Arial" panose="020B0604020202020204" pitchFamily="34" charset="0"/>
              <a:buChar char="•"/>
            </a:pPr>
            <a:r>
              <a:rPr lang="en-US" sz="2800" dirty="0"/>
              <a:t>Otherwise, it is difficult to imagine how both names would fit</a:t>
            </a:r>
          </a:p>
        </p:txBody>
      </p:sp>
    </p:spTree>
    <p:extLst>
      <p:ext uri="{BB962C8B-B14F-4D97-AF65-F5344CB8AC3E}">
        <p14:creationId xmlns:p14="http://schemas.microsoft.com/office/powerpoint/2010/main" val="247524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16E2B-F508-B73C-276D-E324B3863AF4}"/>
              </a:ext>
            </a:extLst>
          </p:cNvPr>
          <p:cNvSpPr>
            <a:spLocks noGrp="1"/>
          </p:cNvSpPr>
          <p:nvPr>
            <p:ph type="title"/>
          </p:nvPr>
        </p:nvSpPr>
        <p:spPr/>
        <p:txBody>
          <a:bodyPr/>
          <a:lstStyle/>
          <a:p>
            <a:r>
              <a:rPr lang="en-US" dirty="0"/>
              <a:t>The 144,000 pt. 2</a:t>
            </a:r>
          </a:p>
        </p:txBody>
      </p:sp>
      <p:sp>
        <p:nvSpPr>
          <p:cNvPr id="3" name="Content Placeholder 2">
            <a:extLst>
              <a:ext uri="{FF2B5EF4-FFF2-40B4-BE49-F238E27FC236}">
                <a16:creationId xmlns:a16="http://schemas.microsoft.com/office/drawing/2014/main" id="{F927C59F-19F5-329E-DD7A-930C17ACDA8C}"/>
              </a:ext>
            </a:extLst>
          </p:cNvPr>
          <p:cNvSpPr>
            <a:spLocks noGrp="1"/>
          </p:cNvSpPr>
          <p:nvPr>
            <p:ph idx="1"/>
          </p:nvPr>
        </p:nvSpPr>
        <p:spPr/>
        <p:txBody>
          <a:bodyPr vert="horz" lIns="0" tIns="45720" rIns="0" bIns="45720" rtlCol="0" anchor="t">
            <a:normAutofit/>
          </a:bodyPr>
          <a:lstStyle/>
          <a:p>
            <a:r>
              <a:rPr lang="en-US" sz="2800" b="1" dirty="0">
                <a:solidFill>
                  <a:schemeClr val="tx1">
                    <a:lumMod val="75000"/>
                  </a:schemeClr>
                </a:solidFill>
              </a:rPr>
              <a:t>Revelation 14:1 </a:t>
            </a:r>
            <a:r>
              <a:rPr lang="en-US" sz="2800" dirty="0">
                <a:solidFill>
                  <a:schemeClr val="tx1">
                    <a:lumMod val="75000"/>
                  </a:schemeClr>
                </a:solidFill>
                <a:ea typeface="+mn-lt"/>
                <a:cs typeface="+mn-lt"/>
              </a:rPr>
              <a:t>Then I looked, and there was the Lamb, standing on Mount Zion! And with him were one hundred and forty-four thousand who had his name and his Father’s name written on their foreheads. </a:t>
            </a:r>
            <a:r>
              <a:rPr lang="en-US" sz="2800" b="1" baseline="30000" dirty="0">
                <a:solidFill>
                  <a:schemeClr val="tx1">
                    <a:lumMod val="75000"/>
                  </a:schemeClr>
                </a:solidFill>
                <a:ea typeface="+mn-lt"/>
                <a:cs typeface="+mn-lt"/>
              </a:rPr>
              <a:t>2 </a:t>
            </a:r>
            <a:r>
              <a:rPr lang="en-US" sz="2800" dirty="0">
                <a:solidFill>
                  <a:schemeClr val="tx1">
                    <a:lumMod val="75000"/>
                  </a:schemeClr>
                </a:solidFill>
                <a:ea typeface="+mn-lt"/>
                <a:cs typeface="+mn-lt"/>
              </a:rPr>
              <a:t>And I heard a voice from heaven like the sound of many waters and like the sound of loud thunder; the voice I heard was like the sound of harpists playing on their harps, </a:t>
            </a:r>
            <a:r>
              <a:rPr lang="en-US" sz="2800" b="1" baseline="30000" dirty="0">
                <a:solidFill>
                  <a:schemeClr val="tx1">
                    <a:lumMod val="75000"/>
                  </a:schemeClr>
                </a:solidFill>
                <a:ea typeface="+mn-lt"/>
                <a:cs typeface="+mn-lt"/>
              </a:rPr>
              <a:t>3 </a:t>
            </a:r>
            <a:r>
              <a:rPr lang="en-US" sz="2800" dirty="0">
                <a:solidFill>
                  <a:schemeClr val="tx1">
                    <a:lumMod val="75000"/>
                  </a:schemeClr>
                </a:solidFill>
                <a:ea typeface="+mn-lt"/>
                <a:cs typeface="+mn-lt"/>
              </a:rPr>
              <a:t>and they sing a new song before the throne and before the four living creatures and before the elders. </a:t>
            </a:r>
            <a:r>
              <a:rPr lang="en-US" sz="2800" u="sng" dirty="0">
                <a:solidFill>
                  <a:schemeClr val="tx1">
                    <a:lumMod val="75000"/>
                  </a:schemeClr>
                </a:solidFill>
                <a:ea typeface="+mn-lt"/>
                <a:cs typeface="+mn-lt"/>
              </a:rPr>
              <a:t>No one could learn that song except the one hundred forty-four thousand who have been redeemed from the earth.</a:t>
            </a:r>
            <a:endParaRPr lang="en-US" sz="2800" u="sng">
              <a:solidFill>
                <a:schemeClr val="tx1">
                  <a:lumMod val="75000"/>
                </a:schemeClr>
              </a:solidFill>
            </a:endParaRPr>
          </a:p>
        </p:txBody>
      </p:sp>
    </p:spTree>
    <p:extLst>
      <p:ext uri="{BB962C8B-B14F-4D97-AF65-F5344CB8AC3E}">
        <p14:creationId xmlns:p14="http://schemas.microsoft.com/office/powerpoint/2010/main" val="2089577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C574-2706-AA4D-C83D-5DB7E24B466C}"/>
              </a:ext>
            </a:extLst>
          </p:cNvPr>
          <p:cNvSpPr>
            <a:spLocks noGrp="1"/>
          </p:cNvSpPr>
          <p:nvPr>
            <p:ph type="title"/>
          </p:nvPr>
        </p:nvSpPr>
        <p:spPr/>
        <p:txBody>
          <a:bodyPr/>
          <a:lstStyle/>
          <a:p>
            <a:r>
              <a:rPr lang="en-US"/>
              <a:t>They have not defiled themselves with women</a:t>
            </a:r>
          </a:p>
        </p:txBody>
      </p:sp>
      <p:sp>
        <p:nvSpPr>
          <p:cNvPr id="3" name="Content Placeholder 2">
            <a:extLst>
              <a:ext uri="{FF2B5EF4-FFF2-40B4-BE49-F238E27FC236}">
                <a16:creationId xmlns:a16="http://schemas.microsoft.com/office/drawing/2014/main" id="{5AC35946-BC8C-9986-B0D3-2AE5DA6AD615}"/>
              </a:ext>
            </a:extLst>
          </p:cNvPr>
          <p:cNvSpPr>
            <a:spLocks noGrp="1"/>
          </p:cNvSpPr>
          <p:nvPr>
            <p:ph idx="1"/>
          </p:nvPr>
        </p:nvSpPr>
        <p:spPr/>
        <p:txBody>
          <a:bodyPr vert="horz" lIns="0" tIns="45720" rIns="0" bIns="45720" rtlCol="0" anchor="t">
            <a:normAutofit/>
          </a:bodyPr>
          <a:lstStyle/>
          <a:p>
            <a:r>
              <a:rPr lang="en-US" sz="3200" b="1" dirty="0">
                <a:solidFill>
                  <a:schemeClr val="tx1">
                    <a:lumMod val="75000"/>
                  </a:schemeClr>
                </a:solidFill>
              </a:rPr>
              <a:t>Revelation 14:4</a:t>
            </a:r>
            <a:r>
              <a:rPr lang="en-US" sz="3200" dirty="0">
                <a:solidFill>
                  <a:schemeClr val="tx1">
                    <a:lumMod val="75000"/>
                  </a:schemeClr>
                </a:solidFill>
              </a:rPr>
              <a:t> </a:t>
            </a:r>
            <a:r>
              <a:rPr lang="en-US" sz="3200" dirty="0">
                <a:solidFill>
                  <a:schemeClr val="tx1">
                    <a:lumMod val="75000"/>
                  </a:schemeClr>
                </a:solidFill>
                <a:ea typeface="+mn-lt"/>
                <a:cs typeface="+mn-lt"/>
              </a:rPr>
              <a:t> </a:t>
            </a:r>
            <a:r>
              <a:rPr lang="en-US" sz="3200" u="sng" dirty="0">
                <a:solidFill>
                  <a:schemeClr val="tx1">
                    <a:lumMod val="75000"/>
                  </a:schemeClr>
                </a:solidFill>
                <a:ea typeface="+mn-lt"/>
                <a:cs typeface="+mn-lt"/>
              </a:rPr>
              <a:t>It is these who have not defiled themselves with women, for they are virgins</a:t>
            </a:r>
            <a:r>
              <a:rPr lang="en-US" sz="3200" dirty="0">
                <a:solidFill>
                  <a:schemeClr val="tx1">
                    <a:lumMod val="75000"/>
                  </a:schemeClr>
                </a:solidFill>
                <a:ea typeface="+mn-lt"/>
                <a:cs typeface="+mn-lt"/>
              </a:rPr>
              <a:t>; these follow the Lamb wherever he goes. They have been redeemed from humankind as first fruits for God and the Lamb, </a:t>
            </a:r>
            <a:r>
              <a:rPr lang="en-US" sz="3200" b="1" baseline="30000" dirty="0">
                <a:solidFill>
                  <a:schemeClr val="tx1">
                    <a:lumMod val="75000"/>
                  </a:schemeClr>
                </a:solidFill>
                <a:ea typeface="+mn-lt"/>
                <a:cs typeface="+mn-lt"/>
              </a:rPr>
              <a:t>5 </a:t>
            </a:r>
            <a:r>
              <a:rPr lang="en-US" sz="3200" dirty="0">
                <a:solidFill>
                  <a:schemeClr val="tx1">
                    <a:lumMod val="75000"/>
                  </a:schemeClr>
                </a:solidFill>
                <a:ea typeface="+mn-lt"/>
                <a:cs typeface="+mn-lt"/>
              </a:rPr>
              <a:t>and in their mouth no lie was found; they are blameless.</a:t>
            </a:r>
            <a:endParaRPr lang="en-US" sz="3200" dirty="0">
              <a:solidFill>
                <a:schemeClr val="tx1">
                  <a:lumMod val="75000"/>
                </a:schemeClr>
              </a:solidFill>
            </a:endParaRPr>
          </a:p>
        </p:txBody>
      </p:sp>
    </p:spTree>
    <p:extLst>
      <p:ext uri="{BB962C8B-B14F-4D97-AF65-F5344CB8AC3E}">
        <p14:creationId xmlns:p14="http://schemas.microsoft.com/office/powerpoint/2010/main" val="2962906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A0AFD-6642-E71E-44A6-FE950D94ECE1}"/>
              </a:ext>
            </a:extLst>
          </p:cNvPr>
          <p:cNvSpPr>
            <a:spLocks noGrp="1"/>
          </p:cNvSpPr>
          <p:nvPr>
            <p:ph type="title"/>
          </p:nvPr>
        </p:nvSpPr>
        <p:spPr/>
        <p:txBody>
          <a:bodyPr/>
          <a:lstStyle/>
          <a:p>
            <a:r>
              <a:rPr lang="en-US" dirty="0"/>
              <a:t>Male Celibacy? </a:t>
            </a:r>
          </a:p>
        </p:txBody>
      </p:sp>
      <p:sp>
        <p:nvSpPr>
          <p:cNvPr id="3" name="Content Placeholder 2">
            <a:extLst>
              <a:ext uri="{FF2B5EF4-FFF2-40B4-BE49-F238E27FC236}">
                <a16:creationId xmlns:a16="http://schemas.microsoft.com/office/drawing/2014/main" id="{D0087906-ACD9-522D-01FD-A3AAA4CC8EA6}"/>
              </a:ext>
            </a:extLst>
          </p:cNvPr>
          <p:cNvSpPr>
            <a:spLocks noGrp="1"/>
          </p:cNvSpPr>
          <p:nvPr>
            <p:ph sz="half" idx="1"/>
          </p:nvPr>
        </p:nvSpPr>
        <p:spPr>
          <a:xfrm>
            <a:off x="802975" y="1528313"/>
            <a:ext cx="4914900" cy="4571999"/>
          </a:xfrm>
        </p:spPr>
        <p:txBody>
          <a:bodyPr vert="horz" lIns="0" tIns="45720" rIns="0" bIns="45720" rtlCol="0" anchor="t">
            <a:normAutofit/>
          </a:bodyPr>
          <a:lstStyle/>
          <a:p>
            <a:r>
              <a:rPr lang="en-US" sz="3600" dirty="0">
                <a:solidFill>
                  <a:schemeClr val="tx1">
                    <a:lumMod val="75000"/>
                  </a:schemeClr>
                </a:solidFill>
              </a:rPr>
              <a:t>Probably a reference to purity in contrast to those who worship the beast</a:t>
            </a:r>
          </a:p>
          <a:p>
            <a:r>
              <a:rPr lang="en-US" sz="3600" dirty="0">
                <a:solidFill>
                  <a:schemeClr val="tx1">
                    <a:lumMod val="75000"/>
                  </a:schemeClr>
                </a:solidFill>
              </a:rPr>
              <a:t>Otherwise, it is a completely unprecedented description of God's people</a:t>
            </a:r>
          </a:p>
        </p:txBody>
      </p:sp>
      <p:sp>
        <p:nvSpPr>
          <p:cNvPr id="4" name="Content Placeholder 3">
            <a:extLst>
              <a:ext uri="{FF2B5EF4-FFF2-40B4-BE49-F238E27FC236}">
                <a16:creationId xmlns:a16="http://schemas.microsoft.com/office/drawing/2014/main" id="{89A1055E-29A0-C4C3-B121-137B03744EA2}"/>
              </a:ext>
            </a:extLst>
          </p:cNvPr>
          <p:cNvSpPr>
            <a:spLocks noGrp="1"/>
          </p:cNvSpPr>
          <p:nvPr>
            <p:ph sz="half" idx="2"/>
          </p:nvPr>
        </p:nvSpPr>
        <p:spPr>
          <a:xfrm>
            <a:off x="5956540" y="1600200"/>
            <a:ext cx="6007578" cy="4571999"/>
          </a:xfrm>
        </p:spPr>
        <p:txBody>
          <a:bodyPr vert="horz" lIns="0" tIns="45720" rIns="0" bIns="45720" rtlCol="0" anchor="t">
            <a:noAutofit/>
          </a:bodyPr>
          <a:lstStyle/>
          <a:p>
            <a:r>
              <a:rPr lang="en-US" sz="2800" b="1" dirty="0">
                <a:solidFill>
                  <a:schemeClr val="tx1">
                    <a:lumMod val="75000"/>
                  </a:schemeClr>
                </a:solidFill>
                <a:ea typeface="+mn-lt"/>
                <a:cs typeface="+mn-lt"/>
              </a:rPr>
              <a:t>Jeremiah 3:1</a:t>
            </a:r>
            <a:r>
              <a:rPr lang="en-US" sz="2800" dirty="0">
                <a:solidFill>
                  <a:schemeClr val="tx1">
                    <a:lumMod val="75000"/>
                  </a:schemeClr>
                </a:solidFill>
                <a:ea typeface="+mn-lt"/>
                <a:cs typeface="+mn-lt"/>
              </a:rPr>
              <a:t> You have played the whore with many lovers;</a:t>
            </a:r>
            <a:br>
              <a:rPr lang="en-US" sz="2800" dirty="0">
                <a:ea typeface="+mn-lt"/>
                <a:cs typeface="+mn-lt"/>
              </a:rPr>
            </a:br>
            <a:r>
              <a:rPr lang="en-US" sz="2800" dirty="0">
                <a:solidFill>
                  <a:schemeClr val="tx1">
                    <a:lumMod val="75000"/>
                  </a:schemeClr>
                </a:solidFill>
                <a:ea typeface="+mn-lt"/>
                <a:cs typeface="+mn-lt"/>
              </a:rPr>
              <a:t>    and would you return to me?</a:t>
            </a:r>
            <a:br>
              <a:rPr lang="en-US" sz="2800" dirty="0">
                <a:ea typeface="+mn-lt"/>
                <a:cs typeface="+mn-lt"/>
              </a:rPr>
            </a:br>
            <a:r>
              <a:rPr lang="en-US" sz="2800" dirty="0">
                <a:solidFill>
                  <a:schemeClr val="tx1">
                    <a:lumMod val="75000"/>
                  </a:schemeClr>
                </a:solidFill>
                <a:ea typeface="+mn-lt"/>
                <a:cs typeface="+mn-lt"/>
              </a:rPr>
              <a:t>says the </a:t>
            </a:r>
            <a:r>
              <a:rPr lang="en-US" sz="2800" cap="small" dirty="0">
                <a:solidFill>
                  <a:schemeClr val="tx1">
                    <a:lumMod val="75000"/>
                  </a:schemeClr>
                </a:solidFill>
                <a:ea typeface="+mn-lt"/>
                <a:cs typeface="+mn-lt"/>
              </a:rPr>
              <a:t>Lord</a:t>
            </a:r>
            <a:r>
              <a:rPr lang="en-US" sz="2800" dirty="0">
                <a:solidFill>
                  <a:schemeClr val="tx1">
                    <a:lumMod val="75000"/>
                  </a:schemeClr>
                </a:solidFill>
                <a:ea typeface="+mn-lt"/>
                <a:cs typeface="+mn-lt"/>
              </a:rPr>
              <a:t>.2 Look up to the bare heights, and see!</a:t>
            </a:r>
            <a:br>
              <a:rPr lang="en-US" sz="2800" dirty="0">
                <a:ea typeface="+mn-lt"/>
                <a:cs typeface="+mn-lt"/>
              </a:rPr>
            </a:br>
            <a:r>
              <a:rPr lang="en-US" sz="2800" dirty="0">
                <a:solidFill>
                  <a:schemeClr val="tx1">
                    <a:lumMod val="75000"/>
                  </a:schemeClr>
                </a:solidFill>
                <a:ea typeface="+mn-lt"/>
                <a:cs typeface="+mn-lt"/>
              </a:rPr>
              <a:t>    Where have you not been lain with? By the waysides you have sat waiting for lovers, like a nomad in the wilderness. You have polluted the land with your whoring and wickedness.</a:t>
            </a:r>
            <a:endParaRPr lang="en-US" dirty="0">
              <a:solidFill>
                <a:schemeClr val="tx1">
                  <a:lumMod val="75000"/>
                </a:schemeClr>
              </a:solidFill>
            </a:endParaRPr>
          </a:p>
        </p:txBody>
      </p:sp>
    </p:spTree>
    <p:extLst>
      <p:ext uri="{BB962C8B-B14F-4D97-AF65-F5344CB8AC3E}">
        <p14:creationId xmlns:p14="http://schemas.microsoft.com/office/powerpoint/2010/main" val="87347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1A5A8-5ECF-CC6A-7E44-0C6EA1A1A28B}"/>
              </a:ext>
            </a:extLst>
          </p:cNvPr>
          <p:cNvSpPr>
            <a:spLocks noGrp="1"/>
          </p:cNvSpPr>
          <p:nvPr>
            <p:ph type="title"/>
          </p:nvPr>
        </p:nvSpPr>
        <p:spPr/>
        <p:txBody>
          <a:bodyPr/>
          <a:lstStyle/>
          <a:p>
            <a:r>
              <a:rPr lang="en-US" dirty="0"/>
              <a:t>Message of the first angel</a:t>
            </a:r>
          </a:p>
        </p:txBody>
      </p:sp>
      <p:sp>
        <p:nvSpPr>
          <p:cNvPr id="3" name="Content Placeholder 2">
            <a:extLst>
              <a:ext uri="{FF2B5EF4-FFF2-40B4-BE49-F238E27FC236}">
                <a16:creationId xmlns:a16="http://schemas.microsoft.com/office/drawing/2014/main" id="{08EF2FFE-7A90-5471-4D41-8426451C3E20}"/>
              </a:ext>
            </a:extLst>
          </p:cNvPr>
          <p:cNvSpPr>
            <a:spLocks noGrp="1"/>
          </p:cNvSpPr>
          <p:nvPr>
            <p:ph idx="1"/>
          </p:nvPr>
        </p:nvSpPr>
        <p:spPr/>
        <p:txBody>
          <a:bodyPr vert="horz" lIns="0" tIns="45720" rIns="0" bIns="45720" rtlCol="0" anchor="t">
            <a:normAutofit/>
          </a:bodyPr>
          <a:lstStyle/>
          <a:p>
            <a:r>
              <a:rPr lang="en-US" sz="3200" dirty="0">
                <a:solidFill>
                  <a:schemeClr val="tx1">
                    <a:lumMod val="75000"/>
                  </a:schemeClr>
                </a:solidFill>
              </a:rPr>
              <a:t>Revelation 14:6 </a:t>
            </a:r>
            <a:r>
              <a:rPr lang="en-US" sz="3200" dirty="0">
                <a:solidFill>
                  <a:schemeClr val="tx1">
                    <a:lumMod val="75000"/>
                  </a:schemeClr>
                </a:solidFill>
                <a:ea typeface="+mn-lt"/>
                <a:cs typeface="+mn-lt"/>
              </a:rPr>
              <a:t>Then I saw another angel flying in mid-heaven, with an eternal gospel to proclaim to those who live on the earth—to every nation and tribe and language and people. </a:t>
            </a:r>
            <a:r>
              <a:rPr lang="en-US" sz="3200" b="1" baseline="30000" dirty="0">
                <a:solidFill>
                  <a:schemeClr val="tx1">
                    <a:lumMod val="75000"/>
                  </a:schemeClr>
                </a:solidFill>
                <a:ea typeface="+mn-lt"/>
                <a:cs typeface="+mn-lt"/>
              </a:rPr>
              <a:t>7 </a:t>
            </a:r>
            <a:r>
              <a:rPr lang="en-US" sz="3200" dirty="0">
                <a:solidFill>
                  <a:schemeClr val="tx1">
                    <a:lumMod val="75000"/>
                  </a:schemeClr>
                </a:solidFill>
                <a:ea typeface="+mn-lt"/>
                <a:cs typeface="+mn-lt"/>
              </a:rPr>
              <a:t>He said in a loud voice, ‘</a:t>
            </a:r>
            <a:r>
              <a:rPr lang="en-US" sz="3200" u="sng" dirty="0">
                <a:solidFill>
                  <a:schemeClr val="tx1">
                    <a:lumMod val="75000"/>
                  </a:schemeClr>
                </a:solidFill>
                <a:ea typeface="+mn-lt"/>
                <a:cs typeface="+mn-lt"/>
              </a:rPr>
              <a:t>Fear God and give him glory</a:t>
            </a:r>
            <a:r>
              <a:rPr lang="en-US" sz="3200" dirty="0">
                <a:solidFill>
                  <a:schemeClr val="tx1">
                    <a:lumMod val="75000"/>
                  </a:schemeClr>
                </a:solidFill>
                <a:ea typeface="+mn-lt"/>
                <a:cs typeface="+mn-lt"/>
              </a:rPr>
              <a:t>, for the hour of his judgement has come; and worship him who made heaven and earth, the sea and the springs of water.’</a:t>
            </a:r>
            <a:endParaRPr lang="en-US" sz="3200" dirty="0">
              <a:solidFill>
                <a:schemeClr val="tx1">
                  <a:lumMod val="75000"/>
                </a:schemeClr>
              </a:solidFill>
            </a:endParaRPr>
          </a:p>
        </p:txBody>
      </p:sp>
    </p:spTree>
    <p:extLst>
      <p:ext uri="{BB962C8B-B14F-4D97-AF65-F5344CB8AC3E}">
        <p14:creationId xmlns:p14="http://schemas.microsoft.com/office/powerpoint/2010/main" val="233031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C0203-B3E5-8E30-9C2D-4EC71A6B49F0}"/>
              </a:ext>
            </a:extLst>
          </p:cNvPr>
          <p:cNvSpPr>
            <a:spLocks noGrp="1"/>
          </p:cNvSpPr>
          <p:nvPr>
            <p:ph type="title"/>
          </p:nvPr>
        </p:nvSpPr>
        <p:spPr/>
        <p:txBody>
          <a:bodyPr/>
          <a:lstStyle/>
          <a:p>
            <a:r>
              <a:rPr lang="en-US" dirty="0"/>
              <a:t>Message of the second angel</a:t>
            </a:r>
          </a:p>
        </p:txBody>
      </p:sp>
      <p:sp>
        <p:nvSpPr>
          <p:cNvPr id="3" name="Content Placeholder 2">
            <a:extLst>
              <a:ext uri="{FF2B5EF4-FFF2-40B4-BE49-F238E27FC236}">
                <a16:creationId xmlns:a16="http://schemas.microsoft.com/office/drawing/2014/main" id="{E3A7F574-566C-DE58-3D40-216D7D8DA30A}"/>
              </a:ext>
            </a:extLst>
          </p:cNvPr>
          <p:cNvSpPr>
            <a:spLocks noGrp="1"/>
          </p:cNvSpPr>
          <p:nvPr>
            <p:ph idx="1"/>
          </p:nvPr>
        </p:nvSpPr>
        <p:spPr/>
        <p:txBody>
          <a:bodyPr vert="horz" lIns="0" tIns="45720" rIns="0" bIns="45720" rtlCol="0" anchor="t">
            <a:normAutofit/>
          </a:bodyPr>
          <a:lstStyle/>
          <a:p>
            <a:r>
              <a:rPr lang="en-US" sz="3200" b="1" dirty="0"/>
              <a:t>Revelation 14:8</a:t>
            </a:r>
            <a:r>
              <a:rPr lang="en-US" sz="3200" dirty="0"/>
              <a:t> </a:t>
            </a:r>
            <a:r>
              <a:rPr lang="en-US" sz="3200" dirty="0">
                <a:ea typeface="+mn-lt"/>
                <a:cs typeface="+mn-lt"/>
              </a:rPr>
              <a:t>Then another angel, a second, followed, saying, ‘</a:t>
            </a:r>
            <a:r>
              <a:rPr lang="en-US" sz="3200" u="sng" dirty="0">
                <a:ea typeface="+mn-lt"/>
                <a:cs typeface="+mn-lt"/>
              </a:rPr>
              <a:t>Fallen, fallen is Babylon the great!</a:t>
            </a:r>
            <a:r>
              <a:rPr lang="en-US" sz="3200" dirty="0">
                <a:ea typeface="+mn-lt"/>
                <a:cs typeface="+mn-lt"/>
              </a:rPr>
              <a:t> She has made all nations drink of the wine of the wrath of her fornication.’</a:t>
            </a:r>
            <a:r>
              <a:rPr lang="en-US" sz="3200" dirty="0"/>
              <a:t> </a:t>
            </a:r>
          </a:p>
        </p:txBody>
      </p:sp>
    </p:spTree>
    <p:extLst>
      <p:ext uri="{BB962C8B-B14F-4D97-AF65-F5344CB8AC3E}">
        <p14:creationId xmlns:p14="http://schemas.microsoft.com/office/powerpoint/2010/main" val="261881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B6880-66CA-5218-D11E-21FAD9FF3F74}"/>
              </a:ext>
            </a:extLst>
          </p:cNvPr>
          <p:cNvSpPr>
            <a:spLocks noGrp="1"/>
          </p:cNvSpPr>
          <p:nvPr>
            <p:ph type="title"/>
          </p:nvPr>
        </p:nvSpPr>
        <p:spPr/>
        <p:txBody>
          <a:bodyPr/>
          <a:lstStyle/>
          <a:p>
            <a:r>
              <a:rPr lang="en-US" dirty="0"/>
              <a:t>Fallen is Babylon the great</a:t>
            </a:r>
          </a:p>
        </p:txBody>
      </p:sp>
      <p:sp>
        <p:nvSpPr>
          <p:cNvPr id="3" name="Content Placeholder 2">
            <a:extLst>
              <a:ext uri="{FF2B5EF4-FFF2-40B4-BE49-F238E27FC236}">
                <a16:creationId xmlns:a16="http://schemas.microsoft.com/office/drawing/2014/main" id="{8918A312-7B33-B55E-80E8-6A74FB27DA6B}"/>
              </a:ext>
            </a:extLst>
          </p:cNvPr>
          <p:cNvSpPr>
            <a:spLocks noGrp="1"/>
          </p:cNvSpPr>
          <p:nvPr>
            <p:ph sz="half" idx="1"/>
          </p:nvPr>
        </p:nvSpPr>
        <p:spPr/>
        <p:txBody>
          <a:bodyPr vert="horz" lIns="0" tIns="45720" rIns="0" bIns="45720" rtlCol="0" anchor="t">
            <a:noAutofit/>
          </a:bodyPr>
          <a:lstStyle/>
          <a:p>
            <a:r>
              <a:rPr lang="en-US" sz="2400" dirty="0">
                <a:solidFill>
                  <a:schemeClr val="tx1">
                    <a:lumMod val="75000"/>
                  </a:schemeClr>
                </a:solidFill>
              </a:rPr>
              <a:t>Mentioned 6x in Revelation (14:8; 16:19; 17:6; 18:2, 10, 21)</a:t>
            </a:r>
          </a:p>
          <a:p>
            <a:endParaRPr lang="en-US" sz="2400" dirty="0">
              <a:solidFill>
                <a:schemeClr val="tx1">
                  <a:lumMod val="75000"/>
                </a:schemeClr>
              </a:solidFill>
            </a:endParaRPr>
          </a:p>
          <a:p>
            <a:r>
              <a:rPr lang="en-US" sz="2400" dirty="0">
                <a:solidFill>
                  <a:schemeClr val="tx1">
                    <a:lumMod val="75000"/>
                  </a:schemeClr>
                </a:solidFill>
              </a:rPr>
              <a:t>Refers to Rome as in Jewish apocalyptic works (4 Ezra; 2 Baruch)</a:t>
            </a:r>
          </a:p>
          <a:p>
            <a:endParaRPr lang="en-US" sz="2400" dirty="0">
              <a:solidFill>
                <a:schemeClr val="tx1">
                  <a:lumMod val="75000"/>
                </a:schemeClr>
              </a:solidFill>
            </a:endParaRPr>
          </a:p>
          <a:p>
            <a:r>
              <a:rPr lang="en-US" sz="2400" dirty="0">
                <a:solidFill>
                  <a:schemeClr val="tx1">
                    <a:lumMod val="75000"/>
                  </a:schemeClr>
                </a:solidFill>
              </a:rPr>
              <a:t>Based on the parallels between the destruction of the first temple by the Babylonians (586 BC), and the destruction of the second temple by Rome (70 AD).</a:t>
            </a:r>
          </a:p>
        </p:txBody>
      </p:sp>
      <p:sp>
        <p:nvSpPr>
          <p:cNvPr id="4" name="Content Placeholder 3">
            <a:extLst>
              <a:ext uri="{FF2B5EF4-FFF2-40B4-BE49-F238E27FC236}">
                <a16:creationId xmlns:a16="http://schemas.microsoft.com/office/drawing/2014/main" id="{1B5B7FF0-12CD-A440-66AC-03E70E1A8D9A}"/>
              </a:ext>
            </a:extLst>
          </p:cNvPr>
          <p:cNvSpPr>
            <a:spLocks noGrp="1"/>
          </p:cNvSpPr>
          <p:nvPr>
            <p:ph sz="half" idx="2"/>
          </p:nvPr>
        </p:nvSpPr>
        <p:spPr/>
        <p:txBody>
          <a:bodyPr vert="horz" lIns="0" tIns="45720" rIns="0" bIns="45720" rtlCol="0" anchor="t">
            <a:normAutofit/>
          </a:bodyPr>
          <a:lstStyle/>
          <a:p>
            <a:r>
              <a:rPr lang="en-US" sz="2800" b="1" dirty="0">
                <a:ea typeface="+mn-lt"/>
                <a:cs typeface="+mn-lt"/>
              </a:rPr>
              <a:t>Isaiah 21:9</a:t>
            </a:r>
            <a:r>
              <a:rPr lang="en-US" sz="2800" dirty="0">
                <a:ea typeface="+mn-lt"/>
                <a:cs typeface="+mn-lt"/>
              </a:rPr>
              <a:t> Look, there they come, riders,</a:t>
            </a:r>
            <a:br>
              <a:rPr lang="en-US" sz="2800" dirty="0">
                <a:ea typeface="+mn-lt"/>
                <a:cs typeface="+mn-lt"/>
              </a:rPr>
            </a:br>
            <a:r>
              <a:rPr lang="en-US" sz="2800" dirty="0">
                <a:ea typeface="+mn-lt"/>
                <a:cs typeface="+mn-lt"/>
              </a:rPr>
              <a:t>    horsemen in pairs!’</a:t>
            </a:r>
            <a:br>
              <a:rPr lang="en-US" sz="2800" dirty="0">
                <a:ea typeface="+mn-lt"/>
                <a:cs typeface="+mn-lt"/>
              </a:rPr>
            </a:br>
            <a:r>
              <a:rPr lang="en-US" sz="2800" dirty="0">
                <a:ea typeface="+mn-lt"/>
                <a:cs typeface="+mn-lt"/>
              </a:rPr>
              <a:t>Then he responded,</a:t>
            </a:r>
            <a:br>
              <a:rPr lang="en-US" sz="2800" dirty="0">
                <a:ea typeface="+mn-lt"/>
                <a:cs typeface="+mn-lt"/>
              </a:rPr>
            </a:br>
            <a:r>
              <a:rPr lang="en-US" sz="2800" dirty="0">
                <a:ea typeface="+mn-lt"/>
                <a:cs typeface="+mn-lt"/>
              </a:rPr>
              <a:t>    ‘Fallen, fallen is Babylon;</a:t>
            </a:r>
            <a:br>
              <a:rPr lang="en-US" sz="2800" dirty="0">
                <a:ea typeface="+mn-lt"/>
                <a:cs typeface="+mn-lt"/>
              </a:rPr>
            </a:br>
            <a:r>
              <a:rPr lang="en-US" sz="2800" dirty="0">
                <a:ea typeface="+mn-lt"/>
                <a:cs typeface="+mn-lt"/>
              </a:rPr>
              <a:t>and all the images of her gods</a:t>
            </a:r>
            <a:br>
              <a:rPr lang="en-US" sz="2800" dirty="0">
                <a:ea typeface="+mn-lt"/>
                <a:cs typeface="+mn-lt"/>
              </a:rPr>
            </a:br>
            <a:r>
              <a:rPr lang="en-US" sz="2800" dirty="0">
                <a:ea typeface="+mn-lt"/>
                <a:cs typeface="+mn-lt"/>
              </a:rPr>
              <a:t>    lie shattered on the ground.’</a:t>
            </a:r>
            <a:endParaRPr lang="en-US" sz="2800" dirty="0"/>
          </a:p>
        </p:txBody>
      </p:sp>
    </p:spTree>
    <p:extLst>
      <p:ext uri="{BB962C8B-B14F-4D97-AF65-F5344CB8AC3E}">
        <p14:creationId xmlns:p14="http://schemas.microsoft.com/office/powerpoint/2010/main" val="396508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B4CF4-4A7A-CCBA-D95C-603EBF9EF359}"/>
              </a:ext>
            </a:extLst>
          </p:cNvPr>
          <p:cNvSpPr>
            <a:spLocks noGrp="1"/>
          </p:cNvSpPr>
          <p:nvPr>
            <p:ph type="title"/>
          </p:nvPr>
        </p:nvSpPr>
        <p:spPr/>
        <p:txBody>
          <a:bodyPr/>
          <a:lstStyle/>
          <a:p>
            <a:r>
              <a:rPr lang="en-US" dirty="0"/>
              <a:t>Message of the third angel</a:t>
            </a:r>
          </a:p>
        </p:txBody>
      </p:sp>
      <p:sp>
        <p:nvSpPr>
          <p:cNvPr id="3" name="Content Placeholder 2">
            <a:extLst>
              <a:ext uri="{FF2B5EF4-FFF2-40B4-BE49-F238E27FC236}">
                <a16:creationId xmlns:a16="http://schemas.microsoft.com/office/drawing/2014/main" id="{A2A04CF2-C826-8E57-DC6E-7F5D249997FE}"/>
              </a:ext>
            </a:extLst>
          </p:cNvPr>
          <p:cNvSpPr>
            <a:spLocks noGrp="1"/>
          </p:cNvSpPr>
          <p:nvPr>
            <p:ph idx="1"/>
          </p:nvPr>
        </p:nvSpPr>
        <p:spPr/>
        <p:txBody>
          <a:bodyPr vert="horz" lIns="0" tIns="45720" rIns="0" bIns="45720" rtlCol="0" anchor="t">
            <a:normAutofit/>
          </a:bodyPr>
          <a:lstStyle/>
          <a:p>
            <a:r>
              <a:rPr lang="en-US" sz="2800" b="1" dirty="0">
                <a:solidFill>
                  <a:schemeClr val="tx1">
                    <a:lumMod val="75000"/>
                  </a:schemeClr>
                </a:solidFill>
              </a:rPr>
              <a:t>Revelation 14:9</a:t>
            </a:r>
            <a:r>
              <a:rPr lang="en-US" sz="2800" dirty="0">
                <a:solidFill>
                  <a:schemeClr val="tx1">
                    <a:lumMod val="75000"/>
                  </a:schemeClr>
                </a:solidFill>
              </a:rPr>
              <a:t> </a:t>
            </a:r>
            <a:r>
              <a:rPr lang="en-US" sz="2800" dirty="0">
                <a:solidFill>
                  <a:schemeClr val="tx1">
                    <a:lumMod val="75000"/>
                  </a:schemeClr>
                </a:solidFill>
                <a:ea typeface="+mn-lt"/>
                <a:cs typeface="+mn-lt"/>
              </a:rPr>
              <a:t>Then another angel, a third, followed them, crying with a loud voice, ‘Those who worship the beast and its image, and receive a mark on their foreheads or on their hands, </a:t>
            </a:r>
            <a:r>
              <a:rPr lang="en-US" sz="2800" b="1" baseline="30000" dirty="0">
                <a:solidFill>
                  <a:schemeClr val="tx1">
                    <a:lumMod val="75000"/>
                  </a:schemeClr>
                </a:solidFill>
                <a:ea typeface="+mn-lt"/>
                <a:cs typeface="+mn-lt"/>
              </a:rPr>
              <a:t>10</a:t>
            </a:r>
            <a:r>
              <a:rPr lang="en-US" sz="2800" b="1" u="sng" baseline="30000" dirty="0">
                <a:solidFill>
                  <a:schemeClr val="tx1">
                    <a:lumMod val="75000"/>
                  </a:schemeClr>
                </a:solidFill>
                <a:ea typeface="+mn-lt"/>
                <a:cs typeface="+mn-lt"/>
              </a:rPr>
              <a:t> </a:t>
            </a:r>
            <a:r>
              <a:rPr lang="en-US" sz="2800" u="sng" dirty="0">
                <a:solidFill>
                  <a:schemeClr val="tx1">
                    <a:lumMod val="75000"/>
                  </a:schemeClr>
                </a:solidFill>
                <a:ea typeface="+mn-lt"/>
                <a:cs typeface="+mn-lt"/>
              </a:rPr>
              <a:t>they will also drink the wine of God’s wrath, poured unmixed into the cup of his anger, and they will be tormented with fire and </a:t>
            </a:r>
            <a:r>
              <a:rPr lang="en-US" sz="2800" u="sng" dirty="0" err="1">
                <a:solidFill>
                  <a:schemeClr val="tx1">
                    <a:lumMod val="75000"/>
                  </a:schemeClr>
                </a:solidFill>
                <a:ea typeface="+mn-lt"/>
                <a:cs typeface="+mn-lt"/>
              </a:rPr>
              <a:t>sulphur</a:t>
            </a:r>
            <a:r>
              <a:rPr lang="en-US" sz="2800" u="sng" dirty="0">
                <a:solidFill>
                  <a:schemeClr val="tx1">
                    <a:lumMod val="75000"/>
                  </a:schemeClr>
                </a:solidFill>
                <a:ea typeface="+mn-lt"/>
                <a:cs typeface="+mn-lt"/>
              </a:rPr>
              <a:t> in the presence of the holy angels and in the presence of the Lamb. </a:t>
            </a:r>
            <a:r>
              <a:rPr lang="en-US" sz="2800" b="1" baseline="30000" dirty="0">
                <a:solidFill>
                  <a:schemeClr val="tx1">
                    <a:lumMod val="75000"/>
                  </a:schemeClr>
                </a:solidFill>
                <a:ea typeface="+mn-lt"/>
                <a:cs typeface="+mn-lt"/>
              </a:rPr>
              <a:t>11 </a:t>
            </a:r>
            <a:r>
              <a:rPr lang="en-US" sz="2800" dirty="0">
                <a:solidFill>
                  <a:schemeClr val="tx1">
                    <a:lumMod val="75000"/>
                  </a:schemeClr>
                </a:solidFill>
                <a:ea typeface="+mn-lt"/>
                <a:cs typeface="+mn-lt"/>
              </a:rPr>
              <a:t>And the smoke of their torment goes up for ever and ever. There is no rest day or night for those who worship the beast and its image and for anyone who receives the mark of its name.’</a:t>
            </a:r>
            <a:endParaRPr lang="en-US" sz="2800" dirty="0">
              <a:solidFill>
                <a:schemeClr val="tx1">
                  <a:lumMod val="75000"/>
                </a:schemeClr>
              </a:solidFill>
            </a:endParaRPr>
          </a:p>
        </p:txBody>
      </p:sp>
    </p:spTree>
    <p:extLst>
      <p:ext uri="{BB962C8B-B14F-4D97-AF65-F5344CB8AC3E}">
        <p14:creationId xmlns:p14="http://schemas.microsoft.com/office/powerpoint/2010/main" val="2235947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4D0C5-8766-E2B1-6953-E0108516892E}"/>
              </a:ext>
            </a:extLst>
          </p:cNvPr>
          <p:cNvSpPr>
            <a:spLocks noGrp="1"/>
          </p:cNvSpPr>
          <p:nvPr>
            <p:ph type="title"/>
          </p:nvPr>
        </p:nvSpPr>
        <p:spPr/>
        <p:txBody>
          <a:bodyPr/>
          <a:lstStyle/>
          <a:p>
            <a:r>
              <a:rPr lang="en-US" dirty="0"/>
              <a:t>Blessed are the dead</a:t>
            </a:r>
          </a:p>
        </p:txBody>
      </p:sp>
      <p:sp>
        <p:nvSpPr>
          <p:cNvPr id="3" name="Content Placeholder 2">
            <a:extLst>
              <a:ext uri="{FF2B5EF4-FFF2-40B4-BE49-F238E27FC236}">
                <a16:creationId xmlns:a16="http://schemas.microsoft.com/office/drawing/2014/main" id="{2A7D143A-0F1D-C77B-79B9-8D4FD0E10C94}"/>
              </a:ext>
            </a:extLst>
          </p:cNvPr>
          <p:cNvSpPr>
            <a:spLocks noGrp="1"/>
          </p:cNvSpPr>
          <p:nvPr>
            <p:ph idx="1"/>
          </p:nvPr>
        </p:nvSpPr>
        <p:spPr/>
        <p:txBody>
          <a:bodyPr vert="horz" lIns="0" tIns="45720" rIns="0" bIns="45720" rtlCol="0" anchor="t">
            <a:normAutofit/>
          </a:bodyPr>
          <a:lstStyle/>
          <a:p>
            <a:r>
              <a:rPr lang="en-US" sz="3200" b="1" dirty="0">
                <a:solidFill>
                  <a:schemeClr val="tx1">
                    <a:lumMod val="75000"/>
                  </a:schemeClr>
                </a:solidFill>
              </a:rPr>
              <a:t>Revelation 14:12</a:t>
            </a:r>
            <a:r>
              <a:rPr lang="en-US" sz="3200" dirty="0">
                <a:solidFill>
                  <a:schemeClr val="tx1">
                    <a:lumMod val="75000"/>
                  </a:schemeClr>
                </a:solidFill>
              </a:rPr>
              <a:t> </a:t>
            </a:r>
            <a:r>
              <a:rPr lang="en-US" sz="3200" dirty="0">
                <a:solidFill>
                  <a:schemeClr val="tx1">
                    <a:lumMod val="75000"/>
                  </a:schemeClr>
                </a:solidFill>
                <a:ea typeface="+mn-lt"/>
                <a:cs typeface="+mn-lt"/>
              </a:rPr>
              <a:t>Here is a call for the endurance of the saints, those who keep the commandments of God and hold fast to the faith of Jesus.</a:t>
            </a:r>
            <a:r>
              <a:rPr lang="en-US" sz="3200" b="1" baseline="30000" dirty="0">
                <a:solidFill>
                  <a:schemeClr val="tx1">
                    <a:lumMod val="75000"/>
                  </a:schemeClr>
                </a:solidFill>
                <a:ea typeface="+mn-lt"/>
                <a:cs typeface="+mn-lt"/>
              </a:rPr>
              <a:t>13 </a:t>
            </a:r>
            <a:r>
              <a:rPr lang="en-US" sz="3200" dirty="0">
                <a:solidFill>
                  <a:schemeClr val="tx1">
                    <a:lumMod val="75000"/>
                  </a:schemeClr>
                </a:solidFill>
                <a:ea typeface="+mn-lt"/>
                <a:cs typeface="+mn-lt"/>
              </a:rPr>
              <a:t>And I heard a voice from heaven saying, ‘</a:t>
            </a:r>
            <a:r>
              <a:rPr lang="en-US" sz="3200" u="sng" dirty="0">
                <a:solidFill>
                  <a:schemeClr val="tx1">
                    <a:lumMod val="75000"/>
                  </a:schemeClr>
                </a:solidFill>
                <a:ea typeface="+mn-lt"/>
                <a:cs typeface="+mn-lt"/>
              </a:rPr>
              <a:t>Write this: Blessed are the dead who from now on die in the Lord.’</a:t>
            </a:r>
            <a:r>
              <a:rPr lang="en-US" sz="3200" dirty="0">
                <a:solidFill>
                  <a:schemeClr val="tx1">
                    <a:lumMod val="75000"/>
                  </a:schemeClr>
                </a:solidFill>
                <a:ea typeface="+mn-lt"/>
                <a:cs typeface="+mn-lt"/>
              </a:rPr>
              <a:t> ‘Yes,’ says the Spirit, ‘they will rest from their </a:t>
            </a:r>
            <a:r>
              <a:rPr lang="en-US" sz="3200" dirty="0" err="1">
                <a:solidFill>
                  <a:schemeClr val="tx1">
                    <a:lumMod val="75000"/>
                  </a:schemeClr>
                </a:solidFill>
                <a:ea typeface="+mn-lt"/>
                <a:cs typeface="+mn-lt"/>
              </a:rPr>
              <a:t>labours</a:t>
            </a:r>
            <a:r>
              <a:rPr lang="en-US" sz="3200" dirty="0">
                <a:solidFill>
                  <a:schemeClr val="tx1">
                    <a:lumMod val="75000"/>
                  </a:schemeClr>
                </a:solidFill>
                <a:ea typeface="+mn-lt"/>
                <a:cs typeface="+mn-lt"/>
              </a:rPr>
              <a:t>, for their deeds follow them.’</a:t>
            </a:r>
            <a:endParaRPr lang="en-US" sz="2800" dirty="0">
              <a:solidFill>
                <a:schemeClr val="tx1">
                  <a:lumMod val="75000"/>
                </a:schemeClr>
              </a:solidFill>
            </a:endParaRPr>
          </a:p>
          <a:p>
            <a:endParaRPr lang="en-US" dirty="0"/>
          </a:p>
        </p:txBody>
      </p:sp>
    </p:spTree>
    <p:extLst>
      <p:ext uri="{BB962C8B-B14F-4D97-AF65-F5344CB8AC3E}">
        <p14:creationId xmlns:p14="http://schemas.microsoft.com/office/powerpoint/2010/main" val="245285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E773F-7519-F53A-E22A-AD3B1BB5498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83A6C3B-9667-0566-04CA-812977700BDF}"/>
              </a:ext>
            </a:extLst>
          </p:cNvPr>
          <p:cNvSpPr>
            <a:spLocks noGrp="1"/>
          </p:cNvSpPr>
          <p:nvPr>
            <p:ph idx="1"/>
          </p:nvPr>
        </p:nvSpPr>
        <p:spPr/>
        <p:txBody>
          <a:bodyPr vert="horz" lIns="0" tIns="45720" rIns="0" bIns="45720" rtlCol="0" anchor="t">
            <a:normAutofit/>
          </a:bodyPr>
          <a:lstStyle/>
          <a:p>
            <a:r>
              <a:rPr lang="en-US" sz="3200" dirty="0"/>
              <a:t>Why would anyone choose the losing side? </a:t>
            </a:r>
          </a:p>
        </p:txBody>
      </p:sp>
    </p:spTree>
    <p:extLst>
      <p:ext uri="{BB962C8B-B14F-4D97-AF65-F5344CB8AC3E}">
        <p14:creationId xmlns:p14="http://schemas.microsoft.com/office/powerpoint/2010/main" val="285684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7809D-F734-0E6D-1764-4FEE42227331}"/>
              </a:ext>
            </a:extLst>
          </p:cNvPr>
          <p:cNvSpPr>
            <a:spLocks noGrp="1"/>
          </p:cNvSpPr>
          <p:nvPr>
            <p:ph type="title"/>
          </p:nvPr>
        </p:nvSpPr>
        <p:spPr/>
        <p:txBody>
          <a:bodyPr/>
          <a:lstStyle/>
          <a:p>
            <a:r>
              <a:rPr lang="en-US" dirty="0"/>
              <a:t>The two beast of </a:t>
            </a:r>
            <a:r>
              <a:rPr lang="en-US" dirty="0" err="1"/>
              <a:t>ch.</a:t>
            </a:r>
            <a:r>
              <a:rPr lang="en-US" dirty="0"/>
              <a:t> 13</a:t>
            </a:r>
          </a:p>
        </p:txBody>
      </p:sp>
      <p:sp>
        <p:nvSpPr>
          <p:cNvPr id="4" name="Subtitle 3">
            <a:extLst>
              <a:ext uri="{FF2B5EF4-FFF2-40B4-BE49-F238E27FC236}">
                <a16:creationId xmlns:a16="http://schemas.microsoft.com/office/drawing/2014/main" id="{398E90E0-B947-11FC-20E3-6EA2CC09F201}"/>
              </a:ext>
            </a:extLst>
          </p:cNvPr>
          <p:cNvSpPr>
            <a:spLocks noGrp="1"/>
          </p:cNvSpPr>
          <p:nvPr>
            <p:ph idx="1"/>
          </p:nvPr>
        </p:nvSpPr>
        <p:spPr/>
        <p:txBody>
          <a:bodyPr vert="horz" lIns="0" tIns="45720" rIns="0" bIns="45720" rtlCol="0" anchor="t">
            <a:normAutofit/>
          </a:bodyPr>
          <a:lstStyle/>
          <a:p>
            <a:r>
              <a:rPr lang="en-US" sz="3200" dirty="0">
                <a:solidFill>
                  <a:schemeClr val="tx1">
                    <a:lumMod val="75000"/>
                  </a:schemeClr>
                </a:solidFill>
              </a:rPr>
              <a:t>The sea beast (Roman empire)- Given its power by the beast, utters blasphemous names, and makes war with the saints</a:t>
            </a:r>
          </a:p>
          <a:p>
            <a:endParaRPr lang="en-US" sz="3200" dirty="0">
              <a:solidFill>
                <a:schemeClr val="tx1">
                  <a:lumMod val="75000"/>
                </a:schemeClr>
              </a:solidFill>
            </a:endParaRPr>
          </a:p>
          <a:p>
            <a:r>
              <a:rPr lang="en-US" sz="3200" dirty="0">
                <a:solidFill>
                  <a:schemeClr val="tx1">
                    <a:lumMod val="75000"/>
                  </a:schemeClr>
                </a:solidFill>
              </a:rPr>
              <a:t>The land beast (Imperial cult or similar)- It performs great signs, gives life to images, </a:t>
            </a:r>
            <a:r>
              <a:rPr lang="en-US" sz="3200" u="sng" dirty="0">
                <a:solidFill>
                  <a:schemeClr val="tx1">
                    <a:lumMod val="75000"/>
                  </a:schemeClr>
                </a:solidFill>
              </a:rPr>
              <a:t>gives a mark to everyone</a:t>
            </a:r>
            <a:r>
              <a:rPr lang="en-US" sz="3200" dirty="0">
                <a:solidFill>
                  <a:schemeClr val="tx1">
                    <a:lumMod val="75000"/>
                  </a:schemeClr>
                </a:solidFill>
              </a:rPr>
              <a:t>, its number is 666</a:t>
            </a:r>
          </a:p>
        </p:txBody>
      </p:sp>
    </p:spTree>
    <p:extLst>
      <p:ext uri="{BB962C8B-B14F-4D97-AF65-F5344CB8AC3E}">
        <p14:creationId xmlns:p14="http://schemas.microsoft.com/office/powerpoint/2010/main" val="2068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73895-71ED-AA0B-C407-994995DFFEDC}"/>
              </a:ext>
            </a:extLst>
          </p:cNvPr>
          <p:cNvSpPr>
            <a:spLocks noGrp="1"/>
          </p:cNvSpPr>
          <p:nvPr>
            <p:ph type="title"/>
          </p:nvPr>
        </p:nvSpPr>
        <p:spPr/>
        <p:txBody>
          <a:bodyPr/>
          <a:lstStyle/>
          <a:p>
            <a:r>
              <a:rPr lang="en-US" dirty="0"/>
              <a:t>The 144,000 pt. 1</a:t>
            </a:r>
          </a:p>
        </p:txBody>
      </p:sp>
      <p:sp>
        <p:nvSpPr>
          <p:cNvPr id="3" name="Content Placeholder 2">
            <a:extLst>
              <a:ext uri="{FF2B5EF4-FFF2-40B4-BE49-F238E27FC236}">
                <a16:creationId xmlns:a16="http://schemas.microsoft.com/office/drawing/2014/main" id="{AF99F41B-0878-D48C-5B3E-06AC56C7014D}"/>
              </a:ext>
            </a:extLst>
          </p:cNvPr>
          <p:cNvSpPr>
            <a:spLocks noGrp="1"/>
          </p:cNvSpPr>
          <p:nvPr>
            <p:ph idx="1"/>
          </p:nvPr>
        </p:nvSpPr>
        <p:spPr/>
        <p:txBody>
          <a:bodyPr vert="horz" lIns="0" tIns="45720" rIns="0" bIns="45720" rtlCol="0" anchor="t">
            <a:normAutofit/>
          </a:bodyPr>
          <a:lstStyle/>
          <a:p>
            <a:r>
              <a:rPr lang="en-US" sz="3200" b="1" dirty="0">
                <a:solidFill>
                  <a:schemeClr val="tx1">
                    <a:lumMod val="75000"/>
                  </a:schemeClr>
                </a:solidFill>
              </a:rPr>
              <a:t>Revelation 7:2 </a:t>
            </a:r>
            <a:r>
              <a:rPr lang="en-US" sz="3200" dirty="0">
                <a:solidFill>
                  <a:schemeClr val="tx1">
                    <a:lumMod val="75000"/>
                  </a:schemeClr>
                </a:solidFill>
                <a:ea typeface="+mn-lt"/>
                <a:cs typeface="+mn-lt"/>
              </a:rPr>
              <a:t>I saw another angel ascending from the rising of the sun, having the seal of the living God, and he called with a loud voice to the four angels who had been given power to damage earth and sea, </a:t>
            </a:r>
            <a:r>
              <a:rPr lang="en-US" sz="3200" b="1" baseline="30000" dirty="0">
                <a:solidFill>
                  <a:schemeClr val="tx1">
                    <a:lumMod val="75000"/>
                  </a:schemeClr>
                </a:solidFill>
                <a:ea typeface="+mn-lt"/>
                <a:cs typeface="+mn-lt"/>
              </a:rPr>
              <a:t>3 </a:t>
            </a:r>
            <a:r>
              <a:rPr lang="en-US" sz="3200" dirty="0">
                <a:solidFill>
                  <a:schemeClr val="tx1">
                    <a:lumMod val="75000"/>
                  </a:schemeClr>
                </a:solidFill>
                <a:ea typeface="+mn-lt"/>
                <a:cs typeface="+mn-lt"/>
              </a:rPr>
              <a:t>saying, ‘Do not damage the earth or the sea or the trees,</a:t>
            </a:r>
            <a:r>
              <a:rPr lang="en-US" sz="3200" u="sng" dirty="0">
                <a:solidFill>
                  <a:schemeClr val="tx1">
                    <a:lumMod val="75000"/>
                  </a:schemeClr>
                </a:solidFill>
                <a:ea typeface="+mn-lt"/>
                <a:cs typeface="+mn-lt"/>
              </a:rPr>
              <a:t> until we have marked the servants of our God with a seal on their foreheads</a:t>
            </a:r>
            <a:r>
              <a:rPr lang="en-US" sz="3200" dirty="0">
                <a:solidFill>
                  <a:schemeClr val="tx1">
                    <a:lumMod val="75000"/>
                  </a:schemeClr>
                </a:solidFill>
                <a:ea typeface="+mn-lt"/>
                <a:cs typeface="+mn-lt"/>
              </a:rPr>
              <a:t>.’</a:t>
            </a:r>
            <a:r>
              <a:rPr lang="en-US" sz="3200" b="1" baseline="30000" dirty="0">
                <a:solidFill>
                  <a:schemeClr val="tx1">
                    <a:lumMod val="75000"/>
                  </a:schemeClr>
                </a:solidFill>
                <a:ea typeface="+mn-lt"/>
                <a:cs typeface="+mn-lt"/>
              </a:rPr>
              <a:t>4 </a:t>
            </a:r>
            <a:r>
              <a:rPr lang="en-US" sz="3200" dirty="0">
                <a:solidFill>
                  <a:schemeClr val="tx1">
                    <a:lumMod val="75000"/>
                  </a:schemeClr>
                </a:solidFill>
                <a:ea typeface="+mn-lt"/>
                <a:cs typeface="+mn-lt"/>
              </a:rPr>
              <a:t>And I heard the number of those who were sealed, one hundred and forty-four thousand, sealed out of every tribe of the people of Israel:</a:t>
            </a:r>
            <a:endParaRPr lang="en-US" sz="3200">
              <a:solidFill>
                <a:schemeClr val="tx1">
                  <a:lumMod val="75000"/>
                </a:schemeClr>
              </a:solidFill>
            </a:endParaRPr>
          </a:p>
          <a:p>
            <a:endParaRPr lang="en-US" dirty="0"/>
          </a:p>
        </p:txBody>
      </p:sp>
    </p:spTree>
    <p:extLst>
      <p:ext uri="{BB962C8B-B14F-4D97-AF65-F5344CB8AC3E}">
        <p14:creationId xmlns:p14="http://schemas.microsoft.com/office/powerpoint/2010/main" val="108153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16E2B-F508-B73C-276D-E324B3863AF4}"/>
              </a:ext>
            </a:extLst>
          </p:cNvPr>
          <p:cNvSpPr>
            <a:spLocks noGrp="1"/>
          </p:cNvSpPr>
          <p:nvPr>
            <p:ph type="title"/>
          </p:nvPr>
        </p:nvSpPr>
        <p:spPr/>
        <p:txBody>
          <a:bodyPr/>
          <a:lstStyle/>
          <a:p>
            <a:r>
              <a:rPr lang="en-US" dirty="0"/>
              <a:t>The 144,000 pt. 2</a:t>
            </a:r>
          </a:p>
        </p:txBody>
      </p:sp>
      <p:sp>
        <p:nvSpPr>
          <p:cNvPr id="3" name="Content Placeholder 2">
            <a:extLst>
              <a:ext uri="{FF2B5EF4-FFF2-40B4-BE49-F238E27FC236}">
                <a16:creationId xmlns:a16="http://schemas.microsoft.com/office/drawing/2014/main" id="{F927C59F-19F5-329E-DD7A-930C17ACDA8C}"/>
              </a:ext>
            </a:extLst>
          </p:cNvPr>
          <p:cNvSpPr>
            <a:spLocks noGrp="1"/>
          </p:cNvSpPr>
          <p:nvPr>
            <p:ph idx="1"/>
          </p:nvPr>
        </p:nvSpPr>
        <p:spPr/>
        <p:txBody>
          <a:bodyPr vert="horz" lIns="0" tIns="45720" rIns="0" bIns="45720" rtlCol="0" anchor="t">
            <a:normAutofit/>
          </a:bodyPr>
          <a:lstStyle/>
          <a:p>
            <a:r>
              <a:rPr lang="en-US" sz="2800" b="1" dirty="0">
                <a:solidFill>
                  <a:schemeClr val="tx1">
                    <a:lumMod val="75000"/>
                  </a:schemeClr>
                </a:solidFill>
              </a:rPr>
              <a:t>Revelation 14:1 </a:t>
            </a:r>
            <a:r>
              <a:rPr lang="en-US" sz="2800" u="sng" dirty="0">
                <a:solidFill>
                  <a:schemeClr val="tx1">
                    <a:lumMod val="75000"/>
                  </a:schemeClr>
                </a:solidFill>
                <a:ea typeface="+mn-lt"/>
                <a:cs typeface="+mn-lt"/>
              </a:rPr>
              <a:t>Then I looked, and there was the Lamb, standing on Mount Zion!</a:t>
            </a:r>
            <a:r>
              <a:rPr lang="en-US" sz="2800" dirty="0">
                <a:solidFill>
                  <a:schemeClr val="tx1">
                    <a:lumMod val="75000"/>
                  </a:schemeClr>
                </a:solidFill>
                <a:ea typeface="+mn-lt"/>
                <a:cs typeface="+mn-lt"/>
              </a:rPr>
              <a:t> And with him were one hundred and forty-four thousand who had his name and his Father’s name written on their foreheads. </a:t>
            </a:r>
            <a:r>
              <a:rPr lang="en-US" sz="2800" b="1" baseline="30000" dirty="0">
                <a:solidFill>
                  <a:schemeClr val="tx1">
                    <a:lumMod val="75000"/>
                  </a:schemeClr>
                </a:solidFill>
                <a:ea typeface="+mn-lt"/>
                <a:cs typeface="+mn-lt"/>
              </a:rPr>
              <a:t>2 </a:t>
            </a:r>
            <a:r>
              <a:rPr lang="en-US" sz="2800" dirty="0">
                <a:solidFill>
                  <a:schemeClr val="tx1">
                    <a:lumMod val="75000"/>
                  </a:schemeClr>
                </a:solidFill>
                <a:ea typeface="+mn-lt"/>
                <a:cs typeface="+mn-lt"/>
              </a:rPr>
              <a:t>And I heard a voice from heaven like the sound of many waters and like the sound of loud thunder; the voice I heard was like the sound of harpists playing on their harps, </a:t>
            </a:r>
            <a:r>
              <a:rPr lang="en-US" sz="2800" b="1" baseline="30000" dirty="0">
                <a:solidFill>
                  <a:schemeClr val="tx1">
                    <a:lumMod val="75000"/>
                  </a:schemeClr>
                </a:solidFill>
                <a:ea typeface="+mn-lt"/>
                <a:cs typeface="+mn-lt"/>
              </a:rPr>
              <a:t>3 </a:t>
            </a:r>
            <a:r>
              <a:rPr lang="en-US" sz="2800" dirty="0">
                <a:solidFill>
                  <a:schemeClr val="tx1">
                    <a:lumMod val="75000"/>
                  </a:schemeClr>
                </a:solidFill>
                <a:ea typeface="+mn-lt"/>
                <a:cs typeface="+mn-lt"/>
              </a:rPr>
              <a:t>and they sing a new song before the throne and before the four living creatures and before the elders. No one could learn that song except the one hundred forty-four thousand who have been redeemed from the earth.</a:t>
            </a:r>
            <a:endParaRPr lang="en-US" sz="2800">
              <a:solidFill>
                <a:schemeClr val="tx1">
                  <a:lumMod val="75000"/>
                </a:schemeClr>
              </a:solidFill>
            </a:endParaRPr>
          </a:p>
        </p:txBody>
      </p:sp>
    </p:spTree>
    <p:extLst>
      <p:ext uri="{BB962C8B-B14F-4D97-AF65-F5344CB8AC3E}">
        <p14:creationId xmlns:p14="http://schemas.microsoft.com/office/powerpoint/2010/main" val="124334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2EC1D-57CE-3643-FA45-91A34E405716}"/>
              </a:ext>
            </a:extLst>
          </p:cNvPr>
          <p:cNvSpPr>
            <a:spLocks noGrp="1"/>
          </p:cNvSpPr>
          <p:nvPr>
            <p:ph type="title"/>
          </p:nvPr>
        </p:nvSpPr>
        <p:spPr/>
        <p:txBody>
          <a:bodyPr/>
          <a:lstStyle/>
          <a:p>
            <a:r>
              <a:rPr lang="en-US" dirty="0"/>
              <a:t>Mount Zion</a:t>
            </a:r>
          </a:p>
        </p:txBody>
      </p:sp>
      <p:sp>
        <p:nvSpPr>
          <p:cNvPr id="3" name="Content Placeholder 2">
            <a:extLst>
              <a:ext uri="{FF2B5EF4-FFF2-40B4-BE49-F238E27FC236}">
                <a16:creationId xmlns:a16="http://schemas.microsoft.com/office/drawing/2014/main" id="{BD2CB549-4CA5-AA3E-E763-D6C6F3741E52}"/>
              </a:ext>
            </a:extLst>
          </p:cNvPr>
          <p:cNvSpPr>
            <a:spLocks noGrp="1"/>
          </p:cNvSpPr>
          <p:nvPr>
            <p:ph idx="1"/>
          </p:nvPr>
        </p:nvSpPr>
        <p:spPr/>
        <p:txBody>
          <a:bodyPr vert="horz" lIns="0" tIns="45720" rIns="0" bIns="45720" rtlCol="0" anchor="t">
            <a:normAutofit/>
          </a:bodyPr>
          <a:lstStyle/>
          <a:p>
            <a:r>
              <a:rPr lang="en-US" sz="3600" b="1" dirty="0">
                <a:solidFill>
                  <a:schemeClr val="tx1">
                    <a:lumMod val="75000"/>
                  </a:schemeClr>
                </a:solidFill>
              </a:rPr>
              <a:t>Joel 2:32</a:t>
            </a:r>
            <a:r>
              <a:rPr lang="en-US" sz="3600" dirty="0">
                <a:solidFill>
                  <a:schemeClr val="tx1">
                    <a:lumMod val="75000"/>
                  </a:schemeClr>
                </a:solidFill>
              </a:rPr>
              <a:t> </a:t>
            </a:r>
            <a:r>
              <a:rPr lang="en-US" sz="3600" dirty="0">
                <a:solidFill>
                  <a:schemeClr val="tx1">
                    <a:lumMod val="75000"/>
                  </a:schemeClr>
                </a:solidFill>
                <a:ea typeface="+mn-lt"/>
                <a:cs typeface="+mn-lt"/>
              </a:rPr>
              <a:t>Then everyone who calls on the name of the </a:t>
            </a:r>
            <a:r>
              <a:rPr lang="en-US" sz="3600" cap="small" dirty="0">
                <a:solidFill>
                  <a:schemeClr val="tx1">
                    <a:lumMod val="75000"/>
                  </a:schemeClr>
                </a:solidFill>
                <a:ea typeface="+mn-lt"/>
                <a:cs typeface="+mn-lt"/>
              </a:rPr>
              <a:t>Lord</a:t>
            </a:r>
            <a:r>
              <a:rPr lang="en-US" sz="3600" dirty="0">
                <a:solidFill>
                  <a:schemeClr val="tx1">
                    <a:lumMod val="75000"/>
                  </a:schemeClr>
                </a:solidFill>
                <a:ea typeface="+mn-lt"/>
                <a:cs typeface="+mn-lt"/>
              </a:rPr>
              <a:t> shall be saved; for in Mount Zion and in Jerusalem there shall be those who escape, as the </a:t>
            </a:r>
            <a:r>
              <a:rPr lang="en-US" sz="3600" cap="small" dirty="0">
                <a:solidFill>
                  <a:schemeClr val="tx1">
                    <a:lumMod val="75000"/>
                  </a:schemeClr>
                </a:solidFill>
                <a:ea typeface="+mn-lt"/>
                <a:cs typeface="+mn-lt"/>
              </a:rPr>
              <a:t>Lord</a:t>
            </a:r>
            <a:r>
              <a:rPr lang="en-US" sz="3600" dirty="0">
                <a:solidFill>
                  <a:schemeClr val="tx1">
                    <a:lumMod val="75000"/>
                  </a:schemeClr>
                </a:solidFill>
                <a:ea typeface="+mn-lt"/>
                <a:cs typeface="+mn-lt"/>
              </a:rPr>
              <a:t> has said, and among the survivors shall be those whom the </a:t>
            </a:r>
            <a:r>
              <a:rPr lang="en-US" sz="3600" cap="small" dirty="0">
                <a:solidFill>
                  <a:schemeClr val="tx1">
                    <a:lumMod val="75000"/>
                  </a:schemeClr>
                </a:solidFill>
                <a:ea typeface="+mn-lt"/>
                <a:cs typeface="+mn-lt"/>
              </a:rPr>
              <a:t>Lord</a:t>
            </a:r>
            <a:r>
              <a:rPr lang="en-US" sz="3600" dirty="0">
                <a:solidFill>
                  <a:schemeClr val="tx1">
                    <a:lumMod val="75000"/>
                  </a:schemeClr>
                </a:solidFill>
                <a:ea typeface="+mn-lt"/>
                <a:cs typeface="+mn-lt"/>
              </a:rPr>
              <a:t> calls.</a:t>
            </a:r>
            <a:endParaRPr lang="en-US" sz="3600">
              <a:solidFill>
                <a:schemeClr val="tx1">
                  <a:lumMod val="75000"/>
                </a:schemeClr>
              </a:solidFill>
            </a:endParaRPr>
          </a:p>
        </p:txBody>
      </p:sp>
    </p:spTree>
    <p:extLst>
      <p:ext uri="{BB962C8B-B14F-4D97-AF65-F5344CB8AC3E}">
        <p14:creationId xmlns:p14="http://schemas.microsoft.com/office/powerpoint/2010/main" val="336443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2EC1D-57CE-3643-FA45-91A34E405716}"/>
              </a:ext>
            </a:extLst>
          </p:cNvPr>
          <p:cNvSpPr>
            <a:spLocks noGrp="1"/>
          </p:cNvSpPr>
          <p:nvPr>
            <p:ph type="title"/>
          </p:nvPr>
        </p:nvSpPr>
        <p:spPr/>
        <p:txBody>
          <a:bodyPr/>
          <a:lstStyle/>
          <a:p>
            <a:r>
              <a:rPr lang="en-US" dirty="0"/>
              <a:t>Mount Zion</a:t>
            </a:r>
          </a:p>
        </p:txBody>
      </p:sp>
      <p:sp>
        <p:nvSpPr>
          <p:cNvPr id="3" name="Content Placeholder 2">
            <a:extLst>
              <a:ext uri="{FF2B5EF4-FFF2-40B4-BE49-F238E27FC236}">
                <a16:creationId xmlns:a16="http://schemas.microsoft.com/office/drawing/2014/main" id="{BD2CB549-4CA5-AA3E-E763-D6C6F3741E52}"/>
              </a:ext>
            </a:extLst>
          </p:cNvPr>
          <p:cNvSpPr>
            <a:spLocks noGrp="1"/>
          </p:cNvSpPr>
          <p:nvPr>
            <p:ph idx="1"/>
          </p:nvPr>
        </p:nvSpPr>
        <p:spPr/>
        <p:txBody>
          <a:bodyPr vert="horz" lIns="0" tIns="45720" rIns="0" bIns="45720" rtlCol="0" anchor="t">
            <a:normAutofit lnSpcReduction="10000"/>
          </a:bodyPr>
          <a:lstStyle/>
          <a:p>
            <a:r>
              <a:rPr lang="en-US" sz="3600" b="1" dirty="0">
                <a:solidFill>
                  <a:schemeClr val="tx1">
                    <a:lumMod val="75000"/>
                  </a:schemeClr>
                </a:solidFill>
              </a:rPr>
              <a:t>Micah 4:6</a:t>
            </a:r>
            <a:r>
              <a:rPr lang="en-US" sz="3600" dirty="0">
                <a:solidFill>
                  <a:schemeClr val="tx1">
                    <a:lumMod val="75000"/>
                  </a:schemeClr>
                </a:solidFill>
              </a:rPr>
              <a:t> </a:t>
            </a:r>
            <a:r>
              <a:rPr lang="en-US" sz="3600" dirty="0">
                <a:ea typeface="+mn-lt"/>
                <a:cs typeface="+mn-lt"/>
              </a:rPr>
              <a:t>On that day, says the </a:t>
            </a:r>
            <a:r>
              <a:rPr lang="en-US" sz="3600" cap="small" dirty="0">
                <a:ea typeface="+mn-lt"/>
                <a:cs typeface="+mn-lt"/>
              </a:rPr>
              <a:t>Lord</a:t>
            </a:r>
            <a:r>
              <a:rPr lang="en-US" sz="3600" dirty="0">
                <a:ea typeface="+mn-lt"/>
                <a:cs typeface="+mn-lt"/>
              </a:rPr>
              <a:t>,</a:t>
            </a:r>
            <a:br>
              <a:rPr lang="en-US" sz="3600" dirty="0">
                <a:ea typeface="+mn-lt"/>
                <a:cs typeface="+mn-lt"/>
              </a:rPr>
            </a:br>
            <a:r>
              <a:rPr lang="en-US" sz="3600" dirty="0">
                <a:ea typeface="+mn-lt"/>
                <a:cs typeface="+mn-lt"/>
              </a:rPr>
              <a:t>    I will assemble the lame</a:t>
            </a:r>
            <a:br>
              <a:rPr lang="en-US" sz="3600" dirty="0">
                <a:ea typeface="+mn-lt"/>
                <a:cs typeface="+mn-lt"/>
              </a:rPr>
            </a:br>
            <a:r>
              <a:rPr lang="en-US" sz="3600" dirty="0">
                <a:ea typeface="+mn-lt"/>
                <a:cs typeface="+mn-lt"/>
              </a:rPr>
              <a:t>and gather those who have been driven away,</a:t>
            </a:r>
            <a:br>
              <a:rPr lang="en-US" sz="3600" dirty="0">
                <a:ea typeface="+mn-lt"/>
                <a:cs typeface="+mn-lt"/>
              </a:rPr>
            </a:br>
            <a:r>
              <a:rPr lang="en-US" sz="3600" dirty="0">
                <a:ea typeface="+mn-lt"/>
                <a:cs typeface="+mn-lt"/>
              </a:rPr>
              <a:t>    and those whom I have afflicted.</a:t>
            </a:r>
            <a:br>
              <a:rPr lang="en-US" sz="3600" dirty="0">
                <a:ea typeface="+mn-lt"/>
                <a:cs typeface="+mn-lt"/>
              </a:rPr>
            </a:br>
            <a:r>
              <a:rPr lang="en-US" sz="3600" dirty="0">
                <a:ea typeface="+mn-lt"/>
                <a:cs typeface="+mn-lt"/>
              </a:rPr>
              <a:t>7 The lame I will make the remnant,</a:t>
            </a:r>
            <a:br>
              <a:rPr lang="en-US" sz="3600" dirty="0">
                <a:ea typeface="+mn-lt"/>
                <a:cs typeface="+mn-lt"/>
              </a:rPr>
            </a:br>
            <a:r>
              <a:rPr lang="en-US" sz="3600" dirty="0">
                <a:ea typeface="+mn-lt"/>
                <a:cs typeface="+mn-lt"/>
              </a:rPr>
              <a:t>    and those who were cast off, a strong nation;</a:t>
            </a:r>
            <a:br>
              <a:rPr lang="en-US" sz="3600" dirty="0">
                <a:ea typeface="+mn-lt"/>
                <a:cs typeface="+mn-lt"/>
              </a:rPr>
            </a:br>
            <a:r>
              <a:rPr lang="en-US" sz="3600" dirty="0">
                <a:ea typeface="+mn-lt"/>
                <a:cs typeface="+mn-lt"/>
              </a:rPr>
              <a:t>and the </a:t>
            </a:r>
            <a:r>
              <a:rPr lang="en-US" sz="3600" cap="small" dirty="0">
                <a:ea typeface="+mn-lt"/>
                <a:cs typeface="+mn-lt"/>
              </a:rPr>
              <a:t>Lord</a:t>
            </a:r>
            <a:r>
              <a:rPr lang="en-US" sz="3600" dirty="0">
                <a:ea typeface="+mn-lt"/>
                <a:cs typeface="+mn-lt"/>
              </a:rPr>
              <a:t> will reign over them in Mount Zion</a:t>
            </a:r>
            <a:br>
              <a:rPr lang="en-US" sz="3600" dirty="0">
                <a:ea typeface="+mn-lt"/>
                <a:cs typeface="+mn-lt"/>
              </a:rPr>
            </a:br>
            <a:r>
              <a:rPr lang="en-US" sz="3600" dirty="0">
                <a:ea typeface="+mn-lt"/>
                <a:cs typeface="+mn-lt"/>
              </a:rPr>
              <a:t>    now and for evermore.</a:t>
            </a:r>
          </a:p>
        </p:txBody>
      </p:sp>
    </p:spTree>
    <p:extLst>
      <p:ext uri="{BB962C8B-B14F-4D97-AF65-F5344CB8AC3E}">
        <p14:creationId xmlns:p14="http://schemas.microsoft.com/office/powerpoint/2010/main" val="324852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5A51-F9FF-3AE1-C4B8-4C00E6E225CB}"/>
              </a:ext>
            </a:extLst>
          </p:cNvPr>
          <p:cNvSpPr>
            <a:spLocks noGrp="1"/>
          </p:cNvSpPr>
          <p:nvPr>
            <p:ph type="title"/>
          </p:nvPr>
        </p:nvSpPr>
        <p:spPr/>
        <p:txBody>
          <a:bodyPr/>
          <a:lstStyle/>
          <a:p>
            <a:r>
              <a:rPr lang="en-US" dirty="0"/>
              <a:t>Mount Zion</a:t>
            </a:r>
          </a:p>
        </p:txBody>
      </p:sp>
      <p:sp>
        <p:nvSpPr>
          <p:cNvPr id="3" name="Content Placeholder 2">
            <a:extLst>
              <a:ext uri="{FF2B5EF4-FFF2-40B4-BE49-F238E27FC236}">
                <a16:creationId xmlns:a16="http://schemas.microsoft.com/office/drawing/2014/main" id="{940FD47F-EE6E-6BEE-1E8A-0A8FD5F296A2}"/>
              </a:ext>
            </a:extLst>
          </p:cNvPr>
          <p:cNvSpPr>
            <a:spLocks noGrp="1"/>
          </p:cNvSpPr>
          <p:nvPr>
            <p:ph idx="1"/>
          </p:nvPr>
        </p:nvSpPr>
        <p:spPr/>
        <p:txBody>
          <a:bodyPr vert="horz" lIns="0" tIns="45720" rIns="0" bIns="45720" rtlCol="0" anchor="t">
            <a:normAutofit/>
          </a:bodyPr>
          <a:lstStyle/>
          <a:p>
            <a:r>
              <a:rPr lang="en-US" sz="2800" dirty="0">
                <a:solidFill>
                  <a:schemeClr val="tx1">
                    <a:lumMod val="75000"/>
                  </a:schemeClr>
                </a:solidFill>
                <a:ea typeface="+mn-lt"/>
                <a:cs typeface="+mn-lt"/>
              </a:rPr>
              <a:t>The last leader of that time will be left alive, when the multitude of his hosts will be put to the sword, and he will be bound, and </a:t>
            </a:r>
            <a:r>
              <a:rPr lang="en-US" sz="2800" u="sng" dirty="0">
                <a:solidFill>
                  <a:schemeClr val="tx1">
                    <a:lumMod val="75000"/>
                  </a:schemeClr>
                </a:solidFill>
                <a:ea typeface="+mn-lt"/>
                <a:cs typeface="+mn-lt"/>
              </a:rPr>
              <a:t>they will take him up to Mount Zion, and My Messiah will convict him of all his impieties</a:t>
            </a:r>
            <a:r>
              <a:rPr lang="en-US" sz="2800" dirty="0">
                <a:solidFill>
                  <a:schemeClr val="tx1">
                    <a:lumMod val="75000"/>
                  </a:schemeClr>
                </a:solidFill>
                <a:ea typeface="+mn-lt"/>
                <a:cs typeface="+mn-lt"/>
              </a:rPr>
              <a:t>, and will gather and set before him all the works of his hosts. 2 And afterwards he will put him to death, and protect the rest of My people which shall be found in the place which I have chosen. 3 And his principate will stand for ever, until the world of corruption is at an end, and until the times aforesaid are fulfilled. 4 This is your vision, and this is its interpretation.' (2 Baruch 40:1-4).</a:t>
            </a:r>
            <a:endParaRPr lang="en-US" sz="2800" dirty="0">
              <a:solidFill>
                <a:schemeClr val="tx1">
                  <a:lumMod val="75000"/>
                </a:schemeClr>
              </a:solidFill>
            </a:endParaRPr>
          </a:p>
          <a:p>
            <a:endParaRPr lang="en-US"/>
          </a:p>
          <a:p>
            <a:endParaRPr lang="en-US" dirty="0"/>
          </a:p>
        </p:txBody>
      </p:sp>
    </p:spTree>
    <p:extLst>
      <p:ext uri="{BB962C8B-B14F-4D97-AF65-F5344CB8AC3E}">
        <p14:creationId xmlns:p14="http://schemas.microsoft.com/office/powerpoint/2010/main" val="158565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16E2B-F508-B73C-276D-E324B3863AF4}"/>
              </a:ext>
            </a:extLst>
          </p:cNvPr>
          <p:cNvSpPr>
            <a:spLocks noGrp="1"/>
          </p:cNvSpPr>
          <p:nvPr>
            <p:ph type="title"/>
          </p:nvPr>
        </p:nvSpPr>
        <p:spPr/>
        <p:txBody>
          <a:bodyPr/>
          <a:lstStyle/>
          <a:p>
            <a:r>
              <a:rPr lang="en-US" dirty="0"/>
              <a:t>The 144,000 pt. 2</a:t>
            </a:r>
          </a:p>
        </p:txBody>
      </p:sp>
      <p:sp>
        <p:nvSpPr>
          <p:cNvPr id="3" name="Content Placeholder 2">
            <a:extLst>
              <a:ext uri="{FF2B5EF4-FFF2-40B4-BE49-F238E27FC236}">
                <a16:creationId xmlns:a16="http://schemas.microsoft.com/office/drawing/2014/main" id="{F927C59F-19F5-329E-DD7A-930C17ACDA8C}"/>
              </a:ext>
            </a:extLst>
          </p:cNvPr>
          <p:cNvSpPr>
            <a:spLocks noGrp="1"/>
          </p:cNvSpPr>
          <p:nvPr>
            <p:ph idx="1"/>
          </p:nvPr>
        </p:nvSpPr>
        <p:spPr/>
        <p:txBody>
          <a:bodyPr vert="horz" lIns="0" tIns="45720" rIns="0" bIns="45720" rtlCol="0" anchor="t">
            <a:normAutofit/>
          </a:bodyPr>
          <a:lstStyle/>
          <a:p>
            <a:r>
              <a:rPr lang="en-US" sz="2800" b="1" dirty="0">
                <a:solidFill>
                  <a:schemeClr val="tx1">
                    <a:lumMod val="75000"/>
                  </a:schemeClr>
                </a:solidFill>
              </a:rPr>
              <a:t>Revelation 14:1 </a:t>
            </a:r>
            <a:r>
              <a:rPr lang="en-US" sz="2800" dirty="0">
                <a:solidFill>
                  <a:schemeClr val="tx1">
                    <a:lumMod val="75000"/>
                  </a:schemeClr>
                </a:solidFill>
                <a:ea typeface="+mn-lt"/>
                <a:cs typeface="+mn-lt"/>
              </a:rPr>
              <a:t>Then I looked, and there was the Lamb, standing on Mount Zion! </a:t>
            </a:r>
            <a:r>
              <a:rPr lang="en-US" sz="2800" u="sng" dirty="0">
                <a:solidFill>
                  <a:schemeClr val="tx1">
                    <a:lumMod val="75000"/>
                  </a:schemeClr>
                </a:solidFill>
                <a:ea typeface="+mn-lt"/>
                <a:cs typeface="+mn-lt"/>
              </a:rPr>
              <a:t>And with him were one hundred and forty-four thousand who had his name and his Father’s name written on their foreheads.</a:t>
            </a:r>
            <a:r>
              <a:rPr lang="en-US" sz="2800" dirty="0">
                <a:solidFill>
                  <a:schemeClr val="tx1">
                    <a:lumMod val="75000"/>
                  </a:schemeClr>
                </a:solidFill>
                <a:ea typeface="+mn-lt"/>
                <a:cs typeface="+mn-lt"/>
              </a:rPr>
              <a:t> </a:t>
            </a:r>
            <a:r>
              <a:rPr lang="en-US" sz="2800" b="1" baseline="30000" dirty="0">
                <a:solidFill>
                  <a:schemeClr val="tx1">
                    <a:lumMod val="75000"/>
                  </a:schemeClr>
                </a:solidFill>
                <a:ea typeface="+mn-lt"/>
                <a:cs typeface="+mn-lt"/>
              </a:rPr>
              <a:t>2 </a:t>
            </a:r>
            <a:r>
              <a:rPr lang="en-US" sz="2800" dirty="0">
                <a:solidFill>
                  <a:schemeClr val="tx1">
                    <a:lumMod val="75000"/>
                  </a:schemeClr>
                </a:solidFill>
                <a:ea typeface="+mn-lt"/>
                <a:cs typeface="+mn-lt"/>
              </a:rPr>
              <a:t>And I heard a voice from heaven like the sound of many waters and like the sound of loud thunder; the voice I heard was like the sound of harpists playing on their harps, </a:t>
            </a:r>
            <a:r>
              <a:rPr lang="en-US" sz="2800" b="1" baseline="30000" dirty="0">
                <a:solidFill>
                  <a:schemeClr val="tx1">
                    <a:lumMod val="75000"/>
                  </a:schemeClr>
                </a:solidFill>
                <a:ea typeface="+mn-lt"/>
                <a:cs typeface="+mn-lt"/>
              </a:rPr>
              <a:t>3 </a:t>
            </a:r>
            <a:r>
              <a:rPr lang="en-US" sz="2800" dirty="0">
                <a:solidFill>
                  <a:schemeClr val="tx1">
                    <a:lumMod val="75000"/>
                  </a:schemeClr>
                </a:solidFill>
                <a:ea typeface="+mn-lt"/>
                <a:cs typeface="+mn-lt"/>
              </a:rPr>
              <a:t>and they sing a new song before the throne and before the four living creatures and before the elders. No one could learn that song except the one hundred forty-four thousand who have been redeemed from the earth.</a:t>
            </a:r>
            <a:endParaRPr lang="en-US" sz="2800">
              <a:solidFill>
                <a:schemeClr val="tx1">
                  <a:lumMod val="75000"/>
                </a:schemeClr>
              </a:solidFill>
            </a:endParaRPr>
          </a:p>
        </p:txBody>
      </p:sp>
    </p:spTree>
    <p:extLst>
      <p:ext uri="{BB962C8B-B14F-4D97-AF65-F5344CB8AC3E}">
        <p14:creationId xmlns:p14="http://schemas.microsoft.com/office/powerpoint/2010/main" val="88782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186</Words>
  <Application>Microsoft Office PowerPoint</Application>
  <PresentationFormat>Widescreen</PresentationFormat>
  <Paragraphs>58</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Academic Literature 16x9</vt:lpstr>
      <vt:lpstr>Revelation 14</vt:lpstr>
      <vt:lpstr>PowerPoint Presentation</vt:lpstr>
      <vt:lpstr>The two beast of ch. 13</vt:lpstr>
      <vt:lpstr>The 144,000 pt. 1</vt:lpstr>
      <vt:lpstr>The 144,000 pt. 2</vt:lpstr>
      <vt:lpstr>Mount Zion</vt:lpstr>
      <vt:lpstr>Mount Zion</vt:lpstr>
      <vt:lpstr>Mount Zion</vt:lpstr>
      <vt:lpstr>The 144,000 pt. 2</vt:lpstr>
      <vt:lpstr>The names of the Father and the Son</vt:lpstr>
      <vt:lpstr>The 144,000 pt. 2</vt:lpstr>
      <vt:lpstr>They have not defiled themselves with women</vt:lpstr>
      <vt:lpstr>Male Celibacy? </vt:lpstr>
      <vt:lpstr>Message of the first angel</vt:lpstr>
      <vt:lpstr>Message of the second angel</vt:lpstr>
      <vt:lpstr>Fallen is Babylon the great</vt:lpstr>
      <vt:lpstr>Message of the third angel</vt:lpstr>
      <vt:lpstr>Blessed are the dead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 Layout</dc:title>
  <dc:creator/>
  <cp:lastModifiedBy/>
  <cp:revision>228</cp:revision>
  <dcterms:created xsi:type="dcterms:W3CDTF">2023-01-31T21:27:26Z</dcterms:created>
  <dcterms:modified xsi:type="dcterms:W3CDTF">2023-02-01T22:59:51Z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