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6" r:id="rId5"/>
    <p:sldId id="257" r:id="rId6"/>
    <p:sldId id="271" r:id="rId7"/>
    <p:sldId id="272" r:id="rId8"/>
    <p:sldId id="273" r:id="rId9"/>
    <p:sldId id="277" r:id="rId10"/>
    <p:sldId id="274" r:id="rId11"/>
    <p:sldId id="275" r:id="rId12"/>
    <p:sldId id="276" r:id="rId13"/>
    <p:sldId id="278" r:id="rId14"/>
    <p:sldId id="279" r:id="rId15"/>
    <p:sldId id="280" r:id="rId16"/>
    <p:sldId id="281" r:id="rId17"/>
    <p:sldId id="282" r:id="rId18"/>
    <p:sldId id="283" r:id="rId19"/>
    <p:sldId id="284" r:id="rId20"/>
    <p:sldId id="285" r:id="rId21"/>
    <p:sldId id="286" r:id="rId22"/>
    <p:sldId id="287"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6659F-CD6B-48C2-B7CC-86DD4425D815}" v="2" dt="2023-02-14T13:52:43.410"/>
    <p1510:client id="{B20E2BA2-40AD-8BDE-8F3F-1605DBD588D6}" v="702" dt="2023-02-15T22:28:57.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2/15/2023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perseus.tufts.edu/hopper/morph?l=exoletos&amp;la=la&amp;can=exoletos0&amp;prior=semper" TargetMode="External"/><Relationship Id="rId3" Type="http://schemas.openxmlformats.org/officeDocument/2006/relationships/hyperlink" Target="http://www.perseus.tufts.edu/hopper/morph?l=qui&amp;la=la&amp;can=qui1&amp;prior=ille" TargetMode="External"/><Relationship Id="rId7" Type="http://schemas.openxmlformats.org/officeDocument/2006/relationships/hyperlink" Target="http://www.perseus.tufts.edu/hopper/morph?l=semper&amp;la=la&amp;can=semper2&amp;prior=scorta" TargetMode="External"/><Relationship Id="rId2" Type="http://schemas.openxmlformats.org/officeDocument/2006/relationships/hyperlink" Target="http://www.perseus.tufts.edu/hopper/morph?l=ille&amp;la=la&amp;can=ille1&amp;prior=greges" TargetMode="External"/><Relationship Id="rId1" Type="http://schemas.openxmlformats.org/officeDocument/2006/relationships/slideLayout" Target="../slideLayouts/slideLayout4.xml"/><Relationship Id="rId6" Type="http://schemas.openxmlformats.org/officeDocument/2006/relationships/hyperlink" Target="http://www.perseus.tufts.edu/hopper/morph?l=scorta&amp;la=la&amp;can=scorta0&amp;prior=secum" TargetMode="External"/><Relationship Id="rId11" Type="http://schemas.openxmlformats.org/officeDocument/2006/relationships/hyperlink" Target="http://www.perseus.tufts.edu/hopper/morph?l=duceret&amp;la=la&amp;can=duceret0&amp;prior=lupas" TargetMode="External"/><Relationship Id="rId5" Type="http://schemas.openxmlformats.org/officeDocument/2006/relationships/hyperlink" Target="http://www.perseus.tufts.edu/hopper/morph?l=secum&amp;la=la&amp;can=secum0&amp;prior=semper" TargetMode="External"/><Relationship Id="rId10" Type="http://schemas.openxmlformats.org/officeDocument/2006/relationships/hyperlink" Target="http://www.perseus.tufts.edu/hopper/morph?l=lupas&amp;la=la&amp;can=lupas0&amp;prior=semper" TargetMode="External"/><Relationship Id="rId4" Type="http://schemas.openxmlformats.org/officeDocument/2006/relationships/hyperlink" Target="http://www.perseus.tufts.edu/hopper/morph?l=semper&amp;la=la&amp;can=semper1&amp;prior=qui" TargetMode="External"/><Relationship Id="rId9" Type="http://schemas.openxmlformats.org/officeDocument/2006/relationships/hyperlink" Target="http://www.perseus.tufts.edu/hopper/morph?l=semper&amp;la=la&amp;can=semper3&amp;prior=exoleto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endParaRPr lang="en-US" dirty="0"/>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Revelation 17</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154A-8318-D5E5-E03C-8B0FF3331891}"/>
              </a:ext>
            </a:extLst>
          </p:cNvPr>
          <p:cNvSpPr>
            <a:spLocks noGrp="1"/>
          </p:cNvSpPr>
          <p:nvPr>
            <p:ph type="title"/>
          </p:nvPr>
        </p:nvSpPr>
        <p:spPr/>
        <p:txBody>
          <a:bodyPr/>
          <a:lstStyle/>
          <a:p>
            <a:r>
              <a:rPr lang="en-US" dirty="0">
                <a:solidFill>
                  <a:srgbClr val="FFFF00"/>
                </a:solidFill>
              </a:rPr>
              <a:t>She wolf (</a:t>
            </a:r>
            <a:r>
              <a:rPr lang="en-US" i="1" dirty="0" err="1">
                <a:solidFill>
                  <a:srgbClr val="FFFF00"/>
                </a:solidFill>
              </a:rPr>
              <a:t>lupa</a:t>
            </a:r>
            <a:r>
              <a:rPr lang="en-US" dirty="0">
                <a:solidFill>
                  <a:srgbClr val="FFFF00"/>
                </a:solidFill>
              </a:rPr>
              <a:t>)</a:t>
            </a:r>
          </a:p>
        </p:txBody>
      </p:sp>
      <p:sp>
        <p:nvSpPr>
          <p:cNvPr id="3" name="Content Placeholder 2">
            <a:extLst>
              <a:ext uri="{FF2B5EF4-FFF2-40B4-BE49-F238E27FC236}">
                <a16:creationId xmlns:a16="http://schemas.microsoft.com/office/drawing/2014/main" id="{B02DD035-B229-ABE7-1262-25FD9C28BB2C}"/>
              </a:ext>
            </a:extLst>
          </p:cNvPr>
          <p:cNvSpPr>
            <a:spLocks noGrp="1"/>
          </p:cNvSpPr>
          <p:nvPr>
            <p:ph sz="half" idx="1"/>
          </p:nvPr>
        </p:nvSpPr>
        <p:spPr/>
        <p:txBody>
          <a:bodyPr>
            <a:normAutofit lnSpcReduction="10000"/>
          </a:bodyPr>
          <a:lstStyle/>
          <a:p>
            <a:r>
              <a:rPr lang="en-US" sz="3600" dirty="0"/>
              <a:t>1. A she wolf</a:t>
            </a:r>
          </a:p>
          <a:p>
            <a:r>
              <a:rPr lang="en-US" sz="3600" dirty="0"/>
              <a:t>2. </a:t>
            </a:r>
            <a:r>
              <a:rPr lang="en-US" sz="3600" u="sng" dirty="0"/>
              <a:t>A prostitute</a:t>
            </a:r>
          </a:p>
        </p:txBody>
      </p:sp>
      <p:sp>
        <p:nvSpPr>
          <p:cNvPr id="4" name="Content Placeholder 3">
            <a:extLst>
              <a:ext uri="{FF2B5EF4-FFF2-40B4-BE49-F238E27FC236}">
                <a16:creationId xmlns:a16="http://schemas.microsoft.com/office/drawing/2014/main" id="{23BFB2D2-0541-DBDB-089C-FA4725C10475}"/>
              </a:ext>
            </a:extLst>
          </p:cNvPr>
          <p:cNvSpPr>
            <a:spLocks noGrp="1"/>
          </p:cNvSpPr>
          <p:nvPr>
            <p:ph sz="half" idx="2"/>
          </p:nvPr>
        </p:nvSpPr>
        <p:spPr/>
        <p:txBody>
          <a:bodyPr vert="horz" lIns="91440" tIns="45720" rIns="91440" bIns="45720" rtlCol="0" anchor="t">
            <a:normAutofit lnSpcReduction="10000"/>
          </a:bodyPr>
          <a:lstStyle/>
          <a:p>
            <a:r>
              <a:rPr lang="it-IT" sz="3200" b="0" i="0" dirty="0">
                <a:solidFill>
                  <a:srgbClr val="0000FF"/>
                </a:solidFill>
                <a:effectLst/>
                <a:latin typeface="Georgia"/>
                <a:hlinkClick r:id="rId2"/>
              </a:rPr>
              <a:t>ille</a:t>
            </a:r>
            <a:r>
              <a:rPr lang="it-IT" sz="3200" b="0" i="0" dirty="0">
                <a:solidFill>
                  <a:srgbClr val="000000"/>
                </a:solidFill>
                <a:effectLst/>
                <a:latin typeface="Georgia"/>
              </a:rPr>
              <a:t> </a:t>
            </a:r>
            <a:r>
              <a:rPr lang="it-IT" sz="3200" b="0" i="0" strike="noStrike" dirty="0">
                <a:solidFill>
                  <a:srgbClr val="000000"/>
                </a:solidFill>
                <a:effectLst/>
                <a:latin typeface="Georgia"/>
                <a:hlinkClick r:id="rId3"/>
              </a:rPr>
              <a:t>qui</a:t>
            </a:r>
            <a:r>
              <a:rPr lang="it-IT" sz="3200" b="0" i="0" dirty="0">
                <a:solidFill>
                  <a:srgbClr val="000000"/>
                </a:solidFill>
                <a:effectLst/>
                <a:latin typeface="Georgia"/>
              </a:rPr>
              <a:t> </a:t>
            </a:r>
            <a:r>
              <a:rPr lang="it-IT" sz="3200" b="0" i="0" strike="noStrike" dirty="0">
                <a:solidFill>
                  <a:srgbClr val="000000"/>
                </a:solidFill>
                <a:effectLst/>
                <a:latin typeface="Georgia"/>
                <a:hlinkClick r:id="rId4"/>
              </a:rPr>
              <a:t>semper</a:t>
            </a:r>
            <a:r>
              <a:rPr lang="it-IT" sz="3200" b="0" i="0" dirty="0">
                <a:solidFill>
                  <a:srgbClr val="000000"/>
                </a:solidFill>
                <a:effectLst/>
                <a:latin typeface="Georgia"/>
              </a:rPr>
              <a:t> </a:t>
            </a:r>
            <a:r>
              <a:rPr lang="it-IT" sz="3200" b="0" i="0" strike="noStrike" dirty="0">
                <a:solidFill>
                  <a:srgbClr val="000000"/>
                </a:solidFill>
                <a:effectLst/>
                <a:latin typeface="Georgia"/>
                <a:hlinkClick r:id="rId5"/>
              </a:rPr>
              <a:t>secum</a:t>
            </a:r>
            <a:r>
              <a:rPr lang="it-IT" sz="3200" b="0" i="0" dirty="0">
                <a:solidFill>
                  <a:srgbClr val="000000"/>
                </a:solidFill>
                <a:effectLst/>
                <a:latin typeface="Georgia"/>
              </a:rPr>
              <a:t> </a:t>
            </a:r>
            <a:endParaRPr lang="en-US">
              <a:latin typeface="Georgia"/>
            </a:endParaRPr>
          </a:p>
          <a:p>
            <a:r>
              <a:rPr lang="it-IT" sz="3200" b="0" i="0" strike="noStrike" dirty="0">
                <a:solidFill>
                  <a:srgbClr val="000000"/>
                </a:solidFill>
                <a:effectLst/>
                <a:latin typeface="Georgia"/>
                <a:hlinkClick r:id="rId6"/>
              </a:rPr>
              <a:t>scorta</a:t>
            </a:r>
            <a:r>
              <a:rPr lang="it-IT" sz="3200" b="0" i="0" dirty="0">
                <a:solidFill>
                  <a:srgbClr val="000000"/>
                </a:solidFill>
                <a:effectLst/>
                <a:latin typeface="Georgia"/>
              </a:rPr>
              <a:t>, </a:t>
            </a:r>
            <a:r>
              <a:rPr lang="it-IT" sz="3200" b="0" i="0" strike="noStrike" dirty="0">
                <a:solidFill>
                  <a:srgbClr val="000000"/>
                </a:solidFill>
                <a:effectLst/>
                <a:latin typeface="Georgia"/>
                <a:hlinkClick r:id="rId7"/>
              </a:rPr>
              <a:t>semper</a:t>
            </a:r>
            <a:r>
              <a:rPr lang="it-IT" sz="3200" b="0" i="0" dirty="0">
                <a:solidFill>
                  <a:srgbClr val="000000"/>
                </a:solidFill>
                <a:effectLst/>
                <a:latin typeface="Georgia"/>
              </a:rPr>
              <a:t> </a:t>
            </a:r>
            <a:r>
              <a:rPr lang="it-IT" sz="3200" b="0" i="0" strike="noStrike" dirty="0">
                <a:solidFill>
                  <a:srgbClr val="000000"/>
                </a:solidFill>
                <a:effectLst/>
                <a:latin typeface="Georgia"/>
                <a:hlinkClick r:id="rId8"/>
              </a:rPr>
              <a:t>exoletos</a:t>
            </a:r>
            <a:r>
              <a:rPr lang="it-IT" sz="3200" b="0" i="0" dirty="0">
                <a:solidFill>
                  <a:srgbClr val="000000"/>
                </a:solidFill>
                <a:effectLst/>
                <a:latin typeface="Georgia"/>
              </a:rPr>
              <a:t>, </a:t>
            </a:r>
            <a:endParaRPr lang="it-IT" dirty="0">
              <a:latin typeface="Georgia"/>
            </a:endParaRPr>
          </a:p>
          <a:p>
            <a:r>
              <a:rPr lang="it-IT" sz="3200" b="0" i="0" strike="noStrike" dirty="0">
                <a:solidFill>
                  <a:srgbClr val="000000"/>
                </a:solidFill>
                <a:effectLst/>
                <a:latin typeface="Georgia" panose="02040502050405020303" pitchFamily="18" charset="0"/>
                <a:hlinkClick r:id="rId9"/>
              </a:rPr>
              <a:t>semper</a:t>
            </a:r>
            <a:r>
              <a:rPr lang="it-IT" sz="3200" b="0" i="0" dirty="0">
                <a:solidFill>
                  <a:srgbClr val="000000"/>
                </a:solidFill>
                <a:effectLst/>
                <a:latin typeface="Georgia" panose="02040502050405020303" pitchFamily="18" charset="0"/>
              </a:rPr>
              <a:t> </a:t>
            </a:r>
            <a:r>
              <a:rPr lang="it-IT" sz="3200" b="0" i="1" strike="noStrike" dirty="0">
                <a:solidFill>
                  <a:srgbClr val="000000"/>
                </a:solidFill>
                <a:effectLst/>
                <a:latin typeface="Georgia" panose="02040502050405020303" pitchFamily="18" charset="0"/>
                <a:hlinkClick r:id="rId10"/>
              </a:rPr>
              <a:t>lupas</a:t>
            </a:r>
            <a:r>
              <a:rPr lang="it-IT" sz="3200" b="0" i="0" dirty="0">
                <a:solidFill>
                  <a:srgbClr val="000000"/>
                </a:solidFill>
                <a:effectLst/>
                <a:latin typeface="Georgia" panose="02040502050405020303" pitchFamily="18" charset="0"/>
              </a:rPr>
              <a:t> </a:t>
            </a:r>
            <a:r>
              <a:rPr lang="it-IT" sz="3200" b="0" i="0" strike="noStrike" dirty="0">
                <a:solidFill>
                  <a:srgbClr val="000000"/>
                </a:solidFill>
                <a:effectLst/>
                <a:latin typeface="Georgia" panose="02040502050405020303" pitchFamily="18" charset="0"/>
                <a:hlinkClick r:id="rId11"/>
              </a:rPr>
              <a:t>duceret</a:t>
            </a:r>
            <a:endParaRPr lang="it-IT" sz="3200" b="0" i="0" strike="noStrike" dirty="0">
              <a:solidFill>
                <a:srgbClr val="000000"/>
              </a:solidFill>
              <a:effectLst/>
              <a:latin typeface="Georgia" panose="02040502050405020303" pitchFamily="18" charset="0"/>
            </a:endParaRPr>
          </a:p>
          <a:p>
            <a:r>
              <a:rPr lang="en-US" sz="3200" dirty="0">
                <a:solidFill>
                  <a:srgbClr val="000000"/>
                </a:solidFill>
                <a:latin typeface="Georgia"/>
              </a:rPr>
              <a:t>“This other guy who was always bringing with him harlots, who were always worn out, always prostitutes,” Cicero, </a:t>
            </a:r>
            <a:r>
              <a:rPr lang="en-US" sz="3200" i="1" dirty="0">
                <a:solidFill>
                  <a:srgbClr val="000000"/>
                </a:solidFill>
                <a:latin typeface="Georgia"/>
              </a:rPr>
              <a:t>For Milo </a:t>
            </a:r>
            <a:r>
              <a:rPr lang="en-US" sz="3200" dirty="0">
                <a:solidFill>
                  <a:srgbClr val="000000"/>
                </a:solidFill>
                <a:latin typeface="Georgia"/>
              </a:rPr>
              <a:t>21.55.</a:t>
            </a:r>
            <a:endParaRPr lang="it-IT" sz="3200" dirty="0">
              <a:solidFill>
                <a:srgbClr val="000000"/>
              </a:solidFill>
              <a:latin typeface="Georgia"/>
            </a:endParaRPr>
          </a:p>
        </p:txBody>
      </p:sp>
    </p:spTree>
    <p:extLst>
      <p:ext uri="{BB962C8B-B14F-4D97-AF65-F5344CB8AC3E}">
        <p14:creationId xmlns:p14="http://schemas.microsoft.com/office/powerpoint/2010/main" val="4507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45D8-BED4-DBBD-FD09-0117BA196FE8}"/>
              </a:ext>
            </a:extLst>
          </p:cNvPr>
          <p:cNvSpPr>
            <a:spLocks noGrp="1"/>
          </p:cNvSpPr>
          <p:nvPr>
            <p:ph type="title"/>
          </p:nvPr>
        </p:nvSpPr>
        <p:spPr/>
        <p:txBody>
          <a:bodyPr/>
          <a:lstStyle/>
          <a:p>
            <a:r>
              <a:rPr lang="en-US" dirty="0">
                <a:solidFill>
                  <a:srgbClr val="FFFF00"/>
                </a:solidFill>
                <a:ea typeface="Meiryo"/>
              </a:rPr>
              <a:t>The great whore described</a:t>
            </a:r>
            <a:endParaRPr lang="en-US" dirty="0">
              <a:solidFill>
                <a:srgbClr val="FFFF00"/>
              </a:solidFill>
            </a:endParaRPr>
          </a:p>
        </p:txBody>
      </p:sp>
      <p:sp>
        <p:nvSpPr>
          <p:cNvPr id="3" name="Content Placeholder 2">
            <a:extLst>
              <a:ext uri="{FF2B5EF4-FFF2-40B4-BE49-F238E27FC236}">
                <a16:creationId xmlns:a16="http://schemas.microsoft.com/office/drawing/2014/main" id="{0BC0A2ED-14EB-7269-AC13-D771200A96A4}"/>
              </a:ext>
            </a:extLst>
          </p:cNvPr>
          <p:cNvSpPr>
            <a:spLocks noGrp="1"/>
          </p:cNvSpPr>
          <p:nvPr>
            <p:ph idx="1"/>
          </p:nvPr>
        </p:nvSpPr>
        <p:spPr>
          <a:xfrm>
            <a:off x="877255" y="1761860"/>
            <a:ext cx="10476545" cy="3651504"/>
          </a:xfrm>
        </p:spPr>
        <p:txBody>
          <a:bodyPr vert="horz" lIns="109728" tIns="109728" rIns="109728" bIns="91440" rtlCol="0" anchor="t">
            <a:noAutofit/>
          </a:bodyPr>
          <a:lstStyle/>
          <a:p>
            <a:r>
              <a:rPr lang="en-US" b="1" dirty="0">
                <a:solidFill>
                  <a:schemeClr val="tx1"/>
                </a:solidFill>
                <a:ea typeface="Meiryo"/>
              </a:rPr>
              <a:t>Revelation 17:3</a:t>
            </a:r>
            <a:r>
              <a:rPr lang="en-US" dirty="0">
                <a:solidFill>
                  <a:schemeClr val="tx1"/>
                </a:solidFill>
                <a:ea typeface="Meiryo"/>
              </a:rPr>
              <a:t> </a:t>
            </a:r>
            <a:r>
              <a:rPr lang="en-US" dirty="0">
                <a:solidFill>
                  <a:schemeClr val="tx1"/>
                </a:solidFill>
                <a:ea typeface="+mn-lt"/>
                <a:cs typeface="+mn-lt"/>
              </a:rPr>
              <a:t>So he carried me away in the spirit into a wilderness, and I saw a woman sitting on a scarlet beast that was full of blasphemous names, and it had seven heads and ten horns. </a:t>
            </a:r>
            <a:r>
              <a:rPr lang="en-US" b="1" baseline="30000" dirty="0">
                <a:solidFill>
                  <a:schemeClr val="tx1"/>
                </a:solidFill>
                <a:ea typeface="+mn-lt"/>
                <a:cs typeface="+mn-lt"/>
              </a:rPr>
              <a:t>4 </a:t>
            </a:r>
            <a:r>
              <a:rPr lang="en-US" dirty="0">
                <a:solidFill>
                  <a:schemeClr val="tx1"/>
                </a:solidFill>
                <a:ea typeface="+mn-lt"/>
                <a:cs typeface="+mn-lt"/>
              </a:rPr>
              <a:t>The woman was clothed in purple and scarlet, and adorned with gold and jewels and pearls, holding in her hand a golden cup full of abominations and the impurities of her fornication; </a:t>
            </a:r>
            <a:r>
              <a:rPr lang="en-US" b="1" baseline="30000" dirty="0">
                <a:solidFill>
                  <a:schemeClr val="tx1"/>
                </a:solidFill>
                <a:ea typeface="+mn-lt"/>
                <a:cs typeface="+mn-lt"/>
              </a:rPr>
              <a:t>5 </a:t>
            </a:r>
            <a:r>
              <a:rPr lang="en-US" dirty="0">
                <a:solidFill>
                  <a:schemeClr val="tx1"/>
                </a:solidFill>
                <a:ea typeface="+mn-lt"/>
                <a:cs typeface="+mn-lt"/>
              </a:rPr>
              <a:t>and on her forehead was written a name, </a:t>
            </a:r>
            <a:r>
              <a:rPr lang="en-US" u="sng" dirty="0">
                <a:solidFill>
                  <a:schemeClr val="tx1"/>
                </a:solidFill>
                <a:ea typeface="+mn-lt"/>
                <a:cs typeface="+mn-lt"/>
              </a:rPr>
              <a:t>a mystery: ‘Babylon the great, mother of whores and of earth’s abominations</a:t>
            </a:r>
            <a:r>
              <a:rPr lang="en-US" dirty="0">
                <a:solidFill>
                  <a:schemeClr val="tx1"/>
                </a:solidFill>
                <a:ea typeface="+mn-lt"/>
                <a:cs typeface="+mn-lt"/>
              </a:rPr>
              <a:t>.’ </a:t>
            </a:r>
            <a:r>
              <a:rPr lang="en-US" b="1" baseline="30000" dirty="0">
                <a:solidFill>
                  <a:schemeClr val="tx1"/>
                </a:solidFill>
                <a:ea typeface="+mn-lt"/>
                <a:cs typeface="+mn-lt"/>
              </a:rPr>
              <a:t>6 </a:t>
            </a:r>
            <a:r>
              <a:rPr lang="en-US" dirty="0">
                <a:solidFill>
                  <a:schemeClr val="tx1"/>
                </a:solidFill>
                <a:ea typeface="+mn-lt"/>
                <a:cs typeface="+mn-lt"/>
              </a:rPr>
              <a:t>And I saw that the woman was drunk with the blood of the saints and the blood of the witnesses to Jesus.</a:t>
            </a:r>
            <a:endParaRPr lang="en-US" dirty="0">
              <a:solidFill>
                <a:schemeClr val="tx1"/>
              </a:solidFill>
              <a:ea typeface="Meiryo"/>
            </a:endParaRPr>
          </a:p>
        </p:txBody>
      </p:sp>
    </p:spTree>
    <p:extLst>
      <p:ext uri="{BB962C8B-B14F-4D97-AF65-F5344CB8AC3E}">
        <p14:creationId xmlns:p14="http://schemas.microsoft.com/office/powerpoint/2010/main" val="397928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7E4D-00E4-C0F6-FA1D-F2313D051EF3}"/>
              </a:ext>
            </a:extLst>
          </p:cNvPr>
          <p:cNvSpPr>
            <a:spLocks noGrp="1"/>
          </p:cNvSpPr>
          <p:nvPr>
            <p:ph type="title"/>
          </p:nvPr>
        </p:nvSpPr>
        <p:spPr/>
        <p:txBody>
          <a:bodyPr/>
          <a:lstStyle/>
          <a:p>
            <a:r>
              <a:rPr lang="en-US" dirty="0">
                <a:solidFill>
                  <a:srgbClr val="FFFF00"/>
                </a:solidFill>
              </a:rPr>
              <a:t>Rome’s secret name</a:t>
            </a:r>
          </a:p>
        </p:txBody>
      </p:sp>
      <p:sp>
        <p:nvSpPr>
          <p:cNvPr id="4" name="Content Placeholder 3">
            <a:extLst>
              <a:ext uri="{FF2B5EF4-FFF2-40B4-BE49-F238E27FC236}">
                <a16:creationId xmlns:a16="http://schemas.microsoft.com/office/drawing/2014/main" id="{B726E4DC-D589-2224-616A-92E45E1A466D}"/>
              </a:ext>
            </a:extLst>
          </p:cNvPr>
          <p:cNvSpPr>
            <a:spLocks noGrp="1"/>
          </p:cNvSpPr>
          <p:nvPr>
            <p:ph sz="half" idx="1"/>
          </p:nvPr>
        </p:nvSpPr>
        <p:spPr/>
        <p:txBody>
          <a:bodyPr>
            <a:normAutofit/>
          </a:bodyPr>
          <a:lstStyle/>
          <a:p>
            <a:r>
              <a:rPr lang="en-US" sz="3200" dirty="0"/>
              <a:t>ROMA</a:t>
            </a:r>
          </a:p>
          <a:p>
            <a:r>
              <a:rPr lang="en-US" sz="3200" dirty="0"/>
              <a:t>O	 M</a:t>
            </a:r>
          </a:p>
          <a:p>
            <a:r>
              <a:rPr lang="en-US" sz="3200" dirty="0"/>
              <a:t>M	 O</a:t>
            </a:r>
          </a:p>
          <a:p>
            <a:r>
              <a:rPr lang="en-US" sz="3200" dirty="0"/>
              <a:t>AMOR</a:t>
            </a:r>
          </a:p>
        </p:txBody>
      </p:sp>
      <p:sp>
        <p:nvSpPr>
          <p:cNvPr id="5" name="Content Placeholder 4">
            <a:extLst>
              <a:ext uri="{FF2B5EF4-FFF2-40B4-BE49-F238E27FC236}">
                <a16:creationId xmlns:a16="http://schemas.microsoft.com/office/drawing/2014/main" id="{F538ADDC-8BD2-EC89-EB30-0F3CE8B56ABE}"/>
              </a:ext>
            </a:extLst>
          </p:cNvPr>
          <p:cNvSpPr>
            <a:spLocks noGrp="1"/>
          </p:cNvSpPr>
          <p:nvPr>
            <p:ph sz="half" idx="2"/>
          </p:nvPr>
        </p:nvSpPr>
        <p:spPr/>
        <p:txBody>
          <a:bodyPr/>
          <a:lstStyle/>
          <a:p>
            <a:r>
              <a:rPr lang="en-US" dirty="0"/>
              <a:t>“The Romans wanted to keep secret the identity of the god who cared for Rome, and therefore their priestly regulations decreed that the gods of Rome should not be invoked by their proper names that they might not be enticed away,” Servius, </a:t>
            </a:r>
            <a:r>
              <a:rPr lang="en-US" i="1" dirty="0"/>
              <a:t>Comm. In </a:t>
            </a:r>
            <a:r>
              <a:rPr lang="en-US" i="1" dirty="0" err="1"/>
              <a:t>Verg</a:t>
            </a:r>
            <a:r>
              <a:rPr lang="en-US" i="1" dirty="0"/>
              <a:t>. </a:t>
            </a:r>
            <a:r>
              <a:rPr lang="en-US" i="1" dirty="0" err="1"/>
              <a:t>Aen</a:t>
            </a:r>
            <a:r>
              <a:rPr lang="en-US" dirty="0"/>
              <a:t>. 2.351.</a:t>
            </a:r>
          </a:p>
        </p:txBody>
      </p:sp>
    </p:spTree>
    <p:extLst>
      <p:ext uri="{BB962C8B-B14F-4D97-AF65-F5344CB8AC3E}">
        <p14:creationId xmlns:p14="http://schemas.microsoft.com/office/powerpoint/2010/main" val="196533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949306-CEA4-A366-348B-5A8D808E31D9}"/>
              </a:ext>
            </a:extLst>
          </p:cNvPr>
          <p:cNvSpPr>
            <a:spLocks noGrp="1"/>
          </p:cNvSpPr>
          <p:nvPr>
            <p:ph type="title"/>
          </p:nvPr>
        </p:nvSpPr>
        <p:spPr/>
        <p:txBody>
          <a:bodyPr/>
          <a:lstStyle/>
          <a:p>
            <a:r>
              <a:rPr lang="en-US" dirty="0">
                <a:solidFill>
                  <a:srgbClr val="FFFF00"/>
                </a:solidFill>
              </a:rPr>
              <a:t>The explanation of the beast</a:t>
            </a:r>
          </a:p>
        </p:txBody>
      </p:sp>
      <p:sp>
        <p:nvSpPr>
          <p:cNvPr id="6" name="Content Placeholder 5">
            <a:extLst>
              <a:ext uri="{FF2B5EF4-FFF2-40B4-BE49-F238E27FC236}">
                <a16:creationId xmlns:a16="http://schemas.microsoft.com/office/drawing/2014/main" id="{6A61EFEB-DCCD-EB7A-B19A-CAD7077A5704}"/>
              </a:ext>
            </a:extLst>
          </p:cNvPr>
          <p:cNvSpPr>
            <a:spLocks noGrp="1"/>
          </p:cNvSpPr>
          <p:nvPr>
            <p:ph idx="1"/>
          </p:nvPr>
        </p:nvSpPr>
        <p:spPr/>
        <p:txBody>
          <a:bodyPr/>
          <a:lstStyle/>
          <a:p>
            <a:r>
              <a:rPr lang="en-US" b="1" dirty="0"/>
              <a:t>Revelation 17:6 </a:t>
            </a:r>
            <a:r>
              <a:rPr lang="en-US" b="0" i="0" dirty="0">
                <a:solidFill>
                  <a:schemeClr val="tx1"/>
                </a:solidFill>
                <a:effectLst/>
                <a:latin typeface="system-ui"/>
              </a:rPr>
              <a:t>When I saw her, I was greatly amazed. </a:t>
            </a:r>
            <a:r>
              <a:rPr lang="en-US" b="1" i="0" baseline="30000" dirty="0">
                <a:solidFill>
                  <a:schemeClr val="tx1"/>
                </a:solidFill>
                <a:effectLst/>
                <a:latin typeface="system-ui"/>
              </a:rPr>
              <a:t>7 </a:t>
            </a:r>
            <a:r>
              <a:rPr lang="en-US" b="0" i="0" dirty="0">
                <a:solidFill>
                  <a:schemeClr val="tx1"/>
                </a:solidFill>
                <a:effectLst/>
                <a:latin typeface="system-ui"/>
              </a:rPr>
              <a:t>But the angel said to me, ‘Why are you so amazed? I will tell you the mystery of the woman, and of the beast with seven heads and ten horns that carries her. </a:t>
            </a:r>
            <a:r>
              <a:rPr lang="en-US" b="1" i="0" baseline="30000" dirty="0">
                <a:solidFill>
                  <a:schemeClr val="tx1"/>
                </a:solidFill>
                <a:effectLst/>
                <a:latin typeface="system-ui"/>
              </a:rPr>
              <a:t>8 </a:t>
            </a:r>
            <a:r>
              <a:rPr lang="en-US" b="0" i="0" dirty="0">
                <a:solidFill>
                  <a:schemeClr val="tx1"/>
                </a:solidFill>
                <a:effectLst/>
                <a:latin typeface="system-ui"/>
              </a:rPr>
              <a:t>The beast that you saw was, and is not, and is about to ascend from the bottomless pit and go to destruction. And the inhabitants of the earth, whose names have not been written in the book of life from the foundation of the world, will be amazed when they see the beast, because it was and is not and is to come.</a:t>
            </a:r>
            <a:endParaRPr lang="en-US" dirty="0">
              <a:solidFill>
                <a:schemeClr val="tx1"/>
              </a:solidFill>
            </a:endParaRPr>
          </a:p>
        </p:txBody>
      </p:sp>
    </p:spTree>
    <p:extLst>
      <p:ext uri="{BB962C8B-B14F-4D97-AF65-F5344CB8AC3E}">
        <p14:creationId xmlns:p14="http://schemas.microsoft.com/office/powerpoint/2010/main" val="9659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459A-D241-E5E3-C46A-D04A88568A4E}"/>
              </a:ext>
            </a:extLst>
          </p:cNvPr>
          <p:cNvSpPr>
            <a:spLocks noGrp="1"/>
          </p:cNvSpPr>
          <p:nvPr>
            <p:ph type="title"/>
          </p:nvPr>
        </p:nvSpPr>
        <p:spPr/>
        <p:txBody>
          <a:bodyPr/>
          <a:lstStyle/>
          <a:p>
            <a:r>
              <a:rPr lang="en-US" dirty="0">
                <a:solidFill>
                  <a:srgbClr val="FFFF00"/>
                </a:solidFill>
              </a:rPr>
              <a:t>Seven kings?</a:t>
            </a:r>
          </a:p>
        </p:txBody>
      </p:sp>
      <p:sp>
        <p:nvSpPr>
          <p:cNvPr id="3" name="Content Placeholder 2">
            <a:extLst>
              <a:ext uri="{FF2B5EF4-FFF2-40B4-BE49-F238E27FC236}">
                <a16:creationId xmlns:a16="http://schemas.microsoft.com/office/drawing/2014/main" id="{C98BE85E-9CEF-C412-A68F-96788E2C5A87}"/>
              </a:ext>
            </a:extLst>
          </p:cNvPr>
          <p:cNvSpPr>
            <a:spLocks noGrp="1"/>
          </p:cNvSpPr>
          <p:nvPr>
            <p:ph idx="1"/>
          </p:nvPr>
        </p:nvSpPr>
        <p:spPr/>
        <p:txBody>
          <a:bodyPr vert="horz" lIns="91440" tIns="45720" rIns="91440" bIns="45720" rtlCol="0" anchor="t">
            <a:normAutofit/>
          </a:bodyPr>
          <a:lstStyle/>
          <a:p>
            <a:r>
              <a:rPr lang="en-US" sz="3200" dirty="0"/>
              <a:t>Revelation 17:9 </a:t>
            </a:r>
            <a:r>
              <a:rPr lang="en-US" sz="3200" dirty="0">
                <a:ea typeface="+mn-lt"/>
                <a:cs typeface="+mn-lt"/>
              </a:rPr>
              <a:t>‘This calls for a mind that has wisdom: the seven heads are seven mountains on which the woman is seated; </a:t>
            </a:r>
            <a:r>
              <a:rPr lang="en-US" sz="3200" u="sng" dirty="0">
                <a:ea typeface="+mn-lt"/>
                <a:cs typeface="+mn-lt"/>
              </a:rPr>
              <a:t>also, they are seven kings, </a:t>
            </a:r>
            <a:r>
              <a:rPr lang="en-US" sz="3200" b="1" u="sng" baseline="30000" dirty="0">
                <a:ea typeface="+mn-lt"/>
                <a:cs typeface="+mn-lt"/>
              </a:rPr>
              <a:t>10 </a:t>
            </a:r>
            <a:r>
              <a:rPr lang="en-US" sz="3200" u="sng" dirty="0">
                <a:ea typeface="+mn-lt"/>
                <a:cs typeface="+mn-lt"/>
              </a:rPr>
              <a:t>of whom five have fallen, one is living, and the other has not yet come; and when he comes, he must remain for only a little while.</a:t>
            </a:r>
            <a:r>
              <a:rPr lang="en-US" sz="3200" dirty="0">
                <a:ea typeface="+mn-lt"/>
                <a:cs typeface="+mn-lt"/>
              </a:rPr>
              <a:t> </a:t>
            </a:r>
            <a:r>
              <a:rPr lang="en-US" sz="3200" b="1" baseline="30000" dirty="0">
                <a:ea typeface="+mn-lt"/>
                <a:cs typeface="+mn-lt"/>
              </a:rPr>
              <a:t>11 </a:t>
            </a:r>
            <a:r>
              <a:rPr lang="en-US" sz="3200" dirty="0">
                <a:ea typeface="+mn-lt"/>
                <a:cs typeface="+mn-lt"/>
              </a:rPr>
              <a:t>As for the beast that was and is not, it is an eighth but it belongs to the seven, and it goes to destruction.</a:t>
            </a:r>
          </a:p>
        </p:txBody>
      </p:sp>
    </p:spTree>
    <p:extLst>
      <p:ext uri="{BB962C8B-B14F-4D97-AF65-F5344CB8AC3E}">
        <p14:creationId xmlns:p14="http://schemas.microsoft.com/office/powerpoint/2010/main" val="100156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5074-632D-477E-9D8C-7180A86B65D1}"/>
              </a:ext>
            </a:extLst>
          </p:cNvPr>
          <p:cNvSpPr>
            <a:spLocks noGrp="1"/>
          </p:cNvSpPr>
          <p:nvPr>
            <p:ph type="title"/>
          </p:nvPr>
        </p:nvSpPr>
        <p:spPr/>
        <p:txBody>
          <a:bodyPr/>
          <a:lstStyle/>
          <a:p>
            <a:r>
              <a:rPr lang="en-US" dirty="0">
                <a:solidFill>
                  <a:srgbClr val="FFFF00"/>
                </a:solidFill>
              </a:rPr>
              <a:t>Roman Emperors</a:t>
            </a:r>
          </a:p>
        </p:txBody>
      </p:sp>
      <p:sp>
        <p:nvSpPr>
          <p:cNvPr id="3" name="Content Placeholder 2">
            <a:extLst>
              <a:ext uri="{FF2B5EF4-FFF2-40B4-BE49-F238E27FC236}">
                <a16:creationId xmlns:a16="http://schemas.microsoft.com/office/drawing/2014/main" id="{CB5E60BE-D58F-8045-ACC1-BC7366A6810B}"/>
              </a:ext>
            </a:extLst>
          </p:cNvPr>
          <p:cNvSpPr>
            <a:spLocks noGrp="1"/>
          </p:cNvSpPr>
          <p:nvPr>
            <p:ph sz="half" idx="1"/>
          </p:nvPr>
        </p:nvSpPr>
        <p:spPr>
          <a:xfrm>
            <a:off x="619257" y="1455511"/>
            <a:ext cx="5025216" cy="4351338"/>
          </a:xfrm>
        </p:spPr>
        <p:txBody>
          <a:bodyPr vert="horz" lIns="91440" tIns="45720" rIns="91440" bIns="45720" rtlCol="0" anchor="t">
            <a:normAutofit lnSpcReduction="10000"/>
          </a:bodyPr>
          <a:lstStyle/>
          <a:p>
            <a:r>
              <a:rPr lang="en-US" u="sng" dirty="0"/>
              <a:t>Julius Caesar- 44 BC-?</a:t>
            </a:r>
          </a:p>
          <a:p>
            <a:r>
              <a:rPr lang="en-US" dirty="0"/>
              <a:t>Octavian Augustus (27BC-14 AD)</a:t>
            </a:r>
          </a:p>
          <a:p>
            <a:r>
              <a:rPr lang="en-US" dirty="0"/>
              <a:t>Tiberius (14-37AD)</a:t>
            </a:r>
          </a:p>
          <a:p>
            <a:r>
              <a:rPr lang="en-US" dirty="0"/>
              <a:t>Caligula (37-41AD)</a:t>
            </a:r>
          </a:p>
          <a:p>
            <a:r>
              <a:rPr lang="en-US" dirty="0"/>
              <a:t>Claudius (41-54AD)</a:t>
            </a:r>
          </a:p>
          <a:p>
            <a:r>
              <a:rPr lang="en-US" dirty="0"/>
              <a:t>Nero (54-68AD)</a:t>
            </a:r>
          </a:p>
          <a:p>
            <a:r>
              <a:rPr lang="en-US" u="sng" dirty="0"/>
              <a:t>Galba, Otho, Vitellius (69AD)- ?</a:t>
            </a:r>
          </a:p>
          <a:p>
            <a:r>
              <a:rPr lang="en-US" dirty="0"/>
              <a:t>Vespasian (69-79AD)</a:t>
            </a:r>
          </a:p>
          <a:p>
            <a:r>
              <a:rPr lang="en-US" dirty="0"/>
              <a:t>Titus (79-81AD)</a:t>
            </a:r>
          </a:p>
          <a:p>
            <a:r>
              <a:rPr lang="en-US" dirty="0"/>
              <a:t>Domitian (81-96AD)</a:t>
            </a:r>
          </a:p>
          <a:p>
            <a:endParaRPr lang="en-US" dirty="0"/>
          </a:p>
          <a:p>
            <a:endParaRPr lang="en-US" dirty="0"/>
          </a:p>
        </p:txBody>
      </p:sp>
      <p:sp>
        <p:nvSpPr>
          <p:cNvPr id="4" name="Content Placeholder 3">
            <a:extLst>
              <a:ext uri="{FF2B5EF4-FFF2-40B4-BE49-F238E27FC236}">
                <a16:creationId xmlns:a16="http://schemas.microsoft.com/office/drawing/2014/main" id="{2E88F393-44E3-B224-8817-E232112FFA65}"/>
              </a:ext>
            </a:extLst>
          </p:cNvPr>
          <p:cNvSpPr>
            <a:spLocks noGrp="1"/>
          </p:cNvSpPr>
          <p:nvPr>
            <p:ph sz="half" idx="2"/>
          </p:nvPr>
        </p:nvSpPr>
        <p:spPr>
          <a:xfrm>
            <a:off x="6243640" y="1499054"/>
            <a:ext cx="5033960" cy="4351338"/>
          </a:xfrm>
        </p:spPr>
        <p:txBody>
          <a:bodyPr vert="horz" lIns="91440" tIns="45720" rIns="91440" bIns="45720" rtlCol="0" anchor="t">
            <a:normAutofit/>
          </a:bodyPr>
          <a:lstStyle/>
          <a:p>
            <a:r>
              <a:rPr lang="en-US" dirty="0"/>
              <a:t>Where do you start counting?</a:t>
            </a:r>
          </a:p>
          <a:p>
            <a:r>
              <a:rPr lang="en-US" dirty="0"/>
              <a:t>How about the 3 who reigned less than a year?</a:t>
            </a:r>
          </a:p>
          <a:p>
            <a:r>
              <a:rPr lang="en-US" dirty="0"/>
              <a:t>Is Caligula first?</a:t>
            </a:r>
          </a:p>
          <a:p>
            <a:r>
              <a:rPr lang="en-US" dirty="0"/>
              <a:t>Is Nero first?</a:t>
            </a:r>
          </a:p>
          <a:p>
            <a:r>
              <a:rPr lang="en-US" dirty="0"/>
              <a:t>Emperors deified by the Senate?</a:t>
            </a:r>
          </a:p>
          <a:p>
            <a:r>
              <a:rPr lang="en-US" dirty="0"/>
              <a:t>Emperors who died violently?</a:t>
            </a:r>
          </a:p>
        </p:txBody>
      </p:sp>
    </p:spTree>
    <p:extLst>
      <p:ext uri="{BB962C8B-B14F-4D97-AF65-F5344CB8AC3E}">
        <p14:creationId xmlns:p14="http://schemas.microsoft.com/office/powerpoint/2010/main" val="41791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6AD7-2E5F-1D9B-E7B2-BA6F2F248176}"/>
              </a:ext>
            </a:extLst>
          </p:cNvPr>
          <p:cNvSpPr>
            <a:spLocks noGrp="1"/>
          </p:cNvSpPr>
          <p:nvPr>
            <p:ph type="title"/>
          </p:nvPr>
        </p:nvSpPr>
        <p:spPr/>
        <p:txBody>
          <a:bodyPr/>
          <a:lstStyle/>
          <a:p>
            <a:r>
              <a:rPr lang="en-US" dirty="0">
                <a:solidFill>
                  <a:srgbClr val="FFFF00"/>
                </a:solidFill>
              </a:rPr>
              <a:t>Seven kings</a:t>
            </a:r>
          </a:p>
        </p:txBody>
      </p:sp>
      <p:sp>
        <p:nvSpPr>
          <p:cNvPr id="3" name="Content Placeholder 2">
            <a:extLst>
              <a:ext uri="{FF2B5EF4-FFF2-40B4-BE49-F238E27FC236}">
                <a16:creationId xmlns:a16="http://schemas.microsoft.com/office/drawing/2014/main" id="{E8E15E82-5F36-3453-19A3-213448D6155C}"/>
              </a:ext>
            </a:extLst>
          </p:cNvPr>
          <p:cNvSpPr>
            <a:spLocks noGrp="1"/>
          </p:cNvSpPr>
          <p:nvPr>
            <p:ph sz="half" idx="1"/>
          </p:nvPr>
        </p:nvSpPr>
        <p:spPr/>
        <p:txBody>
          <a:bodyPr vert="horz" lIns="91440" tIns="45720" rIns="91440" bIns="45720" rtlCol="0" anchor="t">
            <a:normAutofit/>
          </a:bodyPr>
          <a:lstStyle/>
          <a:p>
            <a:r>
              <a:rPr lang="en-US" sz="3600" dirty="0"/>
              <a:t>No obvious way to count</a:t>
            </a:r>
          </a:p>
          <a:p>
            <a:endParaRPr lang="en-US" sz="3600" u="sng" dirty="0"/>
          </a:p>
          <a:p>
            <a:r>
              <a:rPr lang="en-US" sz="3600" u="sng" dirty="0"/>
              <a:t>Probably best understood symbolically</a:t>
            </a:r>
          </a:p>
        </p:txBody>
      </p:sp>
      <p:sp>
        <p:nvSpPr>
          <p:cNvPr id="4" name="Content Placeholder 3">
            <a:extLst>
              <a:ext uri="{FF2B5EF4-FFF2-40B4-BE49-F238E27FC236}">
                <a16:creationId xmlns:a16="http://schemas.microsoft.com/office/drawing/2014/main" id="{10C078A3-FE26-3E2A-74D3-F59949A4D5C5}"/>
              </a:ext>
            </a:extLst>
          </p:cNvPr>
          <p:cNvSpPr>
            <a:spLocks noGrp="1"/>
          </p:cNvSpPr>
          <p:nvPr>
            <p:ph sz="half" idx="2"/>
          </p:nvPr>
        </p:nvSpPr>
        <p:spPr/>
        <p:txBody>
          <a:bodyPr vert="horz" lIns="91440" tIns="45720" rIns="91440" bIns="45720" rtlCol="0" anchor="t">
            <a:normAutofit/>
          </a:bodyPr>
          <a:lstStyle/>
          <a:p>
            <a:r>
              <a:rPr lang="en-US" dirty="0"/>
              <a:t>"7"= 53x in Revelation</a:t>
            </a:r>
          </a:p>
          <a:p>
            <a:endParaRPr lang="en-US" dirty="0"/>
          </a:p>
          <a:p>
            <a:r>
              <a:rPr lang="en-US" dirty="0"/>
              <a:t>Traditionally, Rome was governed by 7 kings (753-509 BC)</a:t>
            </a:r>
          </a:p>
        </p:txBody>
      </p:sp>
    </p:spTree>
    <p:extLst>
      <p:ext uri="{BB962C8B-B14F-4D97-AF65-F5344CB8AC3E}">
        <p14:creationId xmlns:p14="http://schemas.microsoft.com/office/powerpoint/2010/main" val="193228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3E5B-1BF7-FA67-A49E-CD696E1C43C5}"/>
              </a:ext>
            </a:extLst>
          </p:cNvPr>
          <p:cNvSpPr>
            <a:spLocks noGrp="1"/>
          </p:cNvSpPr>
          <p:nvPr>
            <p:ph type="title"/>
          </p:nvPr>
        </p:nvSpPr>
        <p:spPr/>
        <p:txBody>
          <a:bodyPr/>
          <a:lstStyle/>
          <a:p>
            <a:r>
              <a:rPr lang="en-US" dirty="0">
                <a:solidFill>
                  <a:srgbClr val="FFFF00"/>
                </a:solidFill>
              </a:rPr>
              <a:t>Ten kings, but the King of kings</a:t>
            </a:r>
          </a:p>
        </p:txBody>
      </p:sp>
      <p:sp>
        <p:nvSpPr>
          <p:cNvPr id="3" name="Content Placeholder 2">
            <a:extLst>
              <a:ext uri="{FF2B5EF4-FFF2-40B4-BE49-F238E27FC236}">
                <a16:creationId xmlns:a16="http://schemas.microsoft.com/office/drawing/2014/main" id="{D3A1F265-A760-4762-BCB4-06E8C28436A1}"/>
              </a:ext>
            </a:extLst>
          </p:cNvPr>
          <p:cNvSpPr>
            <a:spLocks noGrp="1"/>
          </p:cNvSpPr>
          <p:nvPr>
            <p:ph idx="1"/>
          </p:nvPr>
        </p:nvSpPr>
        <p:spPr/>
        <p:txBody>
          <a:bodyPr vert="horz" lIns="91440" tIns="45720" rIns="91440" bIns="45720" rtlCol="0" anchor="t">
            <a:normAutofit/>
          </a:bodyPr>
          <a:lstStyle/>
          <a:p>
            <a:r>
              <a:rPr lang="en-US" sz="3200" dirty="0"/>
              <a:t>Revelation 17:12 </a:t>
            </a:r>
            <a:r>
              <a:rPr lang="en-US" sz="3200" dirty="0">
                <a:ea typeface="+mn-lt"/>
                <a:cs typeface="+mn-lt"/>
              </a:rPr>
              <a:t>And the ten horns that you saw are ten kings who have not yet received a kingdom, but they are to receive authority as kings for one hour, together with the beast. </a:t>
            </a:r>
            <a:r>
              <a:rPr lang="en-US" sz="3200" b="1" baseline="30000" dirty="0">
                <a:ea typeface="+mn-lt"/>
                <a:cs typeface="+mn-lt"/>
              </a:rPr>
              <a:t>13 </a:t>
            </a:r>
            <a:r>
              <a:rPr lang="en-US" sz="3200" dirty="0">
                <a:ea typeface="+mn-lt"/>
                <a:cs typeface="+mn-lt"/>
              </a:rPr>
              <a:t>These are united in yielding their power and authority to the beast; </a:t>
            </a:r>
            <a:r>
              <a:rPr lang="en-US" sz="3200" b="1" baseline="30000" dirty="0">
                <a:ea typeface="+mn-lt"/>
                <a:cs typeface="+mn-lt"/>
              </a:rPr>
              <a:t>14 </a:t>
            </a:r>
            <a:r>
              <a:rPr lang="en-US" sz="3200" dirty="0">
                <a:ea typeface="+mn-lt"/>
                <a:cs typeface="+mn-lt"/>
              </a:rPr>
              <a:t>they will make war on the Lamb, and the Lamb will conquer them, for </a:t>
            </a:r>
            <a:r>
              <a:rPr lang="en-US" sz="3200" u="sng" dirty="0">
                <a:ea typeface="+mn-lt"/>
                <a:cs typeface="+mn-lt"/>
              </a:rPr>
              <a:t>he is Lord of lords and King of kings,</a:t>
            </a:r>
            <a:r>
              <a:rPr lang="en-US" sz="3200" dirty="0">
                <a:ea typeface="+mn-lt"/>
                <a:cs typeface="+mn-lt"/>
              </a:rPr>
              <a:t> and those with him are called and chosen and faithful.’</a:t>
            </a:r>
            <a:endParaRPr lang="en-US" sz="3200" dirty="0"/>
          </a:p>
        </p:txBody>
      </p:sp>
    </p:spTree>
    <p:extLst>
      <p:ext uri="{BB962C8B-B14F-4D97-AF65-F5344CB8AC3E}">
        <p14:creationId xmlns:p14="http://schemas.microsoft.com/office/powerpoint/2010/main" val="222943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0117-D67A-231F-943B-1C2CE2E94A92}"/>
              </a:ext>
            </a:extLst>
          </p:cNvPr>
          <p:cNvSpPr>
            <a:spLocks noGrp="1"/>
          </p:cNvSpPr>
          <p:nvPr>
            <p:ph type="title"/>
          </p:nvPr>
        </p:nvSpPr>
        <p:spPr/>
        <p:txBody>
          <a:bodyPr/>
          <a:lstStyle/>
          <a:p>
            <a:r>
              <a:rPr lang="en-US" dirty="0">
                <a:solidFill>
                  <a:srgbClr val="FFFF00"/>
                </a:solidFill>
              </a:rPr>
              <a:t>"King of kings" in Jewish Lit.</a:t>
            </a:r>
          </a:p>
        </p:txBody>
      </p:sp>
      <p:sp>
        <p:nvSpPr>
          <p:cNvPr id="3" name="Content Placeholder 2">
            <a:extLst>
              <a:ext uri="{FF2B5EF4-FFF2-40B4-BE49-F238E27FC236}">
                <a16:creationId xmlns:a16="http://schemas.microsoft.com/office/drawing/2014/main" id="{E5BDF73F-9DF6-2686-CC53-4669C452C521}"/>
              </a:ext>
            </a:extLst>
          </p:cNvPr>
          <p:cNvSpPr>
            <a:spLocks noGrp="1"/>
          </p:cNvSpPr>
          <p:nvPr>
            <p:ph sz="half" idx="1"/>
          </p:nvPr>
        </p:nvSpPr>
        <p:spPr/>
        <p:txBody>
          <a:bodyPr vert="horz" lIns="91440" tIns="45720" rIns="91440" bIns="45720" rtlCol="0" anchor="t">
            <a:normAutofit/>
          </a:bodyPr>
          <a:lstStyle/>
          <a:p>
            <a:r>
              <a:rPr lang="en-US" sz="3200" dirty="0"/>
              <a:t>Daniel 4:37 (LXX) To the most high, I extol and praise, to the one who created the heavens, the earth, the seas, the rivers, and all that are in them. I extol and praise because he is God of gods, </a:t>
            </a:r>
            <a:r>
              <a:rPr lang="en-US" sz="3200" u="sng" dirty="0"/>
              <a:t>Lord of lords, and King of kings</a:t>
            </a:r>
            <a:r>
              <a:rPr lang="en-US" sz="3200" dirty="0"/>
              <a:t>.</a:t>
            </a:r>
          </a:p>
          <a:p>
            <a:pPr marL="0" indent="0">
              <a:buNone/>
            </a:pPr>
            <a:endParaRPr lang="en-US" sz="3200" dirty="0"/>
          </a:p>
          <a:p>
            <a:endParaRPr lang="en-US" dirty="0"/>
          </a:p>
        </p:txBody>
      </p:sp>
      <p:sp>
        <p:nvSpPr>
          <p:cNvPr id="4" name="Content Placeholder 3">
            <a:extLst>
              <a:ext uri="{FF2B5EF4-FFF2-40B4-BE49-F238E27FC236}">
                <a16:creationId xmlns:a16="http://schemas.microsoft.com/office/drawing/2014/main" id="{A6050B9F-9FD0-9A88-8757-77E11DDF37CF}"/>
              </a:ext>
            </a:extLst>
          </p:cNvPr>
          <p:cNvSpPr>
            <a:spLocks noGrp="1"/>
          </p:cNvSpPr>
          <p:nvPr>
            <p:ph sz="half" idx="2"/>
          </p:nvPr>
        </p:nvSpPr>
        <p:spPr/>
        <p:txBody>
          <a:bodyPr vert="horz" lIns="91440" tIns="45720" rIns="91440" bIns="45720" rtlCol="0" anchor="t">
            <a:normAutofit/>
          </a:bodyPr>
          <a:lstStyle/>
          <a:p>
            <a:r>
              <a:rPr lang="en-US" dirty="0"/>
              <a:t>1 Enoch 9:4 </a:t>
            </a:r>
            <a:r>
              <a:rPr lang="en-US" dirty="0">
                <a:ea typeface="+mn-lt"/>
                <a:cs typeface="+mn-lt"/>
              </a:rPr>
              <a:t> "Bring our cause  before the Most High."' And they said to the Lord of the ages: '</a:t>
            </a:r>
            <a:r>
              <a:rPr lang="en-US" u="sng" dirty="0">
                <a:ea typeface="+mn-lt"/>
                <a:cs typeface="+mn-lt"/>
              </a:rPr>
              <a:t>Lord of lords, God of gods, King of kings</a:t>
            </a:r>
            <a:r>
              <a:rPr lang="en-US" dirty="0">
                <a:ea typeface="+mn-lt"/>
                <a:cs typeface="+mn-lt"/>
              </a:rPr>
              <a:t>, and God of the ages, the throne of your glory remains unto all the generations of the </a:t>
            </a:r>
            <a:r>
              <a:rPr lang="en-US" baseline="30000" dirty="0">
                <a:ea typeface="+mn-lt"/>
                <a:cs typeface="+mn-lt"/>
              </a:rPr>
              <a:t>5</a:t>
            </a:r>
            <a:r>
              <a:rPr lang="en-US" dirty="0">
                <a:ea typeface="+mn-lt"/>
                <a:cs typeface="+mn-lt"/>
              </a:rPr>
              <a:t> ages, and Let your name be holy and glorious and blessed unto all the ages!</a:t>
            </a:r>
            <a:endParaRPr lang="en-US" dirty="0"/>
          </a:p>
        </p:txBody>
      </p:sp>
    </p:spTree>
    <p:extLst>
      <p:ext uri="{BB962C8B-B14F-4D97-AF65-F5344CB8AC3E}">
        <p14:creationId xmlns:p14="http://schemas.microsoft.com/office/powerpoint/2010/main" val="199905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6B86-167D-659C-81F4-97F8B203BC1B}"/>
              </a:ext>
            </a:extLst>
          </p:cNvPr>
          <p:cNvSpPr>
            <a:spLocks noGrp="1"/>
          </p:cNvSpPr>
          <p:nvPr>
            <p:ph type="title"/>
          </p:nvPr>
        </p:nvSpPr>
        <p:spPr/>
        <p:txBody>
          <a:bodyPr/>
          <a:lstStyle/>
          <a:p>
            <a:r>
              <a:rPr lang="en-US" dirty="0">
                <a:solidFill>
                  <a:srgbClr val="FFFF00"/>
                </a:solidFill>
              </a:rPr>
              <a:t>"King of kings" in the ANE</a:t>
            </a:r>
          </a:p>
        </p:txBody>
      </p:sp>
      <p:sp>
        <p:nvSpPr>
          <p:cNvPr id="3" name="Content Placeholder 2">
            <a:extLst>
              <a:ext uri="{FF2B5EF4-FFF2-40B4-BE49-F238E27FC236}">
                <a16:creationId xmlns:a16="http://schemas.microsoft.com/office/drawing/2014/main" id="{02B39B84-631F-F930-D510-0C2BF83735FD}"/>
              </a:ext>
            </a:extLst>
          </p:cNvPr>
          <p:cNvSpPr>
            <a:spLocks noGrp="1"/>
          </p:cNvSpPr>
          <p:nvPr>
            <p:ph sz="half" idx="1"/>
          </p:nvPr>
        </p:nvSpPr>
        <p:spPr/>
        <p:txBody>
          <a:bodyPr vert="horz" lIns="91440" tIns="45720" rIns="91440" bIns="45720" rtlCol="0" anchor="t">
            <a:normAutofit/>
          </a:bodyPr>
          <a:lstStyle/>
          <a:p>
            <a:r>
              <a:rPr lang="en-US" sz="3200" b="1" dirty="0"/>
              <a:t>Ezekiel 26:7</a:t>
            </a:r>
            <a:r>
              <a:rPr lang="en-US" sz="3200" dirty="0"/>
              <a:t> </a:t>
            </a:r>
            <a:r>
              <a:rPr lang="en-US" sz="3200" b="1" baseline="30000" dirty="0">
                <a:ea typeface="+mn-lt"/>
                <a:cs typeface="+mn-lt"/>
              </a:rPr>
              <a:t> </a:t>
            </a:r>
            <a:r>
              <a:rPr lang="en-US" sz="3200" dirty="0">
                <a:ea typeface="+mn-lt"/>
                <a:cs typeface="+mn-lt"/>
              </a:rPr>
              <a:t>For thus says the Lord </a:t>
            </a:r>
            <a:r>
              <a:rPr lang="en-US" sz="3200" cap="small" dirty="0">
                <a:ea typeface="+mn-lt"/>
                <a:cs typeface="+mn-lt"/>
              </a:rPr>
              <a:t>God</a:t>
            </a:r>
            <a:r>
              <a:rPr lang="en-US" sz="3200" dirty="0">
                <a:ea typeface="+mn-lt"/>
                <a:cs typeface="+mn-lt"/>
              </a:rPr>
              <a:t>: I will bring against Tyre from the north King Nebuchadrezzar of Babylon, </a:t>
            </a:r>
            <a:r>
              <a:rPr lang="en-US" sz="3200" u="sng" dirty="0">
                <a:ea typeface="+mn-lt"/>
                <a:cs typeface="+mn-lt"/>
              </a:rPr>
              <a:t>king of kings</a:t>
            </a:r>
            <a:r>
              <a:rPr lang="en-US" sz="3200" dirty="0">
                <a:ea typeface="+mn-lt"/>
                <a:cs typeface="+mn-lt"/>
              </a:rPr>
              <a:t>, together with horses, chariots, cavalry, and a great and powerful army.</a:t>
            </a:r>
            <a:endParaRPr lang="en-US" sz="3200" dirty="0"/>
          </a:p>
        </p:txBody>
      </p:sp>
      <p:sp>
        <p:nvSpPr>
          <p:cNvPr id="4" name="Content Placeholder 3">
            <a:extLst>
              <a:ext uri="{FF2B5EF4-FFF2-40B4-BE49-F238E27FC236}">
                <a16:creationId xmlns:a16="http://schemas.microsoft.com/office/drawing/2014/main" id="{99770B74-6988-0355-8620-2DA24C2E1E4A}"/>
              </a:ext>
            </a:extLst>
          </p:cNvPr>
          <p:cNvSpPr>
            <a:spLocks noGrp="1"/>
          </p:cNvSpPr>
          <p:nvPr>
            <p:ph sz="half" idx="2"/>
          </p:nvPr>
        </p:nvSpPr>
        <p:spPr/>
        <p:txBody>
          <a:bodyPr vert="horz" lIns="91440" tIns="45720" rIns="91440" bIns="45720" rtlCol="0" anchor="t">
            <a:normAutofit/>
          </a:bodyPr>
          <a:lstStyle/>
          <a:p>
            <a:r>
              <a:rPr lang="en-US" b="1" dirty="0"/>
              <a:t>Ezra 2:11</a:t>
            </a:r>
            <a:r>
              <a:rPr lang="en-US" dirty="0"/>
              <a:t> </a:t>
            </a:r>
            <a:r>
              <a:rPr lang="en-US" dirty="0">
                <a:ea typeface="+mn-lt"/>
                <a:cs typeface="+mn-lt"/>
              </a:rPr>
              <a:t>This is a copy of the letter that King Artaxerxes gave to the priest Ezra, the scribe, a scholar of the text of the commandments of the </a:t>
            </a:r>
            <a:r>
              <a:rPr lang="en-US" cap="small" dirty="0">
                <a:ea typeface="+mn-lt"/>
                <a:cs typeface="+mn-lt"/>
              </a:rPr>
              <a:t>Lord</a:t>
            </a:r>
            <a:r>
              <a:rPr lang="en-US" dirty="0">
                <a:ea typeface="+mn-lt"/>
                <a:cs typeface="+mn-lt"/>
              </a:rPr>
              <a:t> and his statutes for Israel: </a:t>
            </a:r>
            <a:r>
              <a:rPr lang="en-US" b="1" baseline="30000" dirty="0">
                <a:ea typeface="+mn-lt"/>
                <a:cs typeface="+mn-lt"/>
              </a:rPr>
              <a:t>12 </a:t>
            </a:r>
            <a:r>
              <a:rPr lang="en-US" dirty="0">
                <a:ea typeface="+mn-lt"/>
                <a:cs typeface="+mn-lt"/>
              </a:rPr>
              <a:t>‘</a:t>
            </a:r>
            <a:r>
              <a:rPr lang="en-US" u="sng" dirty="0">
                <a:ea typeface="+mn-lt"/>
                <a:cs typeface="+mn-lt"/>
              </a:rPr>
              <a:t>Artaxerxes, king of kings</a:t>
            </a:r>
            <a:r>
              <a:rPr lang="en-US" dirty="0">
                <a:ea typeface="+mn-lt"/>
                <a:cs typeface="+mn-lt"/>
              </a:rPr>
              <a:t>, to the priest Ezra, the scribe of the law of the God of heaven: Peace</a:t>
            </a:r>
            <a:endParaRPr lang="en-US" dirty="0"/>
          </a:p>
        </p:txBody>
      </p:sp>
    </p:spTree>
    <p:extLst>
      <p:ext uri="{BB962C8B-B14F-4D97-AF65-F5344CB8AC3E}">
        <p14:creationId xmlns:p14="http://schemas.microsoft.com/office/powerpoint/2010/main" val="147678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C2CF-CF9F-6EFA-8689-34289CB813FA}"/>
              </a:ext>
            </a:extLst>
          </p:cNvPr>
          <p:cNvSpPr>
            <a:spLocks noGrp="1"/>
          </p:cNvSpPr>
          <p:nvPr>
            <p:ph type="title"/>
          </p:nvPr>
        </p:nvSpPr>
        <p:spPr/>
        <p:txBody>
          <a:bodyPr/>
          <a:lstStyle/>
          <a:p>
            <a:r>
              <a:rPr lang="en-US" dirty="0">
                <a:solidFill>
                  <a:srgbClr val="FFFF00"/>
                </a:solidFill>
              </a:rPr>
              <a:t>Summary of middle section (7-16)</a:t>
            </a:r>
          </a:p>
        </p:txBody>
      </p:sp>
      <p:sp>
        <p:nvSpPr>
          <p:cNvPr id="3" name="Content Placeholder 2">
            <a:extLst>
              <a:ext uri="{FF2B5EF4-FFF2-40B4-BE49-F238E27FC236}">
                <a16:creationId xmlns:a16="http://schemas.microsoft.com/office/drawing/2014/main" id="{806CCE5D-DDD7-6B6E-1BFC-9355B29FC6C2}"/>
              </a:ext>
            </a:extLst>
          </p:cNvPr>
          <p:cNvSpPr>
            <a:spLocks noGrp="1"/>
          </p:cNvSpPr>
          <p:nvPr>
            <p:ph idx="1"/>
          </p:nvPr>
        </p:nvSpPr>
        <p:spPr/>
        <p:txBody>
          <a:bodyPr/>
          <a:lstStyle/>
          <a:p>
            <a:r>
              <a:rPr lang="en-US" dirty="0"/>
              <a:t>The three cycles of judgments have ended</a:t>
            </a:r>
          </a:p>
          <a:p>
            <a:endParaRPr lang="en-US" dirty="0"/>
          </a:p>
          <a:p>
            <a:r>
              <a:rPr lang="en-US" dirty="0"/>
              <a:t>The enemies of God’s people will be judged. </a:t>
            </a:r>
          </a:p>
          <a:p>
            <a:endParaRPr lang="en-US" dirty="0"/>
          </a:p>
          <a:p>
            <a:r>
              <a:rPr lang="en-US" dirty="0"/>
              <a:t>Their response was one of unrepentance. </a:t>
            </a:r>
          </a:p>
        </p:txBody>
      </p:sp>
    </p:spTree>
    <p:extLst>
      <p:ext uri="{BB962C8B-B14F-4D97-AF65-F5344CB8AC3E}">
        <p14:creationId xmlns:p14="http://schemas.microsoft.com/office/powerpoint/2010/main" val="281486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7736-A3E1-5F53-5EB3-0B28063B5BF4}"/>
              </a:ext>
            </a:extLst>
          </p:cNvPr>
          <p:cNvSpPr>
            <a:spLocks noGrp="1"/>
          </p:cNvSpPr>
          <p:nvPr>
            <p:ph type="title"/>
          </p:nvPr>
        </p:nvSpPr>
        <p:spPr/>
        <p:txBody>
          <a:bodyPr/>
          <a:lstStyle/>
          <a:p>
            <a:r>
              <a:rPr lang="en-US" dirty="0">
                <a:solidFill>
                  <a:srgbClr val="FFFF00"/>
                </a:solidFill>
              </a:rPr>
              <a:t>Interpretation</a:t>
            </a:r>
          </a:p>
        </p:txBody>
      </p:sp>
      <p:sp>
        <p:nvSpPr>
          <p:cNvPr id="3" name="Content Placeholder 2">
            <a:extLst>
              <a:ext uri="{FF2B5EF4-FFF2-40B4-BE49-F238E27FC236}">
                <a16:creationId xmlns:a16="http://schemas.microsoft.com/office/drawing/2014/main" id="{BA722E01-A051-AAFD-7444-1B8D310E49F8}"/>
              </a:ext>
            </a:extLst>
          </p:cNvPr>
          <p:cNvSpPr>
            <a:spLocks noGrp="1"/>
          </p:cNvSpPr>
          <p:nvPr>
            <p:ph idx="1"/>
          </p:nvPr>
        </p:nvSpPr>
        <p:spPr/>
        <p:txBody>
          <a:bodyPr vert="horz" lIns="91440" tIns="45720" rIns="91440" bIns="45720" rtlCol="0" anchor="t">
            <a:noAutofit/>
          </a:bodyPr>
          <a:lstStyle/>
          <a:p>
            <a:r>
              <a:rPr lang="en-US" sz="3200" b="1" dirty="0"/>
              <a:t>Revelation 17:15</a:t>
            </a:r>
            <a:r>
              <a:rPr lang="en-US" sz="3200" dirty="0"/>
              <a:t> </a:t>
            </a:r>
            <a:r>
              <a:rPr lang="en-US" sz="3200" b="1" baseline="30000" dirty="0">
                <a:ea typeface="+mn-lt"/>
                <a:cs typeface="+mn-lt"/>
              </a:rPr>
              <a:t> </a:t>
            </a:r>
            <a:r>
              <a:rPr lang="en-US" sz="3200" dirty="0">
                <a:ea typeface="+mn-lt"/>
                <a:cs typeface="+mn-lt"/>
              </a:rPr>
              <a:t>And he said to me, ‘The waters that you saw, where the whore is seated, are peoples and multitudes and nations and languages. </a:t>
            </a:r>
            <a:r>
              <a:rPr lang="en-US" sz="3200" b="1" baseline="30000" dirty="0">
                <a:ea typeface="+mn-lt"/>
                <a:cs typeface="+mn-lt"/>
              </a:rPr>
              <a:t>16 </a:t>
            </a:r>
            <a:r>
              <a:rPr lang="en-US" sz="3200" dirty="0">
                <a:ea typeface="+mn-lt"/>
                <a:cs typeface="+mn-lt"/>
              </a:rPr>
              <a:t>And the ten horns that you saw, they and the beast will hate the whore; they will make her desolate and naked; they will devour her flesh and burn her up with fire. </a:t>
            </a:r>
            <a:r>
              <a:rPr lang="en-US" sz="3200" b="1" baseline="30000" dirty="0">
                <a:ea typeface="+mn-lt"/>
                <a:cs typeface="+mn-lt"/>
              </a:rPr>
              <a:t>17 </a:t>
            </a:r>
            <a:r>
              <a:rPr lang="en-US" sz="3200" dirty="0">
                <a:ea typeface="+mn-lt"/>
                <a:cs typeface="+mn-lt"/>
              </a:rPr>
              <a:t>For God has put it into their hearts to carry out his purpose by agreeing to give their kingdom to the beast, until the words of God will be fulfilled. </a:t>
            </a:r>
            <a:r>
              <a:rPr lang="en-US" sz="3200" b="1" baseline="30000" dirty="0">
                <a:ea typeface="+mn-lt"/>
                <a:cs typeface="+mn-lt"/>
              </a:rPr>
              <a:t>18 </a:t>
            </a:r>
            <a:r>
              <a:rPr lang="en-US" sz="3200" dirty="0">
                <a:ea typeface="+mn-lt"/>
                <a:cs typeface="+mn-lt"/>
              </a:rPr>
              <a:t>The woman you saw is the great city that rules over the kings of the earth.’</a:t>
            </a:r>
            <a:endParaRPr lang="en-US" sz="3200" dirty="0"/>
          </a:p>
        </p:txBody>
      </p:sp>
    </p:spTree>
    <p:extLst>
      <p:ext uri="{BB962C8B-B14F-4D97-AF65-F5344CB8AC3E}">
        <p14:creationId xmlns:p14="http://schemas.microsoft.com/office/powerpoint/2010/main" val="248474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8BE7-BAFA-B2A1-9567-508A3417546B}"/>
              </a:ext>
            </a:extLst>
          </p:cNvPr>
          <p:cNvSpPr>
            <a:spLocks noGrp="1"/>
          </p:cNvSpPr>
          <p:nvPr>
            <p:ph type="title"/>
          </p:nvPr>
        </p:nvSpPr>
        <p:spPr/>
        <p:txBody>
          <a:bodyPr/>
          <a:lstStyle/>
          <a:p>
            <a:r>
              <a:rPr lang="en-US" dirty="0">
                <a:solidFill>
                  <a:srgbClr val="FFFF00"/>
                </a:solidFill>
                <a:ea typeface="Meiryo"/>
              </a:rPr>
              <a:t>Intro to Revelation 17</a:t>
            </a:r>
            <a:endParaRPr lang="en-US" dirty="0">
              <a:solidFill>
                <a:srgbClr val="FFFF00"/>
              </a:solidFill>
            </a:endParaRPr>
          </a:p>
        </p:txBody>
      </p:sp>
      <p:sp>
        <p:nvSpPr>
          <p:cNvPr id="3" name="Content Placeholder 2">
            <a:extLst>
              <a:ext uri="{FF2B5EF4-FFF2-40B4-BE49-F238E27FC236}">
                <a16:creationId xmlns:a16="http://schemas.microsoft.com/office/drawing/2014/main" id="{CCEAB301-8BEA-CB5E-67B0-7DC7D27A5F1D}"/>
              </a:ext>
            </a:extLst>
          </p:cNvPr>
          <p:cNvSpPr>
            <a:spLocks noGrp="1"/>
          </p:cNvSpPr>
          <p:nvPr>
            <p:ph idx="1"/>
          </p:nvPr>
        </p:nvSpPr>
        <p:spPr/>
        <p:txBody>
          <a:bodyPr vert="horz" lIns="109728" tIns="109728" rIns="109728" bIns="91440" rtlCol="0" anchor="t">
            <a:noAutofit/>
          </a:bodyPr>
          <a:lstStyle/>
          <a:p>
            <a:r>
              <a:rPr lang="en-US" sz="3200" dirty="0">
                <a:solidFill>
                  <a:schemeClr val="tx1"/>
                </a:solidFill>
                <a:ea typeface="Meiryo"/>
              </a:rPr>
              <a:t>Ekphrasis= description</a:t>
            </a:r>
          </a:p>
          <a:p>
            <a:endParaRPr lang="en-US" sz="3200" dirty="0">
              <a:solidFill>
                <a:schemeClr val="tx1"/>
              </a:solidFill>
              <a:ea typeface="Meiryo"/>
            </a:endParaRPr>
          </a:p>
          <a:p>
            <a:r>
              <a:rPr lang="en-US" sz="3200" dirty="0">
                <a:solidFill>
                  <a:schemeClr val="tx1"/>
                </a:solidFill>
                <a:ea typeface="Meiryo"/>
              </a:rPr>
              <a:t>Unique in that it gives a detailed description and interpretation of John's vision</a:t>
            </a:r>
          </a:p>
        </p:txBody>
      </p:sp>
    </p:spTree>
    <p:extLst>
      <p:ext uri="{BB962C8B-B14F-4D97-AF65-F5344CB8AC3E}">
        <p14:creationId xmlns:p14="http://schemas.microsoft.com/office/powerpoint/2010/main" val="152493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F3B1-C0B5-DEC7-381B-19F1DFF69760}"/>
              </a:ext>
            </a:extLst>
          </p:cNvPr>
          <p:cNvSpPr>
            <a:spLocks noGrp="1"/>
          </p:cNvSpPr>
          <p:nvPr>
            <p:ph type="title"/>
          </p:nvPr>
        </p:nvSpPr>
        <p:spPr/>
        <p:txBody>
          <a:bodyPr/>
          <a:lstStyle/>
          <a:p>
            <a:r>
              <a:rPr lang="en-US" dirty="0">
                <a:solidFill>
                  <a:srgbClr val="FFFF00"/>
                </a:solidFill>
                <a:ea typeface="Meiryo"/>
              </a:rPr>
              <a:t>Interpretations of the figures</a:t>
            </a:r>
            <a:endParaRPr lang="en-US" dirty="0">
              <a:solidFill>
                <a:srgbClr val="FFFF00"/>
              </a:solidFill>
            </a:endParaRPr>
          </a:p>
        </p:txBody>
      </p:sp>
      <p:sp>
        <p:nvSpPr>
          <p:cNvPr id="3" name="Content Placeholder 2">
            <a:extLst>
              <a:ext uri="{FF2B5EF4-FFF2-40B4-BE49-F238E27FC236}">
                <a16:creationId xmlns:a16="http://schemas.microsoft.com/office/drawing/2014/main" id="{795F89C0-F5B2-F6E6-1038-C495AFA2704B}"/>
              </a:ext>
            </a:extLst>
          </p:cNvPr>
          <p:cNvSpPr>
            <a:spLocks noGrp="1"/>
          </p:cNvSpPr>
          <p:nvPr>
            <p:ph idx="1"/>
          </p:nvPr>
        </p:nvSpPr>
        <p:spPr/>
        <p:txBody>
          <a:bodyPr vert="horz" lIns="109728" tIns="109728" rIns="109728" bIns="91440" rtlCol="0" anchor="t">
            <a:normAutofit/>
          </a:bodyPr>
          <a:lstStyle/>
          <a:p>
            <a:r>
              <a:rPr lang="en-US" sz="3200" u="sng" dirty="0">
                <a:ea typeface="Meiryo"/>
              </a:rPr>
              <a:t>The great whore</a:t>
            </a:r>
            <a:r>
              <a:rPr lang="en-US" sz="3200" dirty="0">
                <a:ea typeface="Meiryo"/>
              </a:rPr>
              <a:t>= the great city that rules over the kings of the earth</a:t>
            </a:r>
          </a:p>
          <a:p>
            <a:r>
              <a:rPr lang="en-US" sz="3200" u="sng" dirty="0">
                <a:ea typeface="Meiryo"/>
              </a:rPr>
              <a:t>The beast upon which she sits with seven heads</a:t>
            </a:r>
            <a:r>
              <a:rPr lang="en-US" sz="3200" dirty="0">
                <a:ea typeface="Meiryo"/>
              </a:rPr>
              <a:t>= seven heads are seven hills and kings who will make war with the Lamb</a:t>
            </a:r>
          </a:p>
        </p:txBody>
      </p:sp>
    </p:spTree>
    <p:extLst>
      <p:ext uri="{BB962C8B-B14F-4D97-AF65-F5344CB8AC3E}">
        <p14:creationId xmlns:p14="http://schemas.microsoft.com/office/powerpoint/2010/main" val="185898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AF5C-8271-9B2C-84D2-103A27874FD2}"/>
              </a:ext>
            </a:extLst>
          </p:cNvPr>
          <p:cNvSpPr>
            <a:spLocks noGrp="1"/>
          </p:cNvSpPr>
          <p:nvPr>
            <p:ph type="title"/>
          </p:nvPr>
        </p:nvSpPr>
        <p:spPr>
          <a:xfrm>
            <a:off x="1316391" y="442220"/>
            <a:ext cx="9374420" cy="1345269"/>
          </a:xfrm>
        </p:spPr>
        <p:txBody>
          <a:bodyPr/>
          <a:lstStyle/>
          <a:p>
            <a:r>
              <a:rPr lang="en-US" dirty="0">
                <a:solidFill>
                  <a:srgbClr val="FFFF00"/>
                </a:solidFill>
                <a:ea typeface="Meiryo"/>
              </a:rPr>
              <a:t>The great whore</a:t>
            </a:r>
            <a:endParaRPr lang="en-US" dirty="0">
              <a:solidFill>
                <a:srgbClr val="FFFF00"/>
              </a:solidFill>
            </a:endParaRPr>
          </a:p>
        </p:txBody>
      </p:sp>
      <p:sp>
        <p:nvSpPr>
          <p:cNvPr id="3" name="Content Placeholder 2">
            <a:extLst>
              <a:ext uri="{FF2B5EF4-FFF2-40B4-BE49-F238E27FC236}">
                <a16:creationId xmlns:a16="http://schemas.microsoft.com/office/drawing/2014/main" id="{3E9C32CA-B0E9-C492-E31C-C28AE55238D3}"/>
              </a:ext>
            </a:extLst>
          </p:cNvPr>
          <p:cNvSpPr>
            <a:spLocks noGrp="1"/>
          </p:cNvSpPr>
          <p:nvPr>
            <p:ph idx="1"/>
          </p:nvPr>
        </p:nvSpPr>
        <p:spPr>
          <a:xfrm>
            <a:off x="828178" y="2061905"/>
            <a:ext cx="10232747" cy="3651504"/>
          </a:xfrm>
        </p:spPr>
        <p:txBody>
          <a:bodyPr vert="horz" lIns="109728" tIns="109728" rIns="109728" bIns="91440" rtlCol="0" anchor="t">
            <a:noAutofit/>
          </a:bodyPr>
          <a:lstStyle/>
          <a:p>
            <a:r>
              <a:rPr lang="en-US" sz="3200" b="1" dirty="0">
                <a:solidFill>
                  <a:schemeClr val="tx1"/>
                </a:solidFill>
                <a:ea typeface="Meiryo"/>
              </a:rPr>
              <a:t>Revelation 17:1</a:t>
            </a:r>
            <a:r>
              <a:rPr lang="en-US" sz="3200" dirty="0">
                <a:solidFill>
                  <a:schemeClr val="tx1"/>
                </a:solidFill>
                <a:ea typeface="Meiryo"/>
              </a:rPr>
              <a:t> </a:t>
            </a:r>
            <a:r>
              <a:rPr lang="en-US" sz="3200" dirty="0">
                <a:solidFill>
                  <a:schemeClr val="tx1"/>
                </a:solidFill>
                <a:ea typeface="+mn-lt"/>
                <a:cs typeface="+mn-lt"/>
              </a:rPr>
              <a:t>Then one of the seven angels who had the seven bowls came and said to me, ‘Come, I will show you the judgement of the great whore who is seated on many waters, </a:t>
            </a:r>
            <a:r>
              <a:rPr lang="en-US" sz="3200" b="1" baseline="30000" dirty="0">
                <a:solidFill>
                  <a:schemeClr val="tx1"/>
                </a:solidFill>
                <a:ea typeface="+mn-lt"/>
                <a:cs typeface="+mn-lt"/>
              </a:rPr>
              <a:t>2 </a:t>
            </a:r>
            <a:r>
              <a:rPr lang="en-US" sz="3200" u="sng" dirty="0">
                <a:solidFill>
                  <a:schemeClr val="tx1"/>
                </a:solidFill>
                <a:ea typeface="+mn-lt"/>
                <a:cs typeface="+mn-lt"/>
              </a:rPr>
              <a:t>with whom the kings of the earth have committed fornication, and with the wine of whose fornication the inhabitants of the earth have become drunk.’</a:t>
            </a:r>
            <a:endParaRPr lang="en-US" sz="3200" u="sng" dirty="0">
              <a:solidFill>
                <a:schemeClr val="tx1"/>
              </a:solidFill>
            </a:endParaRPr>
          </a:p>
        </p:txBody>
      </p:sp>
    </p:spTree>
    <p:extLst>
      <p:ext uri="{BB962C8B-B14F-4D97-AF65-F5344CB8AC3E}">
        <p14:creationId xmlns:p14="http://schemas.microsoft.com/office/powerpoint/2010/main" val="284627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3D3F-3567-C4C7-A64E-C6642AEAED83}"/>
              </a:ext>
            </a:extLst>
          </p:cNvPr>
          <p:cNvSpPr>
            <a:spLocks noGrp="1"/>
          </p:cNvSpPr>
          <p:nvPr>
            <p:ph type="title"/>
          </p:nvPr>
        </p:nvSpPr>
        <p:spPr/>
        <p:txBody>
          <a:bodyPr>
            <a:normAutofit fontScale="90000"/>
          </a:bodyPr>
          <a:lstStyle/>
          <a:p>
            <a:r>
              <a:rPr lang="en-US" dirty="0">
                <a:solidFill>
                  <a:srgbClr val="FFFF00"/>
                </a:solidFill>
              </a:rPr>
              <a:t>Kings of the earth committing fornication?</a:t>
            </a:r>
          </a:p>
        </p:txBody>
      </p:sp>
      <p:sp>
        <p:nvSpPr>
          <p:cNvPr id="3" name="Content Placeholder 2">
            <a:extLst>
              <a:ext uri="{FF2B5EF4-FFF2-40B4-BE49-F238E27FC236}">
                <a16:creationId xmlns:a16="http://schemas.microsoft.com/office/drawing/2014/main" id="{7B150030-FA24-D033-3506-A068A4046EB1}"/>
              </a:ext>
            </a:extLst>
          </p:cNvPr>
          <p:cNvSpPr>
            <a:spLocks noGrp="1"/>
          </p:cNvSpPr>
          <p:nvPr>
            <p:ph sz="half" idx="1"/>
          </p:nvPr>
        </p:nvSpPr>
        <p:spPr/>
        <p:txBody>
          <a:bodyPr>
            <a:normAutofit fontScale="85000" lnSpcReduction="20000"/>
          </a:bodyPr>
          <a:lstStyle/>
          <a:p>
            <a:r>
              <a:rPr lang="en-US" sz="3800" dirty="0"/>
              <a:t>17:2; 18:3, 9; 19:2</a:t>
            </a:r>
          </a:p>
          <a:p>
            <a:endParaRPr lang="en-US" sz="3800" dirty="0"/>
          </a:p>
          <a:p>
            <a:r>
              <a:rPr lang="en-US" sz="3800" dirty="0"/>
              <a:t>Probably a reference to Rome’s relations with other nations.</a:t>
            </a:r>
          </a:p>
          <a:p>
            <a:endParaRPr lang="en-US" dirty="0"/>
          </a:p>
          <a:p>
            <a:endParaRPr lang="en-US" dirty="0"/>
          </a:p>
        </p:txBody>
      </p:sp>
      <p:sp>
        <p:nvSpPr>
          <p:cNvPr id="4" name="Content Placeholder 3">
            <a:extLst>
              <a:ext uri="{FF2B5EF4-FFF2-40B4-BE49-F238E27FC236}">
                <a16:creationId xmlns:a16="http://schemas.microsoft.com/office/drawing/2014/main" id="{7E2AE724-7886-9C28-D750-EAB9C536E6FD}"/>
              </a:ext>
            </a:extLst>
          </p:cNvPr>
          <p:cNvSpPr>
            <a:spLocks noGrp="1"/>
          </p:cNvSpPr>
          <p:nvPr>
            <p:ph sz="half" idx="2"/>
          </p:nvPr>
        </p:nvSpPr>
        <p:spPr/>
        <p:txBody>
          <a:bodyPr>
            <a:normAutofit fontScale="85000" lnSpcReduction="20000"/>
          </a:bodyPr>
          <a:lstStyle/>
          <a:p>
            <a:pPr algn="l"/>
            <a:r>
              <a:rPr lang="en-US" dirty="0"/>
              <a:t>Isaiah 23:15 </a:t>
            </a:r>
            <a:r>
              <a:rPr lang="en-US" b="0" i="0" dirty="0">
                <a:solidFill>
                  <a:schemeClr val="tx1">
                    <a:lumMod val="65000"/>
                  </a:schemeClr>
                </a:solidFill>
                <a:effectLst/>
                <a:latin typeface="system-ui"/>
              </a:rPr>
              <a:t>At that time </a:t>
            </a:r>
            <a:r>
              <a:rPr lang="en-US" b="0" i="0" dirty="0" err="1">
                <a:solidFill>
                  <a:schemeClr val="tx1">
                    <a:lumMod val="65000"/>
                  </a:schemeClr>
                </a:solidFill>
                <a:effectLst/>
                <a:latin typeface="system-ui"/>
              </a:rPr>
              <a:t>Tyre</a:t>
            </a:r>
            <a:r>
              <a:rPr lang="en-US" b="0" i="0" dirty="0">
                <a:solidFill>
                  <a:schemeClr val="tx1">
                    <a:lumMod val="65000"/>
                  </a:schemeClr>
                </a:solidFill>
                <a:effectLst/>
                <a:latin typeface="system-ui"/>
              </a:rPr>
              <a:t> will be forgotten for seventy years, the span of a king’s life. But at the end of these seventy years, it will happen to </a:t>
            </a:r>
            <a:r>
              <a:rPr lang="en-US" b="0" i="0" dirty="0" err="1">
                <a:solidFill>
                  <a:schemeClr val="tx1">
                    <a:lumMod val="65000"/>
                  </a:schemeClr>
                </a:solidFill>
                <a:effectLst/>
                <a:latin typeface="system-ui"/>
              </a:rPr>
              <a:t>Tyre</a:t>
            </a:r>
            <a:r>
              <a:rPr lang="en-US" b="0" i="0" dirty="0">
                <a:solidFill>
                  <a:schemeClr val="tx1">
                    <a:lumMod val="65000"/>
                  </a:schemeClr>
                </a:solidFill>
                <a:effectLst/>
                <a:latin typeface="system-ui"/>
              </a:rPr>
              <a:t> as in the song of the prostitute:</a:t>
            </a:r>
            <a:r>
              <a:rPr lang="en-US" b="1" i="0" baseline="30000" dirty="0">
                <a:solidFill>
                  <a:schemeClr val="tx1">
                    <a:lumMod val="65000"/>
                  </a:schemeClr>
                </a:solidFill>
                <a:effectLst/>
                <a:latin typeface="system-ui"/>
              </a:rPr>
              <a:t>16 </a:t>
            </a:r>
            <a:r>
              <a:rPr lang="en-US" b="0" i="0" dirty="0">
                <a:solidFill>
                  <a:schemeClr val="tx1">
                    <a:lumMod val="65000"/>
                  </a:schemeClr>
                </a:solidFill>
                <a:effectLst/>
                <a:latin typeface="system-ui"/>
              </a:rPr>
              <a:t>“Take up a harp, walk through the city,</a:t>
            </a:r>
            <a:br>
              <a:rPr lang="en-US" b="0" i="0" dirty="0">
                <a:solidFill>
                  <a:schemeClr val="tx1">
                    <a:lumMod val="65000"/>
                  </a:schemeClr>
                </a:solidFill>
                <a:effectLst/>
                <a:latin typeface="system-ui"/>
              </a:rPr>
            </a:br>
            <a:r>
              <a:rPr lang="en-US" b="0" i="0" dirty="0">
                <a:solidFill>
                  <a:schemeClr val="tx1">
                    <a:lumMod val="65000"/>
                  </a:schemeClr>
                </a:solidFill>
                <a:effectLst/>
                <a:latin typeface="Courier New" panose="02070309020205020404" pitchFamily="49" charset="0"/>
              </a:rPr>
              <a:t>    </a:t>
            </a:r>
            <a:r>
              <a:rPr lang="en-US" b="0" i="0" dirty="0">
                <a:solidFill>
                  <a:schemeClr val="tx1">
                    <a:lumMod val="65000"/>
                  </a:schemeClr>
                </a:solidFill>
                <a:effectLst/>
                <a:latin typeface="system-ui"/>
              </a:rPr>
              <a:t>you forgotten prostitute;</a:t>
            </a:r>
            <a:br>
              <a:rPr lang="en-US" b="0" i="0" dirty="0">
                <a:solidFill>
                  <a:schemeClr val="tx1">
                    <a:lumMod val="65000"/>
                  </a:schemeClr>
                </a:solidFill>
                <a:effectLst/>
                <a:latin typeface="system-ui"/>
              </a:rPr>
            </a:br>
            <a:r>
              <a:rPr lang="en-US" b="0" i="0" dirty="0">
                <a:solidFill>
                  <a:schemeClr val="tx1">
                    <a:lumMod val="65000"/>
                  </a:schemeClr>
                </a:solidFill>
                <a:effectLst/>
                <a:latin typeface="system-ui"/>
              </a:rPr>
              <a:t>play the harp well, sing many a song,</a:t>
            </a:r>
            <a:br>
              <a:rPr lang="en-US" b="0" i="0" dirty="0">
                <a:solidFill>
                  <a:schemeClr val="tx1">
                    <a:lumMod val="65000"/>
                  </a:schemeClr>
                </a:solidFill>
                <a:effectLst/>
                <a:latin typeface="system-ui"/>
              </a:rPr>
            </a:br>
            <a:r>
              <a:rPr lang="en-US" b="0" i="0" dirty="0">
                <a:solidFill>
                  <a:schemeClr val="tx1">
                    <a:lumMod val="65000"/>
                  </a:schemeClr>
                </a:solidFill>
                <a:effectLst/>
                <a:latin typeface="Courier New" panose="02070309020205020404" pitchFamily="49" charset="0"/>
              </a:rPr>
              <a:t>    </a:t>
            </a:r>
            <a:r>
              <a:rPr lang="en-US" b="0" i="0" dirty="0">
                <a:solidFill>
                  <a:schemeClr val="tx1">
                    <a:lumMod val="65000"/>
                  </a:schemeClr>
                </a:solidFill>
                <a:effectLst/>
                <a:latin typeface="system-ui"/>
              </a:rPr>
              <a:t>so that you will be remembered.”</a:t>
            </a:r>
            <a:r>
              <a:rPr lang="en-US" b="1" i="0" baseline="30000" dirty="0">
                <a:solidFill>
                  <a:schemeClr val="tx1">
                    <a:lumMod val="65000"/>
                  </a:schemeClr>
                </a:solidFill>
                <a:effectLst/>
                <a:latin typeface="system-ui"/>
              </a:rPr>
              <a:t>17 </a:t>
            </a:r>
            <a:r>
              <a:rPr lang="en-US" b="0" i="0" dirty="0">
                <a:solidFill>
                  <a:schemeClr val="tx1">
                    <a:lumMod val="65000"/>
                  </a:schemeClr>
                </a:solidFill>
                <a:effectLst/>
                <a:latin typeface="system-ui"/>
              </a:rPr>
              <a:t>At the end of seventy years, the </a:t>
            </a:r>
            <a:r>
              <a:rPr lang="en-US" b="0" i="0" cap="small" dirty="0">
                <a:solidFill>
                  <a:schemeClr val="tx1">
                    <a:lumMod val="65000"/>
                  </a:schemeClr>
                </a:solidFill>
                <a:effectLst/>
                <a:latin typeface="system-ui"/>
              </a:rPr>
              <a:t>Lord</a:t>
            </a:r>
            <a:r>
              <a:rPr lang="en-US" b="0" i="0" dirty="0">
                <a:solidFill>
                  <a:schemeClr val="tx1">
                    <a:lumMod val="65000"/>
                  </a:schemeClr>
                </a:solidFill>
                <a:effectLst/>
                <a:latin typeface="system-ui"/>
              </a:rPr>
              <a:t> will deal with </a:t>
            </a:r>
            <a:r>
              <a:rPr lang="en-US" b="0" i="0" dirty="0" err="1">
                <a:solidFill>
                  <a:schemeClr val="tx1">
                    <a:lumMod val="65000"/>
                  </a:schemeClr>
                </a:solidFill>
                <a:effectLst/>
                <a:latin typeface="system-ui"/>
              </a:rPr>
              <a:t>Tyre</a:t>
            </a:r>
            <a:r>
              <a:rPr lang="en-US" b="0" i="0" dirty="0">
                <a:solidFill>
                  <a:schemeClr val="tx1">
                    <a:lumMod val="65000"/>
                  </a:schemeClr>
                </a:solidFill>
                <a:effectLst/>
                <a:latin typeface="system-ui"/>
              </a:rPr>
              <a:t>. </a:t>
            </a:r>
            <a:r>
              <a:rPr lang="en-US" b="0" i="0" u="sng" dirty="0">
                <a:solidFill>
                  <a:schemeClr val="tx1">
                    <a:lumMod val="65000"/>
                  </a:schemeClr>
                </a:solidFill>
                <a:effectLst/>
                <a:latin typeface="system-ui"/>
              </a:rPr>
              <a:t>She will return to her lucrative prostitution and will ply her trade with all the kingdoms on the face of the earth.</a:t>
            </a:r>
          </a:p>
          <a:p>
            <a:endParaRPr lang="en-US" dirty="0"/>
          </a:p>
        </p:txBody>
      </p:sp>
    </p:spTree>
    <p:extLst>
      <p:ext uri="{BB962C8B-B14F-4D97-AF65-F5344CB8AC3E}">
        <p14:creationId xmlns:p14="http://schemas.microsoft.com/office/powerpoint/2010/main" val="276605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45D8-BED4-DBBD-FD09-0117BA196FE8}"/>
              </a:ext>
            </a:extLst>
          </p:cNvPr>
          <p:cNvSpPr>
            <a:spLocks noGrp="1"/>
          </p:cNvSpPr>
          <p:nvPr>
            <p:ph type="title"/>
          </p:nvPr>
        </p:nvSpPr>
        <p:spPr/>
        <p:txBody>
          <a:bodyPr/>
          <a:lstStyle/>
          <a:p>
            <a:r>
              <a:rPr lang="en-US" dirty="0">
                <a:solidFill>
                  <a:srgbClr val="FFFF00"/>
                </a:solidFill>
                <a:ea typeface="Meiryo"/>
              </a:rPr>
              <a:t>The great whore described</a:t>
            </a:r>
            <a:endParaRPr lang="en-US" dirty="0">
              <a:solidFill>
                <a:srgbClr val="FFFF00"/>
              </a:solidFill>
            </a:endParaRPr>
          </a:p>
        </p:txBody>
      </p:sp>
      <p:sp>
        <p:nvSpPr>
          <p:cNvPr id="3" name="Content Placeholder 2">
            <a:extLst>
              <a:ext uri="{FF2B5EF4-FFF2-40B4-BE49-F238E27FC236}">
                <a16:creationId xmlns:a16="http://schemas.microsoft.com/office/drawing/2014/main" id="{0BC0A2ED-14EB-7269-AC13-D771200A96A4}"/>
              </a:ext>
            </a:extLst>
          </p:cNvPr>
          <p:cNvSpPr>
            <a:spLocks noGrp="1"/>
          </p:cNvSpPr>
          <p:nvPr>
            <p:ph idx="1"/>
          </p:nvPr>
        </p:nvSpPr>
        <p:spPr>
          <a:xfrm>
            <a:off x="877255" y="1761860"/>
            <a:ext cx="10476545" cy="3651504"/>
          </a:xfrm>
        </p:spPr>
        <p:txBody>
          <a:bodyPr vert="horz" lIns="109728" tIns="109728" rIns="109728" bIns="91440" rtlCol="0" anchor="t">
            <a:noAutofit/>
          </a:bodyPr>
          <a:lstStyle/>
          <a:p>
            <a:r>
              <a:rPr lang="en-US" b="1" dirty="0">
                <a:solidFill>
                  <a:schemeClr val="tx1"/>
                </a:solidFill>
                <a:ea typeface="Meiryo"/>
              </a:rPr>
              <a:t>Revelation 17:3</a:t>
            </a:r>
            <a:r>
              <a:rPr lang="en-US" dirty="0">
                <a:solidFill>
                  <a:schemeClr val="tx1"/>
                </a:solidFill>
                <a:ea typeface="Meiryo"/>
              </a:rPr>
              <a:t> </a:t>
            </a:r>
            <a:r>
              <a:rPr lang="en-US" dirty="0">
                <a:solidFill>
                  <a:schemeClr val="tx1"/>
                </a:solidFill>
                <a:ea typeface="+mn-lt"/>
                <a:cs typeface="+mn-lt"/>
              </a:rPr>
              <a:t>So he carried me away in the spirit into a wilderness, and I saw a woman sitting on a scarlet beast that was full of blasphemous names, and it had seven heads and ten horns. </a:t>
            </a:r>
            <a:r>
              <a:rPr lang="en-US" b="1" baseline="30000" dirty="0">
                <a:solidFill>
                  <a:schemeClr val="tx1"/>
                </a:solidFill>
                <a:ea typeface="+mn-lt"/>
                <a:cs typeface="+mn-lt"/>
              </a:rPr>
              <a:t>4 </a:t>
            </a:r>
            <a:r>
              <a:rPr lang="en-US" dirty="0">
                <a:solidFill>
                  <a:schemeClr val="tx1"/>
                </a:solidFill>
                <a:ea typeface="+mn-lt"/>
                <a:cs typeface="+mn-lt"/>
              </a:rPr>
              <a:t>The woman was clothed in purple and scarlet, and adorned with gold and jewels and pearls, holding in her hand a golden cup full of abominations and the impurities of her fornication; </a:t>
            </a:r>
            <a:r>
              <a:rPr lang="en-US" b="1" baseline="30000" dirty="0">
                <a:solidFill>
                  <a:schemeClr val="tx1"/>
                </a:solidFill>
                <a:ea typeface="+mn-lt"/>
                <a:cs typeface="+mn-lt"/>
              </a:rPr>
              <a:t>5 </a:t>
            </a:r>
            <a:r>
              <a:rPr lang="en-US" dirty="0">
                <a:solidFill>
                  <a:schemeClr val="tx1"/>
                </a:solidFill>
                <a:ea typeface="+mn-lt"/>
                <a:cs typeface="+mn-lt"/>
              </a:rPr>
              <a:t>and on her forehead was written a name, a mystery: ‘Babylon the great, mother of whores and of earth’s abominations.’ </a:t>
            </a:r>
            <a:r>
              <a:rPr lang="en-US" b="1" baseline="30000" dirty="0">
                <a:solidFill>
                  <a:schemeClr val="tx1"/>
                </a:solidFill>
                <a:ea typeface="+mn-lt"/>
                <a:cs typeface="+mn-lt"/>
              </a:rPr>
              <a:t>6 </a:t>
            </a:r>
            <a:r>
              <a:rPr lang="en-US" dirty="0">
                <a:solidFill>
                  <a:schemeClr val="tx1"/>
                </a:solidFill>
                <a:ea typeface="+mn-lt"/>
                <a:cs typeface="+mn-lt"/>
              </a:rPr>
              <a:t>And I saw that the woman was drunk with the blood of the saints and the blood of the witnesses to Jesus.</a:t>
            </a:r>
            <a:endParaRPr lang="en-US" dirty="0">
              <a:solidFill>
                <a:schemeClr val="tx1"/>
              </a:solidFill>
              <a:ea typeface="Meiryo"/>
            </a:endParaRPr>
          </a:p>
        </p:txBody>
      </p:sp>
    </p:spTree>
    <p:extLst>
      <p:ext uri="{BB962C8B-B14F-4D97-AF65-F5344CB8AC3E}">
        <p14:creationId xmlns:p14="http://schemas.microsoft.com/office/powerpoint/2010/main" val="47981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8334-02EF-4C8C-7CD1-AD9C4EE47374}"/>
              </a:ext>
            </a:extLst>
          </p:cNvPr>
          <p:cNvSpPr>
            <a:spLocks noGrp="1"/>
          </p:cNvSpPr>
          <p:nvPr>
            <p:ph type="title"/>
          </p:nvPr>
        </p:nvSpPr>
        <p:spPr/>
        <p:txBody>
          <a:bodyPr/>
          <a:lstStyle/>
          <a:p>
            <a:r>
              <a:rPr lang="en-US" dirty="0">
                <a:solidFill>
                  <a:srgbClr val="FFFF00"/>
                </a:solidFill>
                <a:ea typeface="Meiryo"/>
              </a:rPr>
              <a:t>The goddess Roma</a:t>
            </a:r>
            <a:endParaRPr lang="en-US" dirty="0">
              <a:solidFill>
                <a:srgbClr val="FFFF00"/>
              </a:solidFill>
            </a:endParaRPr>
          </a:p>
        </p:txBody>
      </p:sp>
      <p:pic>
        <p:nvPicPr>
          <p:cNvPr id="4" name="Picture 4" descr="A close-up of the front and the back of a coin&#10;&#10;Description automatically generated">
            <a:extLst>
              <a:ext uri="{FF2B5EF4-FFF2-40B4-BE49-F238E27FC236}">
                <a16:creationId xmlns:a16="http://schemas.microsoft.com/office/drawing/2014/main" id="{E54DB94F-0D31-7E4C-D187-DB4F38564C00}"/>
              </a:ext>
            </a:extLst>
          </p:cNvPr>
          <p:cNvPicPr>
            <a:picLocks noGrp="1" noChangeAspect="1"/>
          </p:cNvPicPr>
          <p:nvPr>
            <p:ph idx="1"/>
          </p:nvPr>
        </p:nvPicPr>
        <p:blipFill>
          <a:blip r:embed="rId2"/>
          <a:stretch>
            <a:fillRect/>
          </a:stretch>
        </p:blipFill>
        <p:spPr>
          <a:xfrm>
            <a:off x="2586567" y="2312276"/>
            <a:ext cx="7437916" cy="3651504"/>
          </a:xfrm>
        </p:spPr>
      </p:pic>
    </p:spTree>
    <p:extLst>
      <p:ext uri="{BB962C8B-B14F-4D97-AF65-F5344CB8AC3E}">
        <p14:creationId xmlns:p14="http://schemas.microsoft.com/office/powerpoint/2010/main" val="8332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8334-02EF-4C8C-7CD1-AD9C4EE47374}"/>
              </a:ext>
            </a:extLst>
          </p:cNvPr>
          <p:cNvSpPr>
            <a:spLocks noGrp="1"/>
          </p:cNvSpPr>
          <p:nvPr>
            <p:ph type="title"/>
          </p:nvPr>
        </p:nvSpPr>
        <p:spPr/>
        <p:txBody>
          <a:bodyPr/>
          <a:lstStyle/>
          <a:p>
            <a:r>
              <a:rPr lang="en-US" dirty="0">
                <a:solidFill>
                  <a:srgbClr val="FFFF00"/>
                </a:solidFill>
                <a:ea typeface="Meiryo"/>
              </a:rPr>
              <a:t>The goddess Roma</a:t>
            </a:r>
            <a:endParaRPr lang="en-US" dirty="0">
              <a:solidFill>
                <a:srgbClr val="FFFF00"/>
              </a:solidFill>
            </a:endParaRPr>
          </a:p>
        </p:txBody>
      </p:sp>
      <p:pic>
        <p:nvPicPr>
          <p:cNvPr id="6" name="Picture 6">
            <a:extLst>
              <a:ext uri="{FF2B5EF4-FFF2-40B4-BE49-F238E27FC236}">
                <a16:creationId xmlns:a16="http://schemas.microsoft.com/office/drawing/2014/main" id="{75619514-7A5B-E317-5084-1A4E8965A646}"/>
              </a:ext>
            </a:extLst>
          </p:cNvPr>
          <p:cNvPicPr>
            <a:picLocks noGrp="1" noChangeAspect="1"/>
          </p:cNvPicPr>
          <p:nvPr>
            <p:ph idx="1"/>
          </p:nvPr>
        </p:nvPicPr>
        <p:blipFill>
          <a:blip r:embed="rId2"/>
          <a:stretch>
            <a:fillRect/>
          </a:stretch>
        </p:blipFill>
        <p:spPr>
          <a:xfrm>
            <a:off x="2180122" y="2473310"/>
            <a:ext cx="7301900" cy="3717625"/>
          </a:xfrm>
        </p:spPr>
      </p:pic>
    </p:spTree>
    <p:extLst>
      <p:ext uri="{BB962C8B-B14F-4D97-AF65-F5344CB8AC3E}">
        <p14:creationId xmlns:p14="http://schemas.microsoft.com/office/powerpoint/2010/main" val="257185270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42</TotalTime>
  <Words>820</Words>
  <Application>Microsoft Office PowerPoint</Application>
  <PresentationFormat>Widescreen</PresentationFormat>
  <Paragraphs>41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Depth</vt:lpstr>
      <vt:lpstr>Revelation 17</vt:lpstr>
      <vt:lpstr>Summary of middle section (7-16)</vt:lpstr>
      <vt:lpstr>Intro to Revelation 17</vt:lpstr>
      <vt:lpstr>Interpretations of the figures</vt:lpstr>
      <vt:lpstr>The great whore</vt:lpstr>
      <vt:lpstr>Kings of the earth committing fornication?</vt:lpstr>
      <vt:lpstr>The great whore described</vt:lpstr>
      <vt:lpstr>The goddess Roma</vt:lpstr>
      <vt:lpstr>The goddess Roma</vt:lpstr>
      <vt:lpstr>She wolf (lupa)</vt:lpstr>
      <vt:lpstr>The great whore described</vt:lpstr>
      <vt:lpstr>Rome’s secret name</vt:lpstr>
      <vt:lpstr>The explanation of the beast</vt:lpstr>
      <vt:lpstr>Seven kings?</vt:lpstr>
      <vt:lpstr>Roman Emperors</vt:lpstr>
      <vt:lpstr>Seven kings</vt:lpstr>
      <vt:lpstr>Ten kings, but the King of kings</vt:lpstr>
      <vt:lpstr>"King of kings" in Jewish Lit.</vt:lpstr>
      <vt:lpstr>"King of kings" in the ANE</vt:lpstr>
      <vt:lpstr>Interpretation</vt:lpstr>
    </vt:vector>
  </TitlesOfParts>
  <Company>Florida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17</dc:title>
  <dc:creator>Will Dilbeck</dc:creator>
  <cp:lastModifiedBy>Will Dilbeck</cp:lastModifiedBy>
  <cp:revision>147</cp:revision>
  <dcterms:created xsi:type="dcterms:W3CDTF">2023-02-14T13:23:48Z</dcterms:created>
  <dcterms:modified xsi:type="dcterms:W3CDTF">2023-02-15T22:29:30Z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