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7"/>
  </p:notesMasterIdLst>
  <p:sldIdLst>
    <p:sldId id="256" r:id="rId5"/>
    <p:sldId id="258" r:id="rId6"/>
    <p:sldId id="257" r:id="rId7"/>
    <p:sldId id="259" r:id="rId8"/>
    <p:sldId id="260" r:id="rId9"/>
    <p:sldId id="261" r:id="rId10"/>
    <p:sldId id="262" r:id="rId11"/>
    <p:sldId id="263" r:id="rId12"/>
    <p:sldId id="264" r:id="rId13"/>
    <p:sldId id="265" r:id="rId14"/>
    <p:sldId id="266" r:id="rId15"/>
    <p:sldId id="267" r:id="rId16"/>
    <p:sldId id="268" r:id="rId17"/>
    <p:sldId id="269" r:id="rId18"/>
    <p:sldId id="271" r:id="rId19"/>
    <p:sldId id="270" r:id="rId20"/>
    <p:sldId id="272" r:id="rId21"/>
    <p:sldId id="273" r:id="rId22"/>
    <p:sldId id="274" r:id="rId23"/>
    <p:sldId id="275" r:id="rId24"/>
    <p:sldId id="276" r:id="rId25"/>
    <p:sldId id="27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74785A-3842-4429-9AA7-252617F7D195}" v="2" dt="2023-02-21T15:17:28.424"/>
    <p1510:client id="{E4E9186F-FEFE-2FB5-E0C3-613BCD70BD5D}" v="558" dt="2023-02-22T22:09:41.2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6E302-901B-4EC5-8063-F4475DEAA8C8}" type="datetimeFigureOut">
              <a:rPr lang="en-US" smtClean="0"/>
              <a:t>2/22/2023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B3765-1535-41FB-A927-AAD2D1E85382}" type="slidenum">
              <a:rPr lang="en-US" smtClean="0"/>
              <a:t>‹#›</a:t>
            </a:fld>
            <a:endParaRPr lang="en-US" dirty="0"/>
          </a:p>
        </p:txBody>
      </p:sp>
    </p:spTree>
    <p:extLst>
      <p:ext uri="{BB962C8B-B14F-4D97-AF65-F5344CB8AC3E}">
        <p14:creationId xmlns:p14="http://schemas.microsoft.com/office/powerpoint/2010/main" val="3170152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1CAFE9EF-BFD3-43EA-A868-783EE64D3026}" type="datetime1">
              <a:rPr lang="en-US" smtClean="0"/>
              <a:t>2/22/2023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715DF4-6503-424C-B89D-B31483AF0BFD}" type="datetime1">
              <a:rPr lang="en-US" smtClean="0"/>
              <a:t>2/22/2023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BEE408-CEE3-4069-B613-CB32C19D6587}" type="datetime1">
              <a:rPr lang="en-US" smtClean="0"/>
              <a:t>2/22/2023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4680C5-3949-48B3-AAD0-C6AC4D6634A8}" type="datetime1">
              <a:rPr lang="en-US" smtClean="0"/>
              <a:t>2/22/2023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451F9A-4BC0-4BDC-9C0A-439930D3F628}" type="datetime1">
              <a:rPr lang="en-US" smtClean="0"/>
              <a:t>2/22/2023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C190EB-8738-400A-AFF7-6D1DEC6B76AF}" type="datetime1">
              <a:rPr lang="en-US" smtClean="0"/>
              <a:t>2/22/2023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4A0F0B9-B198-4467-8481-337D4552AC07}" type="datetime1">
              <a:rPr lang="en-US" smtClean="0"/>
              <a:t>2/22/2023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A7E8C0-DCD6-4618-824E-E5B47E37F774}" type="datetime1">
              <a:rPr lang="en-US" smtClean="0"/>
              <a:t>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C6133B-A04A-40C7-999B-6B964B69F57E}" type="datetime1">
              <a:rPr lang="en-US" smtClean="0"/>
              <a:t>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466FB9-D28B-49B1-96AA-2DC4A0B82672}" type="datetime1">
              <a:rPr lang="en-US" smtClean="0"/>
              <a:t>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763742-95DB-4727-9E2D-E67133874C57}" type="datetime1">
              <a:rPr lang="en-US" smtClean="0"/>
              <a:t>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F4C757-AC18-4BD4-B58D-C09C7F56266E}" type="datetime1">
              <a:rPr lang="en-US" smtClean="0"/>
              <a:t>2/22/2023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06CBA-D419-41FA-8B3E-D17E24A5F335}" type="datetime1">
              <a:rPr lang="en-US" smtClean="0"/>
              <a:t>2/22/2023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24B8EF-695A-4D91-86E6-BD3ABF986DC6}" type="datetime1">
              <a:rPr lang="en-US" smtClean="0"/>
              <a:t>2/22/2023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9A1DA-1075-4AB6-9AFC-9045E23C9F15}" type="datetime1">
              <a:rPr lang="en-US" smtClean="0"/>
              <a:t>2/22/2023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23360-0F07-4AD4-AAF8-61579BDE5A02}" type="datetime1">
              <a:rPr lang="en-US" smtClean="0"/>
              <a:t>2/22/2023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35D3E4-AEF6-4C0D-955F-4975ADE12833}" type="datetime1">
              <a:rPr lang="en-US" smtClean="0"/>
              <a:t>2/22/2023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096B060-2D6F-430E-A017-FCCC5AF2AC19}" type="datetime1">
              <a:rPr lang="en-US" smtClean="0"/>
              <a:t>2/22/2023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20" y="1"/>
            <a:ext cx="12191980" cy="6858000"/>
          </a:xfrm>
          <a:prstGeom prst="rect">
            <a:avLst/>
          </a:prstGeom>
        </p:spPr>
      </p:pic>
      <p:sp>
        <p:nvSpPr>
          <p:cNvPr id="3" name="Subtitle 2">
            <a:extLst>
              <a:ext uri="{FF2B5EF4-FFF2-40B4-BE49-F238E27FC236}">
                <a16:creationId xmlns:a16="http://schemas.microsoft.com/office/drawing/2014/main" id="{516A0C15-5BB2-41A2-BD46-E18F635D59B0}"/>
              </a:ext>
            </a:extLst>
          </p:cNvPr>
          <p:cNvSpPr>
            <a:spLocks noGrp="1"/>
          </p:cNvSpPr>
          <p:nvPr>
            <p:ph type="subTitle" idx="1"/>
          </p:nvPr>
        </p:nvSpPr>
        <p:spPr>
          <a:xfrm>
            <a:off x="2209799" y="3694375"/>
            <a:ext cx="9144000" cy="754025"/>
          </a:xfrm>
        </p:spPr>
        <p:txBody>
          <a:bodyPr>
            <a:normAutofit/>
          </a:bodyPr>
          <a:lstStyle/>
          <a:p>
            <a:endParaRPr lang="en-US" dirty="0"/>
          </a:p>
        </p:txBody>
      </p:sp>
      <p:sp>
        <p:nvSpPr>
          <p:cNvPr id="2" name="Title 1">
            <a:extLst>
              <a:ext uri="{FF2B5EF4-FFF2-40B4-BE49-F238E27FC236}">
                <a16:creationId xmlns:a16="http://schemas.microsoft.com/office/drawing/2014/main" id="{AF6636B6-A233-459A-95E5-DFBD46F360BC}"/>
              </a:ext>
            </a:extLst>
          </p:cNvPr>
          <p:cNvSpPr>
            <a:spLocks noGrp="1"/>
          </p:cNvSpPr>
          <p:nvPr>
            <p:ph type="ctrTitle"/>
          </p:nvPr>
        </p:nvSpPr>
        <p:spPr>
          <a:xfrm>
            <a:off x="2209800" y="4464028"/>
            <a:ext cx="9144000" cy="1641490"/>
          </a:xfrm>
        </p:spPr>
        <p:txBody>
          <a:bodyPr>
            <a:normAutofit/>
          </a:bodyPr>
          <a:lstStyle/>
          <a:p>
            <a:r>
              <a:rPr lang="en-US" dirty="0">
                <a:solidFill>
                  <a:srgbClr val="FFFF00"/>
                </a:solidFill>
              </a:rPr>
              <a:t>Revelation 19</a:t>
            </a:r>
          </a:p>
        </p:txBody>
      </p:sp>
    </p:spTree>
    <p:extLst>
      <p:ext uri="{BB962C8B-B14F-4D97-AF65-F5344CB8AC3E}">
        <p14:creationId xmlns:p14="http://schemas.microsoft.com/office/powerpoint/2010/main" val="3549750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5FB19-37E1-3A4C-78C5-C8B781D3B05B}"/>
              </a:ext>
            </a:extLst>
          </p:cNvPr>
          <p:cNvSpPr>
            <a:spLocks noGrp="1"/>
          </p:cNvSpPr>
          <p:nvPr>
            <p:ph type="title"/>
          </p:nvPr>
        </p:nvSpPr>
        <p:spPr/>
        <p:txBody>
          <a:bodyPr/>
          <a:lstStyle/>
          <a:p>
            <a:r>
              <a:rPr lang="en-US" dirty="0">
                <a:solidFill>
                  <a:srgbClr val="FFFF00"/>
                </a:solidFill>
              </a:rPr>
              <a:t>The marriage supper of the Lamb</a:t>
            </a:r>
          </a:p>
        </p:txBody>
      </p:sp>
      <p:sp>
        <p:nvSpPr>
          <p:cNvPr id="4" name="Content Placeholder 3">
            <a:extLst>
              <a:ext uri="{FF2B5EF4-FFF2-40B4-BE49-F238E27FC236}">
                <a16:creationId xmlns:a16="http://schemas.microsoft.com/office/drawing/2014/main" id="{B31DE1E9-EF74-6085-420F-74A363F8AD4F}"/>
              </a:ext>
            </a:extLst>
          </p:cNvPr>
          <p:cNvSpPr>
            <a:spLocks noGrp="1"/>
          </p:cNvSpPr>
          <p:nvPr>
            <p:ph sz="half" idx="1"/>
          </p:nvPr>
        </p:nvSpPr>
        <p:spPr>
          <a:xfrm>
            <a:off x="609600" y="1825625"/>
            <a:ext cx="5535616" cy="4351338"/>
          </a:xfrm>
        </p:spPr>
        <p:txBody>
          <a:bodyPr>
            <a:normAutofit fontScale="77500" lnSpcReduction="20000"/>
          </a:bodyPr>
          <a:lstStyle/>
          <a:p>
            <a:r>
              <a:rPr lang="en-US" b="1" dirty="0">
                <a:solidFill>
                  <a:srgbClr val="92D050"/>
                </a:solidFill>
              </a:rPr>
              <a:t>Isaiah 25:6 </a:t>
            </a:r>
            <a:r>
              <a:rPr lang="en-US" b="0" i="0" dirty="0">
                <a:solidFill>
                  <a:schemeClr val="tx1"/>
                </a:solidFill>
                <a:effectLst/>
                <a:latin typeface="system-ui"/>
              </a:rPr>
              <a:t>On this mountain the </a:t>
            </a:r>
            <a:r>
              <a:rPr lang="en-US" b="0" i="0" cap="small" dirty="0">
                <a:solidFill>
                  <a:schemeClr val="tx1"/>
                </a:solidFill>
                <a:effectLst/>
                <a:latin typeface="system-ui"/>
              </a:rPr>
              <a:t>Lord</a:t>
            </a:r>
            <a:r>
              <a:rPr lang="en-US" b="0" i="0" dirty="0">
                <a:solidFill>
                  <a:schemeClr val="tx1"/>
                </a:solidFill>
                <a:effectLst/>
                <a:latin typeface="system-ui"/>
              </a:rPr>
              <a:t> of hosts will make for all peoples</a:t>
            </a:r>
            <a:br>
              <a:rPr lang="en-US" dirty="0">
                <a:solidFill>
                  <a:schemeClr val="tx1"/>
                </a:solidFill>
              </a:rPr>
            </a:br>
            <a:r>
              <a:rPr lang="en-US" b="0" i="0" dirty="0">
                <a:solidFill>
                  <a:schemeClr val="tx1"/>
                </a:solidFill>
                <a:effectLst/>
                <a:latin typeface="Courier New" panose="02070309020205020404" pitchFamily="49" charset="0"/>
              </a:rPr>
              <a:t>    </a:t>
            </a:r>
            <a:r>
              <a:rPr lang="en-US" b="0" i="0" dirty="0">
                <a:solidFill>
                  <a:schemeClr val="tx1"/>
                </a:solidFill>
                <a:effectLst/>
                <a:latin typeface="system-ui"/>
              </a:rPr>
              <a:t>a feast of rich food, a feast of well-matured wines,</a:t>
            </a:r>
            <a:br>
              <a:rPr lang="en-US" dirty="0">
                <a:solidFill>
                  <a:schemeClr val="tx1"/>
                </a:solidFill>
              </a:rPr>
            </a:br>
            <a:r>
              <a:rPr lang="en-US" b="0" i="0" dirty="0">
                <a:solidFill>
                  <a:schemeClr val="tx1"/>
                </a:solidFill>
                <a:effectLst/>
                <a:latin typeface="Courier New" panose="02070309020205020404" pitchFamily="49" charset="0"/>
              </a:rPr>
              <a:t>    </a:t>
            </a:r>
            <a:r>
              <a:rPr lang="en-US" b="0" i="0" dirty="0">
                <a:solidFill>
                  <a:schemeClr val="tx1"/>
                </a:solidFill>
                <a:effectLst/>
                <a:latin typeface="system-ui"/>
              </a:rPr>
              <a:t>of rich food filled with marrow, of well-matured wines strained clear.</a:t>
            </a:r>
            <a:br>
              <a:rPr lang="en-US" dirty="0">
                <a:solidFill>
                  <a:schemeClr val="tx1"/>
                </a:solidFill>
              </a:rPr>
            </a:br>
            <a:r>
              <a:rPr lang="en-US" b="1" i="0" baseline="30000" dirty="0">
                <a:solidFill>
                  <a:schemeClr val="tx1"/>
                </a:solidFill>
                <a:effectLst/>
                <a:latin typeface="system-ui"/>
              </a:rPr>
              <a:t>7 </a:t>
            </a:r>
            <a:r>
              <a:rPr lang="en-US" b="0" i="0" dirty="0">
                <a:solidFill>
                  <a:schemeClr val="tx1"/>
                </a:solidFill>
                <a:effectLst/>
                <a:latin typeface="system-ui"/>
              </a:rPr>
              <a:t>And he will destroy on this mountain</a:t>
            </a:r>
            <a:br>
              <a:rPr lang="en-US" dirty="0">
                <a:solidFill>
                  <a:schemeClr val="tx1"/>
                </a:solidFill>
              </a:rPr>
            </a:br>
            <a:r>
              <a:rPr lang="en-US" b="0" i="0" dirty="0">
                <a:solidFill>
                  <a:schemeClr val="tx1"/>
                </a:solidFill>
                <a:effectLst/>
                <a:latin typeface="Courier New" panose="02070309020205020404" pitchFamily="49" charset="0"/>
              </a:rPr>
              <a:t>    </a:t>
            </a:r>
            <a:r>
              <a:rPr lang="en-US" b="0" i="0" dirty="0">
                <a:solidFill>
                  <a:schemeClr val="tx1"/>
                </a:solidFill>
                <a:effectLst/>
                <a:latin typeface="system-ui"/>
              </a:rPr>
              <a:t>the shroud that is cast over all peoples,</a:t>
            </a:r>
            <a:br>
              <a:rPr lang="en-US" dirty="0">
                <a:solidFill>
                  <a:schemeClr val="tx1"/>
                </a:solidFill>
              </a:rPr>
            </a:br>
            <a:r>
              <a:rPr lang="en-US" b="0" i="0" dirty="0">
                <a:solidFill>
                  <a:schemeClr val="tx1"/>
                </a:solidFill>
                <a:effectLst/>
                <a:latin typeface="Courier New" panose="02070309020205020404" pitchFamily="49" charset="0"/>
              </a:rPr>
              <a:t>    </a:t>
            </a:r>
            <a:r>
              <a:rPr lang="en-US" b="0" i="0" dirty="0">
                <a:solidFill>
                  <a:schemeClr val="tx1"/>
                </a:solidFill>
                <a:effectLst/>
                <a:latin typeface="system-ui"/>
              </a:rPr>
              <a:t>the sheet that is spread over all nations;</a:t>
            </a:r>
            <a:br>
              <a:rPr lang="en-US" dirty="0">
                <a:solidFill>
                  <a:schemeClr val="tx1"/>
                </a:solidFill>
              </a:rPr>
            </a:br>
            <a:r>
              <a:rPr lang="en-US" b="1" i="0" baseline="30000" dirty="0">
                <a:solidFill>
                  <a:schemeClr val="tx1"/>
                </a:solidFill>
                <a:effectLst/>
                <a:latin typeface="system-ui"/>
              </a:rPr>
              <a:t>8 </a:t>
            </a:r>
            <a:r>
              <a:rPr lang="en-US" b="0" i="0" dirty="0">
                <a:solidFill>
                  <a:schemeClr val="tx1"/>
                </a:solidFill>
                <a:effectLst/>
                <a:latin typeface="system-ui"/>
              </a:rPr>
              <a:t>he will swallow up death for ever.</a:t>
            </a:r>
            <a:br>
              <a:rPr lang="en-US" dirty="0">
                <a:solidFill>
                  <a:schemeClr val="tx1"/>
                </a:solidFill>
              </a:rPr>
            </a:br>
            <a:r>
              <a:rPr lang="en-US" b="0" i="0" dirty="0">
                <a:solidFill>
                  <a:schemeClr val="tx1"/>
                </a:solidFill>
                <a:effectLst/>
                <a:latin typeface="system-ui"/>
              </a:rPr>
              <a:t>Then the Lord </a:t>
            </a:r>
            <a:r>
              <a:rPr lang="en-US" b="0" i="0" cap="small" dirty="0">
                <a:solidFill>
                  <a:schemeClr val="tx1"/>
                </a:solidFill>
                <a:effectLst/>
                <a:latin typeface="system-ui"/>
              </a:rPr>
              <a:t>God</a:t>
            </a:r>
            <a:r>
              <a:rPr lang="en-US" b="0" i="0" dirty="0">
                <a:solidFill>
                  <a:schemeClr val="tx1"/>
                </a:solidFill>
                <a:effectLst/>
                <a:latin typeface="system-ui"/>
              </a:rPr>
              <a:t> will wipe away the tears from all faces,</a:t>
            </a:r>
            <a:br>
              <a:rPr lang="en-US" dirty="0">
                <a:solidFill>
                  <a:schemeClr val="tx1"/>
                </a:solidFill>
              </a:rPr>
            </a:br>
            <a:r>
              <a:rPr lang="en-US" b="0" i="0" dirty="0">
                <a:solidFill>
                  <a:schemeClr val="tx1"/>
                </a:solidFill>
                <a:effectLst/>
                <a:latin typeface="Courier New" panose="02070309020205020404" pitchFamily="49" charset="0"/>
              </a:rPr>
              <a:t>    </a:t>
            </a:r>
            <a:r>
              <a:rPr lang="en-US" b="0" i="0" dirty="0">
                <a:solidFill>
                  <a:schemeClr val="tx1"/>
                </a:solidFill>
                <a:effectLst/>
                <a:latin typeface="system-ui"/>
              </a:rPr>
              <a:t>and the disgrace of his people he will take away from all the earth,</a:t>
            </a:r>
            <a:br>
              <a:rPr lang="en-US" dirty="0">
                <a:solidFill>
                  <a:schemeClr val="tx1"/>
                </a:solidFill>
              </a:rPr>
            </a:br>
            <a:r>
              <a:rPr lang="en-US" b="0" i="0" dirty="0">
                <a:solidFill>
                  <a:schemeClr val="tx1"/>
                </a:solidFill>
                <a:effectLst/>
                <a:latin typeface="Courier New" panose="02070309020205020404" pitchFamily="49" charset="0"/>
              </a:rPr>
              <a:t>    </a:t>
            </a:r>
            <a:r>
              <a:rPr lang="en-US" b="0" i="0" dirty="0">
                <a:solidFill>
                  <a:schemeClr val="tx1"/>
                </a:solidFill>
                <a:effectLst/>
                <a:latin typeface="system-ui"/>
              </a:rPr>
              <a:t>for the </a:t>
            </a:r>
            <a:r>
              <a:rPr lang="en-US" b="0" i="0" cap="small" dirty="0">
                <a:solidFill>
                  <a:schemeClr val="tx1"/>
                </a:solidFill>
                <a:effectLst/>
                <a:latin typeface="system-ui"/>
              </a:rPr>
              <a:t>Lord</a:t>
            </a:r>
            <a:r>
              <a:rPr lang="en-US" b="0" i="0" dirty="0">
                <a:solidFill>
                  <a:schemeClr val="tx1"/>
                </a:solidFill>
                <a:effectLst/>
                <a:latin typeface="system-ui"/>
              </a:rPr>
              <a:t> has spoken.</a:t>
            </a:r>
            <a:endParaRPr lang="en-US" dirty="0">
              <a:solidFill>
                <a:schemeClr val="tx1"/>
              </a:solidFill>
            </a:endParaRPr>
          </a:p>
        </p:txBody>
      </p:sp>
      <p:sp>
        <p:nvSpPr>
          <p:cNvPr id="5" name="Content Placeholder 4">
            <a:extLst>
              <a:ext uri="{FF2B5EF4-FFF2-40B4-BE49-F238E27FC236}">
                <a16:creationId xmlns:a16="http://schemas.microsoft.com/office/drawing/2014/main" id="{F2C3AB43-DDAB-9613-9BDB-7969BF917FD8}"/>
              </a:ext>
            </a:extLst>
          </p:cNvPr>
          <p:cNvSpPr>
            <a:spLocks noGrp="1"/>
          </p:cNvSpPr>
          <p:nvPr>
            <p:ph sz="half" idx="2"/>
          </p:nvPr>
        </p:nvSpPr>
        <p:spPr>
          <a:xfrm>
            <a:off x="6091878" y="1825625"/>
            <a:ext cx="5894773" cy="4351338"/>
          </a:xfrm>
        </p:spPr>
        <p:txBody>
          <a:bodyPr>
            <a:noAutofit/>
          </a:bodyPr>
          <a:lstStyle/>
          <a:p>
            <a:r>
              <a:rPr lang="en-US" dirty="0">
                <a:solidFill>
                  <a:srgbClr val="92D050"/>
                </a:solidFill>
              </a:rPr>
              <a:t>Matthew 8:11 </a:t>
            </a:r>
            <a:r>
              <a:rPr lang="en-US" b="1" i="0" baseline="30000" dirty="0">
                <a:solidFill>
                  <a:srgbClr val="92D050"/>
                </a:solidFill>
                <a:effectLst/>
                <a:latin typeface="system-ui"/>
              </a:rPr>
              <a:t> </a:t>
            </a:r>
            <a:r>
              <a:rPr lang="en-US" b="0" i="0" dirty="0">
                <a:solidFill>
                  <a:schemeClr val="tx1"/>
                </a:solidFill>
                <a:effectLst/>
                <a:latin typeface="system-ui"/>
              </a:rPr>
              <a:t>I tell you, many will come from east and west and will eat with Abraham and Isaac and Jacob in the kingdom of heaven, </a:t>
            </a:r>
            <a:r>
              <a:rPr lang="en-US" b="1" i="0" baseline="30000" dirty="0">
                <a:solidFill>
                  <a:schemeClr val="tx1"/>
                </a:solidFill>
                <a:effectLst/>
                <a:latin typeface="system-ui"/>
              </a:rPr>
              <a:t>12 </a:t>
            </a:r>
            <a:r>
              <a:rPr lang="en-US" b="0" i="0" dirty="0">
                <a:solidFill>
                  <a:schemeClr val="tx1"/>
                </a:solidFill>
                <a:effectLst/>
                <a:latin typeface="system-ui"/>
              </a:rPr>
              <a:t>while the heirs of the kingdom will be thrown into the outer darkness, where there will be weeping and gnashing of teeth.’ </a:t>
            </a:r>
            <a:r>
              <a:rPr lang="en-US" b="1" i="0" baseline="30000" dirty="0">
                <a:solidFill>
                  <a:schemeClr val="tx1"/>
                </a:solidFill>
                <a:effectLst/>
                <a:latin typeface="system-ui"/>
              </a:rPr>
              <a:t>13 </a:t>
            </a:r>
            <a:r>
              <a:rPr lang="en-US" b="0" i="0" dirty="0">
                <a:solidFill>
                  <a:schemeClr val="tx1"/>
                </a:solidFill>
                <a:effectLst/>
                <a:latin typeface="system-ui"/>
              </a:rPr>
              <a:t>And to the centurion Jesus said, ‘Go; let it be done for you according to your faith.’ And the servant was healed in that hour.</a:t>
            </a:r>
            <a:endParaRPr lang="en-US" dirty="0">
              <a:solidFill>
                <a:schemeClr val="tx1"/>
              </a:solidFill>
            </a:endParaRPr>
          </a:p>
        </p:txBody>
      </p:sp>
    </p:spTree>
    <p:extLst>
      <p:ext uri="{BB962C8B-B14F-4D97-AF65-F5344CB8AC3E}">
        <p14:creationId xmlns:p14="http://schemas.microsoft.com/office/powerpoint/2010/main" val="1395471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B6FE3-293F-E862-B0FE-B5DE91A41323}"/>
              </a:ext>
            </a:extLst>
          </p:cNvPr>
          <p:cNvSpPr>
            <a:spLocks noGrp="1"/>
          </p:cNvSpPr>
          <p:nvPr>
            <p:ph type="title"/>
          </p:nvPr>
        </p:nvSpPr>
        <p:spPr/>
        <p:txBody>
          <a:bodyPr/>
          <a:lstStyle/>
          <a:p>
            <a:r>
              <a:rPr lang="en-US" dirty="0">
                <a:solidFill>
                  <a:srgbClr val="FFC000"/>
                </a:solidFill>
              </a:rPr>
              <a:t>“Do not worship me”</a:t>
            </a:r>
          </a:p>
        </p:txBody>
      </p:sp>
      <p:sp>
        <p:nvSpPr>
          <p:cNvPr id="3" name="Content Placeholder 2">
            <a:extLst>
              <a:ext uri="{FF2B5EF4-FFF2-40B4-BE49-F238E27FC236}">
                <a16:creationId xmlns:a16="http://schemas.microsoft.com/office/drawing/2014/main" id="{93FD70DC-33AE-16AF-192C-B6F08ECBDCB1}"/>
              </a:ext>
            </a:extLst>
          </p:cNvPr>
          <p:cNvSpPr>
            <a:spLocks noGrp="1"/>
          </p:cNvSpPr>
          <p:nvPr>
            <p:ph idx="1"/>
          </p:nvPr>
        </p:nvSpPr>
        <p:spPr/>
        <p:txBody>
          <a:bodyPr>
            <a:normAutofit/>
          </a:bodyPr>
          <a:lstStyle/>
          <a:p>
            <a:r>
              <a:rPr lang="en-US" sz="3200" dirty="0">
                <a:solidFill>
                  <a:srgbClr val="FFFF00"/>
                </a:solidFill>
              </a:rPr>
              <a:t>Revelation 19:9 </a:t>
            </a:r>
            <a:r>
              <a:rPr lang="en-US" sz="3200" b="0" i="0" dirty="0">
                <a:solidFill>
                  <a:schemeClr val="tx1"/>
                </a:solidFill>
                <a:effectLst/>
                <a:latin typeface="system-ui"/>
              </a:rPr>
              <a:t>And the angel said to me, ‘Write this: Blessed are those who are invited to the marriage supper of the Lamb.’ And he said to me, ‘These are true words of God.’ </a:t>
            </a:r>
            <a:r>
              <a:rPr lang="en-US" sz="3200" b="1" i="0" baseline="30000" dirty="0">
                <a:solidFill>
                  <a:schemeClr val="tx1"/>
                </a:solidFill>
                <a:effectLst/>
                <a:latin typeface="system-ui"/>
              </a:rPr>
              <a:t>10 </a:t>
            </a:r>
            <a:r>
              <a:rPr lang="en-US" sz="3200" b="0" i="0" dirty="0">
                <a:solidFill>
                  <a:schemeClr val="tx1"/>
                </a:solidFill>
                <a:effectLst/>
                <a:latin typeface="system-ui"/>
              </a:rPr>
              <a:t>Then I fell down at his feet to worship him, but he said to me, ‘</a:t>
            </a:r>
            <a:r>
              <a:rPr lang="en-US" sz="3200" b="0" i="0" u="sng" dirty="0">
                <a:solidFill>
                  <a:schemeClr val="tx1"/>
                </a:solidFill>
                <a:effectLst/>
                <a:latin typeface="system-ui"/>
              </a:rPr>
              <a:t>You must not do that! I am a fellow-servant with you and your comrades who hold the testimony of Jesus. </a:t>
            </a:r>
            <a:r>
              <a:rPr lang="en-US" sz="3200" b="0" i="0" dirty="0">
                <a:solidFill>
                  <a:schemeClr val="tx1"/>
                </a:solidFill>
                <a:effectLst/>
                <a:latin typeface="system-ui"/>
              </a:rPr>
              <a:t>Worship God! For the testimony of Jesus is the spirit of prophecy.’</a:t>
            </a:r>
            <a:endParaRPr lang="en-US" sz="3200" dirty="0">
              <a:solidFill>
                <a:schemeClr val="tx1"/>
              </a:solidFill>
            </a:endParaRPr>
          </a:p>
        </p:txBody>
      </p:sp>
    </p:spTree>
    <p:extLst>
      <p:ext uri="{BB962C8B-B14F-4D97-AF65-F5344CB8AC3E}">
        <p14:creationId xmlns:p14="http://schemas.microsoft.com/office/powerpoint/2010/main" val="2591106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B6FE3-293F-E862-B0FE-B5DE91A41323}"/>
              </a:ext>
            </a:extLst>
          </p:cNvPr>
          <p:cNvSpPr>
            <a:spLocks noGrp="1"/>
          </p:cNvSpPr>
          <p:nvPr>
            <p:ph type="title"/>
          </p:nvPr>
        </p:nvSpPr>
        <p:spPr/>
        <p:txBody>
          <a:bodyPr/>
          <a:lstStyle/>
          <a:p>
            <a:r>
              <a:rPr lang="en-US" dirty="0">
                <a:solidFill>
                  <a:srgbClr val="FFC000"/>
                </a:solidFill>
              </a:rPr>
              <a:t>“Do not worship me”</a:t>
            </a:r>
          </a:p>
        </p:txBody>
      </p:sp>
      <p:sp>
        <p:nvSpPr>
          <p:cNvPr id="4" name="Content Placeholder 3">
            <a:extLst>
              <a:ext uri="{FF2B5EF4-FFF2-40B4-BE49-F238E27FC236}">
                <a16:creationId xmlns:a16="http://schemas.microsoft.com/office/drawing/2014/main" id="{60865E35-05CC-36E5-9992-34C02D13B115}"/>
              </a:ext>
            </a:extLst>
          </p:cNvPr>
          <p:cNvSpPr>
            <a:spLocks noGrp="1"/>
          </p:cNvSpPr>
          <p:nvPr>
            <p:ph sz="half" idx="1"/>
          </p:nvPr>
        </p:nvSpPr>
        <p:spPr/>
        <p:txBody>
          <a:bodyPr vert="horz" lIns="91440" tIns="45720" rIns="91440" bIns="45720" rtlCol="0" anchor="t">
            <a:normAutofit/>
          </a:bodyPr>
          <a:lstStyle/>
          <a:p>
            <a:r>
              <a:rPr lang="en-US" sz="3600" dirty="0"/>
              <a:t>A similar passage is in 22:9</a:t>
            </a:r>
          </a:p>
          <a:p>
            <a:r>
              <a:rPr lang="en-US" sz="3600" dirty="0"/>
              <a:t>Was worshiping angels a problem in early Christianity or contemporary Judaism?</a:t>
            </a:r>
          </a:p>
          <a:p>
            <a:r>
              <a:rPr lang="en-US" sz="3600" u="sng" dirty="0"/>
              <a:t>Evidence is lacking.</a:t>
            </a:r>
          </a:p>
        </p:txBody>
      </p:sp>
      <p:sp>
        <p:nvSpPr>
          <p:cNvPr id="5" name="Content Placeholder 4">
            <a:extLst>
              <a:ext uri="{FF2B5EF4-FFF2-40B4-BE49-F238E27FC236}">
                <a16:creationId xmlns:a16="http://schemas.microsoft.com/office/drawing/2014/main" id="{60E5FBBC-6BDC-9B00-1A6F-9D9793C6F032}"/>
              </a:ext>
            </a:extLst>
          </p:cNvPr>
          <p:cNvSpPr>
            <a:spLocks noGrp="1"/>
          </p:cNvSpPr>
          <p:nvPr>
            <p:ph sz="half" idx="2"/>
          </p:nvPr>
        </p:nvSpPr>
        <p:spPr/>
        <p:txBody>
          <a:bodyPr>
            <a:normAutofit/>
          </a:bodyPr>
          <a:lstStyle/>
          <a:p>
            <a:r>
              <a:rPr lang="en-US" sz="3200" dirty="0">
                <a:solidFill>
                  <a:srgbClr val="92D050"/>
                </a:solidFill>
              </a:rPr>
              <a:t>Colossians 2:18 </a:t>
            </a:r>
            <a:r>
              <a:rPr lang="en-US" sz="3200" b="1" i="0" baseline="30000" dirty="0">
                <a:solidFill>
                  <a:srgbClr val="92D050"/>
                </a:solidFill>
                <a:effectLst/>
                <a:latin typeface="system-ui"/>
              </a:rPr>
              <a:t> </a:t>
            </a:r>
            <a:r>
              <a:rPr lang="en-US" sz="3200" b="0" i="0" dirty="0">
                <a:solidFill>
                  <a:schemeClr val="tx1"/>
                </a:solidFill>
                <a:effectLst/>
                <a:latin typeface="system-ui"/>
              </a:rPr>
              <a:t>Do not let anyone disqualify you, insisting on self-abasement and </a:t>
            </a:r>
            <a:r>
              <a:rPr lang="en-US" sz="3200" b="0" i="0" u="sng" dirty="0">
                <a:solidFill>
                  <a:schemeClr val="tx1"/>
                </a:solidFill>
                <a:effectLst/>
                <a:latin typeface="system-ui"/>
              </a:rPr>
              <a:t>worship of angels</a:t>
            </a:r>
            <a:r>
              <a:rPr lang="en-US" sz="3200" b="0" i="0" dirty="0">
                <a:solidFill>
                  <a:schemeClr val="tx1"/>
                </a:solidFill>
                <a:effectLst/>
                <a:latin typeface="system-ui"/>
              </a:rPr>
              <a:t>, dwelling on visions, puffed up without cause by a human way of thinking</a:t>
            </a:r>
            <a:endParaRPr lang="en-US" sz="3200" dirty="0">
              <a:solidFill>
                <a:schemeClr val="tx1"/>
              </a:solidFill>
            </a:endParaRPr>
          </a:p>
        </p:txBody>
      </p:sp>
    </p:spTree>
    <p:extLst>
      <p:ext uri="{BB962C8B-B14F-4D97-AF65-F5344CB8AC3E}">
        <p14:creationId xmlns:p14="http://schemas.microsoft.com/office/powerpoint/2010/main" val="3750327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65344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2C04EC-6C98-3611-FC63-A6F361450816}"/>
              </a:ext>
            </a:extLst>
          </p:cNvPr>
          <p:cNvSpPr>
            <a:spLocks noGrp="1"/>
          </p:cNvSpPr>
          <p:nvPr>
            <p:ph type="title"/>
          </p:nvPr>
        </p:nvSpPr>
        <p:spPr>
          <a:xfrm>
            <a:off x="838199" y="1015320"/>
            <a:ext cx="3603169" cy="4827361"/>
          </a:xfrm>
        </p:spPr>
        <p:txBody>
          <a:bodyPr anchor="ctr">
            <a:normAutofit/>
          </a:bodyPr>
          <a:lstStyle/>
          <a:p>
            <a:r>
              <a:rPr lang="en-US" sz="4400">
                <a:solidFill>
                  <a:srgbClr val="F2F2F2"/>
                </a:solidFill>
              </a:rPr>
              <a:t>“Do not worship me”</a:t>
            </a:r>
          </a:p>
        </p:txBody>
      </p:sp>
      <p:sp>
        <p:nvSpPr>
          <p:cNvPr id="12" name="Rectangle 11">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C622812-8443-1D79-4FED-E409AC3A6AC0}"/>
              </a:ext>
            </a:extLst>
          </p:cNvPr>
          <p:cNvSpPr>
            <a:spLocks noGrp="1"/>
          </p:cNvSpPr>
          <p:nvPr>
            <p:ph idx="1"/>
          </p:nvPr>
        </p:nvSpPr>
        <p:spPr>
          <a:xfrm>
            <a:off x="5279571" y="1015320"/>
            <a:ext cx="5540830" cy="4827361"/>
          </a:xfrm>
          <a:noFill/>
        </p:spPr>
        <p:txBody>
          <a:bodyPr vert="horz" lIns="91440" tIns="45720" rIns="91440" bIns="45720" rtlCol="0" anchor="ctr">
            <a:normAutofit/>
          </a:bodyPr>
          <a:lstStyle/>
          <a:p>
            <a:r>
              <a:rPr lang="en-US" b="1" dirty="0">
                <a:solidFill>
                  <a:schemeClr val="tx1">
                    <a:lumMod val="85000"/>
                    <a:lumOff val="15000"/>
                  </a:schemeClr>
                </a:solidFill>
              </a:rPr>
              <a:t>Acts 10:24</a:t>
            </a:r>
            <a:r>
              <a:rPr lang="en-US" dirty="0">
                <a:solidFill>
                  <a:schemeClr val="tx1">
                    <a:lumMod val="85000"/>
                    <a:lumOff val="15000"/>
                  </a:schemeClr>
                </a:solidFill>
              </a:rPr>
              <a:t> </a:t>
            </a:r>
            <a:r>
              <a:rPr lang="en-US" b="1" baseline="30000" dirty="0">
                <a:solidFill>
                  <a:schemeClr val="tx1">
                    <a:lumMod val="85000"/>
                    <a:lumOff val="15000"/>
                  </a:schemeClr>
                </a:solidFill>
                <a:ea typeface="+mn-lt"/>
                <a:cs typeface="+mn-lt"/>
              </a:rPr>
              <a:t> </a:t>
            </a:r>
            <a:r>
              <a:rPr lang="en-US" dirty="0">
                <a:solidFill>
                  <a:schemeClr val="tx1">
                    <a:lumMod val="85000"/>
                    <a:lumOff val="15000"/>
                  </a:schemeClr>
                </a:solidFill>
                <a:ea typeface="+mn-lt"/>
                <a:cs typeface="+mn-lt"/>
              </a:rPr>
              <a:t>The following day they came to Caesarea. Cornelius was expecting them and had called together his relatives and close friends. </a:t>
            </a:r>
            <a:r>
              <a:rPr lang="en-US" b="1" baseline="30000" dirty="0">
                <a:solidFill>
                  <a:schemeClr val="tx1">
                    <a:lumMod val="85000"/>
                    <a:lumOff val="15000"/>
                  </a:schemeClr>
                </a:solidFill>
                <a:ea typeface="+mn-lt"/>
                <a:cs typeface="+mn-lt"/>
              </a:rPr>
              <a:t>25 </a:t>
            </a:r>
            <a:r>
              <a:rPr lang="en-US" dirty="0">
                <a:solidFill>
                  <a:schemeClr val="tx1">
                    <a:lumMod val="85000"/>
                    <a:lumOff val="15000"/>
                  </a:schemeClr>
                </a:solidFill>
                <a:ea typeface="+mn-lt"/>
                <a:cs typeface="+mn-lt"/>
              </a:rPr>
              <a:t>On Peter’s arrival Cornelius met him, and falling at his feet, worshipped him. </a:t>
            </a:r>
            <a:r>
              <a:rPr lang="en-US" b="1" baseline="30000" dirty="0">
                <a:solidFill>
                  <a:schemeClr val="tx1">
                    <a:lumMod val="85000"/>
                    <a:lumOff val="15000"/>
                  </a:schemeClr>
                </a:solidFill>
                <a:ea typeface="+mn-lt"/>
                <a:cs typeface="+mn-lt"/>
              </a:rPr>
              <a:t>26 </a:t>
            </a:r>
            <a:r>
              <a:rPr lang="en-US" dirty="0">
                <a:solidFill>
                  <a:schemeClr val="tx1">
                    <a:lumMod val="85000"/>
                    <a:lumOff val="15000"/>
                  </a:schemeClr>
                </a:solidFill>
                <a:ea typeface="+mn-lt"/>
                <a:cs typeface="+mn-lt"/>
              </a:rPr>
              <a:t>But Peter made him get up, saying, ‘Stand up; I am only a mortal.’ </a:t>
            </a:r>
            <a:endParaRPr lang="en-US" dirty="0">
              <a:solidFill>
                <a:schemeClr val="tx1">
                  <a:lumMod val="85000"/>
                  <a:lumOff val="15000"/>
                </a:schemeClr>
              </a:solidFill>
            </a:endParaRPr>
          </a:p>
        </p:txBody>
      </p:sp>
    </p:spTree>
    <p:extLst>
      <p:ext uri="{BB962C8B-B14F-4D97-AF65-F5344CB8AC3E}">
        <p14:creationId xmlns:p14="http://schemas.microsoft.com/office/powerpoint/2010/main" val="3088286963"/>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7358089-2E54-4747-8D77-434291EB9A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0318841-B257-4D3A-A6E5-309C003E0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62127"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2C04EC-6C98-3611-FC63-A6F361450816}"/>
              </a:ext>
            </a:extLst>
          </p:cNvPr>
          <p:cNvSpPr>
            <a:spLocks noGrp="1"/>
          </p:cNvSpPr>
          <p:nvPr>
            <p:ph type="title"/>
          </p:nvPr>
        </p:nvSpPr>
        <p:spPr>
          <a:xfrm>
            <a:off x="838200" y="688748"/>
            <a:ext cx="2855140" cy="5480504"/>
          </a:xfrm>
        </p:spPr>
        <p:txBody>
          <a:bodyPr anchor="ctr">
            <a:normAutofit/>
          </a:bodyPr>
          <a:lstStyle/>
          <a:p>
            <a:r>
              <a:rPr lang="en-US" sz="3600">
                <a:solidFill>
                  <a:srgbClr val="F2F2F2"/>
                </a:solidFill>
              </a:rPr>
              <a:t>“Do not worship me”</a:t>
            </a:r>
          </a:p>
        </p:txBody>
      </p:sp>
      <p:sp>
        <p:nvSpPr>
          <p:cNvPr id="3" name="Content Placeholder 2">
            <a:extLst>
              <a:ext uri="{FF2B5EF4-FFF2-40B4-BE49-F238E27FC236}">
                <a16:creationId xmlns:a16="http://schemas.microsoft.com/office/drawing/2014/main" id="{2C622812-8443-1D79-4FED-E409AC3A6AC0}"/>
              </a:ext>
            </a:extLst>
          </p:cNvPr>
          <p:cNvSpPr>
            <a:spLocks noGrp="1"/>
          </p:cNvSpPr>
          <p:nvPr>
            <p:ph idx="1"/>
          </p:nvPr>
        </p:nvSpPr>
        <p:spPr>
          <a:xfrm>
            <a:off x="4121966" y="688749"/>
            <a:ext cx="7939837" cy="5796805"/>
          </a:xfrm>
        </p:spPr>
        <p:txBody>
          <a:bodyPr vert="horz" lIns="91440" tIns="45720" rIns="91440" bIns="45720" rtlCol="0" anchor="ctr">
            <a:noAutofit/>
          </a:bodyPr>
          <a:lstStyle/>
          <a:p>
            <a:r>
              <a:rPr lang="en-US" dirty="0">
                <a:solidFill>
                  <a:schemeClr val="tx1">
                    <a:lumMod val="95000"/>
                  </a:schemeClr>
                </a:solidFill>
                <a:ea typeface="+mn-lt"/>
                <a:cs typeface="+mn-lt"/>
              </a:rPr>
              <a:t>Acts 14:11 When the crowds saw what Paul had done, they shouted in the Lycaonian language, ‘The gods have come down to us in human form!’ </a:t>
            </a:r>
            <a:r>
              <a:rPr lang="en-US" b="1" dirty="0">
                <a:solidFill>
                  <a:schemeClr val="tx1">
                    <a:lumMod val="95000"/>
                  </a:schemeClr>
                </a:solidFill>
                <a:ea typeface="+mn-lt"/>
                <a:cs typeface="+mn-lt"/>
              </a:rPr>
              <a:t>12 </a:t>
            </a:r>
            <a:r>
              <a:rPr lang="en-US" dirty="0">
                <a:solidFill>
                  <a:schemeClr val="tx1">
                    <a:lumMod val="95000"/>
                  </a:schemeClr>
                </a:solidFill>
                <a:ea typeface="+mn-lt"/>
                <a:cs typeface="+mn-lt"/>
              </a:rPr>
              <a:t>Barnabas they called Zeus, and Paul they called Hermes, because he was the chief speaker. </a:t>
            </a:r>
            <a:r>
              <a:rPr lang="en-US" b="1" dirty="0">
                <a:solidFill>
                  <a:schemeClr val="tx1">
                    <a:lumMod val="95000"/>
                  </a:schemeClr>
                </a:solidFill>
                <a:ea typeface="+mn-lt"/>
                <a:cs typeface="+mn-lt"/>
              </a:rPr>
              <a:t>13 </a:t>
            </a:r>
            <a:r>
              <a:rPr lang="en-US" dirty="0">
                <a:solidFill>
                  <a:schemeClr val="tx1">
                    <a:lumMod val="95000"/>
                  </a:schemeClr>
                </a:solidFill>
                <a:ea typeface="+mn-lt"/>
                <a:cs typeface="+mn-lt"/>
              </a:rPr>
              <a:t>The priest of Zeus, whose temple was just outside the city, brought oxen and garlands to the gates; he and the crowds wanted to offer sacrifice. </a:t>
            </a:r>
            <a:r>
              <a:rPr lang="en-US" b="1" dirty="0">
                <a:solidFill>
                  <a:schemeClr val="tx1">
                    <a:lumMod val="95000"/>
                  </a:schemeClr>
                </a:solidFill>
                <a:ea typeface="+mn-lt"/>
                <a:cs typeface="+mn-lt"/>
              </a:rPr>
              <a:t>14 </a:t>
            </a:r>
            <a:r>
              <a:rPr lang="en-US" dirty="0">
                <a:solidFill>
                  <a:schemeClr val="tx1">
                    <a:lumMod val="95000"/>
                  </a:schemeClr>
                </a:solidFill>
                <a:ea typeface="+mn-lt"/>
                <a:cs typeface="+mn-lt"/>
              </a:rPr>
              <a:t>When the apostles Barnabas and Paul heard of it, they tore their clothes and rushed out into the crowd, shouting, </a:t>
            </a:r>
            <a:r>
              <a:rPr lang="en-US" b="1" dirty="0">
                <a:solidFill>
                  <a:schemeClr val="tx1">
                    <a:lumMod val="95000"/>
                  </a:schemeClr>
                </a:solidFill>
                <a:ea typeface="+mn-lt"/>
                <a:cs typeface="+mn-lt"/>
              </a:rPr>
              <a:t>15 </a:t>
            </a:r>
            <a:r>
              <a:rPr lang="en-US" dirty="0">
                <a:solidFill>
                  <a:schemeClr val="tx1">
                    <a:lumMod val="95000"/>
                  </a:schemeClr>
                </a:solidFill>
                <a:ea typeface="+mn-lt"/>
                <a:cs typeface="+mn-lt"/>
              </a:rPr>
              <a:t>‘Friends, why are you doing this? We are mortals just like you, and we bring you good news, that you should turn from these worthless things to the living God, who made the heaven and the earth and the sea and all that is in them</a:t>
            </a:r>
            <a:endParaRPr lang="en-US" dirty="0">
              <a:solidFill>
                <a:schemeClr val="tx1">
                  <a:lumMod val="95000"/>
                </a:schemeClr>
              </a:solidFill>
            </a:endParaRPr>
          </a:p>
        </p:txBody>
      </p:sp>
    </p:spTree>
    <p:extLst>
      <p:ext uri="{BB962C8B-B14F-4D97-AF65-F5344CB8AC3E}">
        <p14:creationId xmlns:p14="http://schemas.microsoft.com/office/powerpoint/2010/main" val="178658911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5294-8859-7FE6-72E0-F4B87942A72A}"/>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FD60CF75-D125-FB14-9870-09CA55BC219F}"/>
              </a:ext>
            </a:extLst>
          </p:cNvPr>
          <p:cNvPicPr>
            <a:picLocks noGrp="1" noChangeAspect="1"/>
          </p:cNvPicPr>
          <p:nvPr>
            <p:ph idx="1"/>
          </p:nvPr>
        </p:nvPicPr>
        <p:blipFill>
          <a:blip r:embed="rId2"/>
          <a:stretch>
            <a:fillRect/>
          </a:stretch>
        </p:blipFill>
        <p:spPr>
          <a:xfrm>
            <a:off x="1592667" y="1034871"/>
            <a:ext cx="9288466" cy="5142092"/>
          </a:xfrm>
        </p:spPr>
      </p:pic>
    </p:spTree>
    <p:extLst>
      <p:ext uri="{BB962C8B-B14F-4D97-AF65-F5344CB8AC3E}">
        <p14:creationId xmlns:p14="http://schemas.microsoft.com/office/powerpoint/2010/main" val="1613780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970B9-6CD9-3BEE-8453-81CCB2637563}"/>
              </a:ext>
            </a:extLst>
          </p:cNvPr>
          <p:cNvSpPr>
            <a:spLocks noGrp="1"/>
          </p:cNvSpPr>
          <p:nvPr>
            <p:ph type="title"/>
          </p:nvPr>
        </p:nvSpPr>
        <p:spPr/>
        <p:txBody>
          <a:bodyPr/>
          <a:lstStyle/>
          <a:p>
            <a:r>
              <a:rPr lang="en-US" dirty="0"/>
              <a:t>The Rider on a White Horse</a:t>
            </a:r>
          </a:p>
        </p:txBody>
      </p:sp>
      <p:sp>
        <p:nvSpPr>
          <p:cNvPr id="3" name="Content Placeholder 2">
            <a:extLst>
              <a:ext uri="{FF2B5EF4-FFF2-40B4-BE49-F238E27FC236}">
                <a16:creationId xmlns:a16="http://schemas.microsoft.com/office/drawing/2014/main" id="{507BAFC0-AC06-4BD5-944F-06B0338C7679}"/>
              </a:ext>
            </a:extLst>
          </p:cNvPr>
          <p:cNvSpPr>
            <a:spLocks noGrp="1"/>
          </p:cNvSpPr>
          <p:nvPr>
            <p:ph idx="1"/>
          </p:nvPr>
        </p:nvSpPr>
        <p:spPr>
          <a:xfrm>
            <a:off x="1120000" y="1538078"/>
            <a:ext cx="10521347" cy="4955186"/>
          </a:xfrm>
        </p:spPr>
        <p:txBody>
          <a:bodyPr vert="horz" lIns="91440" tIns="45720" rIns="91440" bIns="45720" rtlCol="0" anchor="t">
            <a:normAutofit/>
          </a:bodyPr>
          <a:lstStyle/>
          <a:p>
            <a:r>
              <a:rPr lang="en-US" b="1" dirty="0">
                <a:solidFill>
                  <a:schemeClr val="accent5"/>
                </a:solidFill>
              </a:rPr>
              <a:t>Revelation 19:11</a:t>
            </a:r>
            <a:r>
              <a:rPr lang="en-US" dirty="0"/>
              <a:t> </a:t>
            </a:r>
            <a:r>
              <a:rPr lang="en-US" dirty="0">
                <a:ea typeface="+mn-lt"/>
                <a:cs typeface="+mn-lt"/>
              </a:rPr>
              <a:t>Then I saw heaven opened, and there was a white horse! Its rider is called Faithful and True, and </a:t>
            </a:r>
            <a:r>
              <a:rPr lang="en-US" u="sng" dirty="0">
                <a:ea typeface="+mn-lt"/>
                <a:cs typeface="+mn-lt"/>
              </a:rPr>
              <a:t>in righteousness he judges</a:t>
            </a:r>
            <a:r>
              <a:rPr lang="en-US" dirty="0">
                <a:ea typeface="+mn-lt"/>
                <a:cs typeface="+mn-lt"/>
              </a:rPr>
              <a:t> and makes war. </a:t>
            </a:r>
            <a:r>
              <a:rPr lang="en-US" b="1" baseline="30000" dirty="0">
                <a:ea typeface="+mn-lt"/>
                <a:cs typeface="+mn-lt"/>
              </a:rPr>
              <a:t>12 </a:t>
            </a:r>
            <a:r>
              <a:rPr lang="en-US" dirty="0">
                <a:ea typeface="+mn-lt"/>
                <a:cs typeface="+mn-lt"/>
              </a:rPr>
              <a:t>His eyes are like a flame of fire, and on his head are many diadems; and he has a name inscribed that no one knows but himself. </a:t>
            </a:r>
            <a:r>
              <a:rPr lang="en-US" b="1" baseline="30000" dirty="0">
                <a:ea typeface="+mn-lt"/>
                <a:cs typeface="+mn-lt"/>
              </a:rPr>
              <a:t>13 </a:t>
            </a:r>
            <a:r>
              <a:rPr lang="en-US" dirty="0">
                <a:ea typeface="+mn-lt"/>
                <a:cs typeface="+mn-lt"/>
              </a:rPr>
              <a:t>He is clothed in a robe dipped in blood, and his name is called The Word of God. </a:t>
            </a:r>
            <a:r>
              <a:rPr lang="en-US" b="1" baseline="30000" dirty="0">
                <a:ea typeface="+mn-lt"/>
                <a:cs typeface="+mn-lt"/>
              </a:rPr>
              <a:t>14 </a:t>
            </a:r>
            <a:r>
              <a:rPr lang="en-US" dirty="0">
                <a:ea typeface="+mn-lt"/>
                <a:cs typeface="+mn-lt"/>
              </a:rPr>
              <a:t>And the armies of heaven, wearing fine linen, white and pure, were following him on white horses. </a:t>
            </a:r>
            <a:r>
              <a:rPr lang="en-US" b="1" baseline="30000" dirty="0">
                <a:ea typeface="+mn-lt"/>
                <a:cs typeface="+mn-lt"/>
              </a:rPr>
              <a:t>15 </a:t>
            </a:r>
            <a:r>
              <a:rPr lang="en-US" dirty="0">
                <a:ea typeface="+mn-lt"/>
                <a:cs typeface="+mn-lt"/>
              </a:rPr>
              <a:t>From his mouth comes a sharp sword with which to strike down the nations, and he will rule them with a rod of iron; he will tread the wine press of the fury of the wrath of God the Almighty. </a:t>
            </a:r>
            <a:r>
              <a:rPr lang="en-US" b="1" baseline="30000" dirty="0">
                <a:ea typeface="+mn-lt"/>
                <a:cs typeface="+mn-lt"/>
              </a:rPr>
              <a:t>16 </a:t>
            </a:r>
            <a:r>
              <a:rPr lang="en-US" dirty="0">
                <a:ea typeface="+mn-lt"/>
                <a:cs typeface="+mn-lt"/>
              </a:rPr>
              <a:t>On his robe and on his thigh he has a name inscribed, ‘King of kings and Lord of lords’.</a:t>
            </a:r>
          </a:p>
        </p:txBody>
      </p:sp>
    </p:spTree>
    <p:extLst>
      <p:ext uri="{BB962C8B-B14F-4D97-AF65-F5344CB8AC3E}">
        <p14:creationId xmlns:p14="http://schemas.microsoft.com/office/powerpoint/2010/main" val="927434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65344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B8889C-0CEA-C3CB-0527-B0C312B0DE43}"/>
              </a:ext>
            </a:extLst>
          </p:cNvPr>
          <p:cNvSpPr>
            <a:spLocks noGrp="1"/>
          </p:cNvSpPr>
          <p:nvPr>
            <p:ph type="title"/>
          </p:nvPr>
        </p:nvSpPr>
        <p:spPr>
          <a:xfrm>
            <a:off x="838199" y="1015320"/>
            <a:ext cx="3603169" cy="4827361"/>
          </a:xfrm>
        </p:spPr>
        <p:txBody>
          <a:bodyPr anchor="ctr">
            <a:normAutofit/>
          </a:bodyPr>
          <a:lstStyle/>
          <a:p>
            <a:r>
              <a:rPr lang="en-US" sz="4400">
                <a:solidFill>
                  <a:srgbClr val="F2F2F2"/>
                </a:solidFill>
              </a:rPr>
              <a:t>He judges with righteousness</a:t>
            </a:r>
          </a:p>
        </p:txBody>
      </p:sp>
      <p:sp>
        <p:nvSpPr>
          <p:cNvPr id="12" name="Rectangle 11">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A335205-800E-4921-43A0-229530C369D3}"/>
              </a:ext>
            </a:extLst>
          </p:cNvPr>
          <p:cNvSpPr>
            <a:spLocks noGrp="1"/>
          </p:cNvSpPr>
          <p:nvPr>
            <p:ph idx="1"/>
          </p:nvPr>
        </p:nvSpPr>
        <p:spPr>
          <a:xfrm>
            <a:off x="4718855" y="1015320"/>
            <a:ext cx="7021696" cy="5632493"/>
          </a:xfrm>
          <a:noFill/>
        </p:spPr>
        <p:txBody>
          <a:bodyPr vert="horz" lIns="91440" tIns="45720" rIns="91440" bIns="45720" rtlCol="0" anchor="ctr">
            <a:noAutofit/>
          </a:bodyPr>
          <a:lstStyle/>
          <a:p>
            <a:r>
              <a:rPr lang="en-US" b="1" dirty="0">
                <a:solidFill>
                  <a:schemeClr val="tx1">
                    <a:lumMod val="85000"/>
                    <a:lumOff val="15000"/>
                  </a:schemeClr>
                </a:solidFill>
              </a:rPr>
              <a:t>Isaiah 11:3</a:t>
            </a:r>
            <a:r>
              <a:rPr lang="en-US" dirty="0">
                <a:solidFill>
                  <a:schemeClr val="tx1">
                    <a:lumMod val="85000"/>
                    <a:lumOff val="15000"/>
                  </a:schemeClr>
                </a:solidFill>
              </a:rPr>
              <a:t> </a:t>
            </a:r>
            <a:r>
              <a:rPr lang="en-US" dirty="0">
                <a:solidFill>
                  <a:schemeClr val="tx1">
                    <a:lumMod val="85000"/>
                    <a:lumOff val="15000"/>
                  </a:schemeClr>
                </a:solidFill>
                <a:ea typeface="+mn-lt"/>
                <a:cs typeface="+mn-lt"/>
              </a:rPr>
              <a:t>He shall not judge by what his eyes see,</a:t>
            </a:r>
            <a:br>
              <a:rPr lang="en-US" dirty="0">
                <a:ea typeface="+mn-lt"/>
                <a:cs typeface="+mn-lt"/>
              </a:rPr>
            </a:br>
            <a:r>
              <a:rPr lang="en-US" dirty="0">
                <a:solidFill>
                  <a:schemeClr val="tx1">
                    <a:lumMod val="85000"/>
                    <a:lumOff val="15000"/>
                  </a:schemeClr>
                </a:solidFill>
                <a:ea typeface="+mn-lt"/>
                <a:cs typeface="+mn-lt"/>
              </a:rPr>
              <a:t>    or decide by what his ears hear;</a:t>
            </a:r>
            <a:br>
              <a:rPr lang="en-US" dirty="0">
                <a:ea typeface="+mn-lt"/>
                <a:cs typeface="+mn-lt"/>
              </a:rPr>
            </a:br>
            <a:r>
              <a:rPr lang="en-US" dirty="0">
                <a:solidFill>
                  <a:schemeClr val="tx1">
                    <a:lumMod val="85000"/>
                    <a:lumOff val="15000"/>
                  </a:schemeClr>
                </a:solidFill>
                <a:ea typeface="+mn-lt"/>
                <a:cs typeface="+mn-lt"/>
              </a:rPr>
              <a:t>4 </a:t>
            </a:r>
            <a:r>
              <a:rPr lang="en-US" u="sng" dirty="0">
                <a:solidFill>
                  <a:schemeClr val="tx1">
                    <a:lumMod val="85000"/>
                    <a:lumOff val="15000"/>
                  </a:schemeClr>
                </a:solidFill>
                <a:ea typeface="+mn-lt"/>
                <a:cs typeface="+mn-lt"/>
              </a:rPr>
              <a:t>but with righteousness he shall judge the poor</a:t>
            </a:r>
            <a:r>
              <a:rPr lang="en-US" dirty="0">
                <a:solidFill>
                  <a:schemeClr val="tx1">
                    <a:lumMod val="85000"/>
                    <a:lumOff val="15000"/>
                  </a:schemeClr>
                </a:solidFill>
                <a:ea typeface="+mn-lt"/>
                <a:cs typeface="+mn-lt"/>
              </a:rPr>
              <a:t>,</a:t>
            </a:r>
            <a:br>
              <a:rPr lang="en-US" dirty="0">
                <a:ea typeface="+mn-lt"/>
                <a:cs typeface="+mn-lt"/>
              </a:rPr>
            </a:br>
            <a:r>
              <a:rPr lang="en-US" dirty="0">
                <a:solidFill>
                  <a:schemeClr val="tx1">
                    <a:lumMod val="85000"/>
                    <a:lumOff val="15000"/>
                  </a:schemeClr>
                </a:solidFill>
                <a:ea typeface="+mn-lt"/>
                <a:cs typeface="+mn-lt"/>
              </a:rPr>
              <a:t>    and decide with equity for the meek of the earth;</a:t>
            </a:r>
            <a:br>
              <a:rPr lang="en-US" dirty="0">
                <a:ea typeface="+mn-lt"/>
                <a:cs typeface="+mn-lt"/>
              </a:rPr>
            </a:br>
            <a:r>
              <a:rPr lang="en-US" dirty="0">
                <a:solidFill>
                  <a:schemeClr val="tx1">
                    <a:lumMod val="85000"/>
                    <a:lumOff val="15000"/>
                  </a:schemeClr>
                </a:solidFill>
                <a:ea typeface="+mn-lt"/>
                <a:cs typeface="+mn-lt"/>
              </a:rPr>
              <a:t>he shall strike the earth with the rod of his mouth,</a:t>
            </a:r>
            <a:br>
              <a:rPr lang="en-US" dirty="0">
                <a:ea typeface="+mn-lt"/>
                <a:cs typeface="+mn-lt"/>
              </a:rPr>
            </a:br>
            <a:r>
              <a:rPr lang="en-US" dirty="0">
                <a:solidFill>
                  <a:schemeClr val="tx1">
                    <a:lumMod val="85000"/>
                    <a:lumOff val="15000"/>
                  </a:schemeClr>
                </a:solidFill>
                <a:ea typeface="+mn-lt"/>
                <a:cs typeface="+mn-lt"/>
              </a:rPr>
              <a:t>    and with the breath of his lips he shall kill the wicked.</a:t>
            </a:r>
            <a:br>
              <a:rPr lang="en-US" dirty="0">
                <a:ea typeface="+mn-lt"/>
                <a:cs typeface="+mn-lt"/>
              </a:rPr>
            </a:br>
            <a:r>
              <a:rPr lang="en-US" dirty="0">
                <a:solidFill>
                  <a:schemeClr val="tx1">
                    <a:lumMod val="85000"/>
                    <a:lumOff val="15000"/>
                  </a:schemeClr>
                </a:solidFill>
                <a:ea typeface="+mn-lt"/>
                <a:cs typeface="+mn-lt"/>
              </a:rPr>
              <a:t>5 Righteousness shall be the belt around his waist,</a:t>
            </a:r>
            <a:br>
              <a:rPr lang="en-US" dirty="0">
                <a:ea typeface="+mn-lt"/>
                <a:cs typeface="+mn-lt"/>
              </a:rPr>
            </a:br>
            <a:r>
              <a:rPr lang="en-US" dirty="0">
                <a:solidFill>
                  <a:schemeClr val="tx1">
                    <a:lumMod val="85000"/>
                    <a:lumOff val="15000"/>
                  </a:schemeClr>
                </a:solidFill>
                <a:ea typeface="+mn-lt"/>
                <a:cs typeface="+mn-lt"/>
              </a:rPr>
              <a:t>    and faithfulness the belt around his loins.</a:t>
            </a:r>
            <a:endParaRPr lang="en-US" dirty="0">
              <a:solidFill>
                <a:schemeClr val="tx1">
                  <a:lumMod val="85000"/>
                  <a:lumOff val="15000"/>
                </a:schemeClr>
              </a:solidFill>
            </a:endParaRPr>
          </a:p>
        </p:txBody>
      </p:sp>
    </p:spTree>
    <p:extLst>
      <p:ext uri="{BB962C8B-B14F-4D97-AF65-F5344CB8AC3E}">
        <p14:creationId xmlns:p14="http://schemas.microsoft.com/office/powerpoint/2010/main" val="2601405942"/>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970B9-6CD9-3BEE-8453-81CCB2637563}"/>
              </a:ext>
            </a:extLst>
          </p:cNvPr>
          <p:cNvSpPr>
            <a:spLocks noGrp="1"/>
          </p:cNvSpPr>
          <p:nvPr>
            <p:ph type="title"/>
          </p:nvPr>
        </p:nvSpPr>
        <p:spPr/>
        <p:txBody>
          <a:bodyPr/>
          <a:lstStyle/>
          <a:p>
            <a:r>
              <a:rPr lang="en-US" dirty="0">
                <a:solidFill>
                  <a:srgbClr val="FFFF00"/>
                </a:solidFill>
              </a:rPr>
              <a:t>The Rider on a White Horse</a:t>
            </a:r>
          </a:p>
        </p:txBody>
      </p:sp>
      <p:sp>
        <p:nvSpPr>
          <p:cNvPr id="3" name="Content Placeholder 2">
            <a:extLst>
              <a:ext uri="{FF2B5EF4-FFF2-40B4-BE49-F238E27FC236}">
                <a16:creationId xmlns:a16="http://schemas.microsoft.com/office/drawing/2014/main" id="{507BAFC0-AC06-4BD5-944F-06B0338C7679}"/>
              </a:ext>
            </a:extLst>
          </p:cNvPr>
          <p:cNvSpPr>
            <a:spLocks noGrp="1"/>
          </p:cNvSpPr>
          <p:nvPr>
            <p:ph idx="1"/>
          </p:nvPr>
        </p:nvSpPr>
        <p:spPr>
          <a:xfrm>
            <a:off x="1120000" y="1538078"/>
            <a:ext cx="10521347" cy="4955186"/>
          </a:xfrm>
        </p:spPr>
        <p:txBody>
          <a:bodyPr vert="horz" lIns="91440" tIns="45720" rIns="91440" bIns="45720" rtlCol="0" anchor="t">
            <a:normAutofit/>
          </a:bodyPr>
          <a:lstStyle/>
          <a:p>
            <a:r>
              <a:rPr lang="en-US" b="1" dirty="0">
                <a:solidFill>
                  <a:schemeClr val="accent5"/>
                </a:solidFill>
              </a:rPr>
              <a:t>Revelation 19:11</a:t>
            </a:r>
            <a:r>
              <a:rPr lang="en-US" dirty="0"/>
              <a:t> </a:t>
            </a:r>
            <a:r>
              <a:rPr lang="en-US" dirty="0">
                <a:ea typeface="+mn-lt"/>
                <a:cs typeface="+mn-lt"/>
              </a:rPr>
              <a:t>Then I saw heaven opened, and there was a white horse! Its rider is called Faithful and True, and in righteousness he judges and makes war. </a:t>
            </a:r>
            <a:r>
              <a:rPr lang="en-US" b="1" baseline="30000" dirty="0">
                <a:ea typeface="+mn-lt"/>
                <a:cs typeface="+mn-lt"/>
              </a:rPr>
              <a:t>12 </a:t>
            </a:r>
            <a:r>
              <a:rPr lang="en-US" dirty="0">
                <a:ea typeface="+mn-lt"/>
                <a:cs typeface="+mn-lt"/>
              </a:rPr>
              <a:t>His eyes are like a flame of fire, and on his head are many diadems; and </a:t>
            </a:r>
            <a:r>
              <a:rPr lang="en-US" u="sng" dirty="0">
                <a:ea typeface="+mn-lt"/>
                <a:cs typeface="+mn-lt"/>
              </a:rPr>
              <a:t>he has a name inscribed that no one knows but himself</a:t>
            </a:r>
            <a:r>
              <a:rPr lang="en-US" dirty="0">
                <a:ea typeface="+mn-lt"/>
                <a:cs typeface="+mn-lt"/>
              </a:rPr>
              <a:t>. </a:t>
            </a:r>
            <a:r>
              <a:rPr lang="en-US" b="1" baseline="30000" dirty="0">
                <a:ea typeface="+mn-lt"/>
                <a:cs typeface="+mn-lt"/>
              </a:rPr>
              <a:t>13 </a:t>
            </a:r>
            <a:r>
              <a:rPr lang="en-US" dirty="0">
                <a:ea typeface="+mn-lt"/>
                <a:cs typeface="+mn-lt"/>
              </a:rPr>
              <a:t>He is clothed in a robe dipped in blood, and his name is called The Word of God. </a:t>
            </a:r>
            <a:r>
              <a:rPr lang="en-US" b="1" baseline="30000" dirty="0">
                <a:ea typeface="+mn-lt"/>
                <a:cs typeface="+mn-lt"/>
              </a:rPr>
              <a:t>14 </a:t>
            </a:r>
            <a:r>
              <a:rPr lang="en-US" dirty="0">
                <a:ea typeface="+mn-lt"/>
                <a:cs typeface="+mn-lt"/>
              </a:rPr>
              <a:t>And the armies of heaven, wearing fine linen, white and pure, were following him on white horses. </a:t>
            </a:r>
            <a:r>
              <a:rPr lang="en-US" b="1" baseline="30000" dirty="0">
                <a:ea typeface="+mn-lt"/>
                <a:cs typeface="+mn-lt"/>
              </a:rPr>
              <a:t>15 </a:t>
            </a:r>
            <a:r>
              <a:rPr lang="en-US" dirty="0">
                <a:ea typeface="+mn-lt"/>
                <a:cs typeface="+mn-lt"/>
              </a:rPr>
              <a:t>From his mouth comes a sharp sword with which to strike down the nations, and he will rule them with a rod of iron; he will tread the wine press of the fury of the wrath of God the Almighty. </a:t>
            </a:r>
            <a:r>
              <a:rPr lang="en-US" b="1" baseline="30000" dirty="0">
                <a:ea typeface="+mn-lt"/>
                <a:cs typeface="+mn-lt"/>
              </a:rPr>
              <a:t>16 </a:t>
            </a:r>
            <a:r>
              <a:rPr lang="en-US" dirty="0">
                <a:ea typeface="+mn-lt"/>
                <a:cs typeface="+mn-lt"/>
              </a:rPr>
              <a:t>On his robe and on his thigh he has a name inscribed, ‘King of kings and Lord of lords’.</a:t>
            </a:r>
          </a:p>
        </p:txBody>
      </p:sp>
    </p:spTree>
    <p:extLst>
      <p:ext uri="{BB962C8B-B14F-4D97-AF65-F5344CB8AC3E}">
        <p14:creationId xmlns:p14="http://schemas.microsoft.com/office/powerpoint/2010/main" val="431318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368BC-9B6D-2EC5-0CCF-73E474AFCA79}"/>
              </a:ext>
            </a:extLst>
          </p:cNvPr>
          <p:cNvSpPr>
            <a:spLocks noGrp="1"/>
          </p:cNvSpPr>
          <p:nvPr>
            <p:ph type="title"/>
          </p:nvPr>
        </p:nvSpPr>
        <p:spPr/>
        <p:txBody>
          <a:bodyPr/>
          <a:lstStyle/>
          <a:p>
            <a:r>
              <a:rPr lang="en-US" dirty="0">
                <a:solidFill>
                  <a:srgbClr val="FFFF00"/>
                </a:solidFill>
              </a:rPr>
              <a:t>The secret name of Jesus?</a:t>
            </a:r>
          </a:p>
        </p:txBody>
      </p:sp>
      <p:sp>
        <p:nvSpPr>
          <p:cNvPr id="3" name="Content Placeholder 2">
            <a:extLst>
              <a:ext uri="{FF2B5EF4-FFF2-40B4-BE49-F238E27FC236}">
                <a16:creationId xmlns:a16="http://schemas.microsoft.com/office/drawing/2014/main" id="{602E01DE-1A19-C9FE-37C7-BFE2669A39EE}"/>
              </a:ext>
            </a:extLst>
          </p:cNvPr>
          <p:cNvSpPr>
            <a:spLocks noGrp="1"/>
          </p:cNvSpPr>
          <p:nvPr>
            <p:ph sz="half" idx="1"/>
          </p:nvPr>
        </p:nvSpPr>
        <p:spPr>
          <a:xfrm>
            <a:off x="774944" y="1825625"/>
            <a:ext cx="5327140" cy="4351338"/>
          </a:xfrm>
        </p:spPr>
        <p:txBody>
          <a:bodyPr vert="horz" lIns="91440" tIns="45720" rIns="91440" bIns="45720" rtlCol="0" anchor="t">
            <a:normAutofit fontScale="92500"/>
          </a:bodyPr>
          <a:lstStyle/>
          <a:p>
            <a:r>
              <a:rPr lang="en-US" dirty="0">
                <a:ea typeface="+mn-lt"/>
                <a:cs typeface="+mn-lt"/>
              </a:rPr>
              <a:t>"By Zeus, Hermogenes, we, if we are sensible, must recognize that there is one most excellent kind, since of the gods we know nothing, neither of them nor of their names, whatever they may be, by which they call themselves, for it is clear that they use the true names," Plato, </a:t>
            </a:r>
            <a:r>
              <a:rPr lang="en-US" i="1" dirty="0" err="1">
                <a:ea typeface="+mn-lt"/>
                <a:cs typeface="+mn-lt"/>
              </a:rPr>
              <a:t>Cratylus</a:t>
            </a:r>
            <a:r>
              <a:rPr lang="en-US" dirty="0">
                <a:ea typeface="+mn-lt"/>
                <a:cs typeface="+mn-lt"/>
              </a:rPr>
              <a:t> 400d.</a:t>
            </a:r>
            <a:endParaRPr lang="en-US" dirty="0"/>
          </a:p>
        </p:txBody>
      </p:sp>
      <p:sp>
        <p:nvSpPr>
          <p:cNvPr id="4" name="Content Placeholder 3">
            <a:extLst>
              <a:ext uri="{FF2B5EF4-FFF2-40B4-BE49-F238E27FC236}">
                <a16:creationId xmlns:a16="http://schemas.microsoft.com/office/drawing/2014/main" id="{FFC4C558-DDAA-B340-54CE-8BA7F4DF6124}"/>
              </a:ext>
            </a:extLst>
          </p:cNvPr>
          <p:cNvSpPr>
            <a:spLocks noGrp="1"/>
          </p:cNvSpPr>
          <p:nvPr>
            <p:ph sz="half" idx="2"/>
          </p:nvPr>
        </p:nvSpPr>
        <p:spPr>
          <a:xfrm>
            <a:off x="6219199" y="1696229"/>
            <a:ext cx="5148978" cy="4480734"/>
          </a:xfrm>
        </p:spPr>
        <p:txBody>
          <a:bodyPr vert="horz" lIns="91440" tIns="45720" rIns="91440" bIns="45720" rtlCol="0" anchor="t">
            <a:normAutofit fontScale="92500"/>
          </a:bodyPr>
          <a:lstStyle/>
          <a:p>
            <a:r>
              <a:rPr lang="en-US" dirty="0"/>
              <a:t>"Why do you seek my name, Aseneth? My name is in the heavens in the book of the Most High, written by the finger of God in the beginning of the book before all, because I am chief of the house of the Most High. All names written in the book of the Most High are unspeakable, and humans are not allowed to pronounce nor hear them in this world," </a:t>
            </a:r>
            <a:r>
              <a:rPr lang="en-US" i="1" dirty="0"/>
              <a:t>Joseph and Aseneth </a:t>
            </a:r>
            <a:r>
              <a:rPr lang="en-US" dirty="0"/>
              <a:t>15.12.</a:t>
            </a:r>
          </a:p>
        </p:txBody>
      </p:sp>
    </p:spTree>
    <p:extLst>
      <p:ext uri="{BB962C8B-B14F-4D97-AF65-F5344CB8AC3E}">
        <p14:creationId xmlns:p14="http://schemas.microsoft.com/office/powerpoint/2010/main" val="3399067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7BC64-EAD1-877E-E1DA-E7AAE3AE4385}"/>
              </a:ext>
            </a:extLst>
          </p:cNvPr>
          <p:cNvSpPr>
            <a:spLocks noGrp="1"/>
          </p:cNvSpPr>
          <p:nvPr>
            <p:ph type="title"/>
          </p:nvPr>
        </p:nvSpPr>
        <p:spPr/>
        <p:txBody>
          <a:bodyPr/>
          <a:lstStyle/>
          <a:p>
            <a:r>
              <a:rPr lang="en-US" dirty="0">
                <a:solidFill>
                  <a:srgbClr val="FFFF00"/>
                </a:solidFill>
              </a:rPr>
              <a:t>Summary of </a:t>
            </a:r>
            <a:r>
              <a:rPr lang="en-US" dirty="0" err="1">
                <a:solidFill>
                  <a:srgbClr val="FFFF00"/>
                </a:solidFill>
              </a:rPr>
              <a:t>ch.</a:t>
            </a:r>
            <a:r>
              <a:rPr lang="en-US" dirty="0">
                <a:solidFill>
                  <a:srgbClr val="FFFF00"/>
                </a:solidFill>
              </a:rPr>
              <a:t> 18</a:t>
            </a:r>
          </a:p>
        </p:txBody>
      </p:sp>
      <p:sp>
        <p:nvSpPr>
          <p:cNvPr id="3" name="Content Placeholder 2">
            <a:extLst>
              <a:ext uri="{FF2B5EF4-FFF2-40B4-BE49-F238E27FC236}">
                <a16:creationId xmlns:a16="http://schemas.microsoft.com/office/drawing/2014/main" id="{17700A2B-AABF-D49B-0631-CC72A6D8335D}"/>
              </a:ext>
            </a:extLst>
          </p:cNvPr>
          <p:cNvSpPr>
            <a:spLocks noGrp="1"/>
          </p:cNvSpPr>
          <p:nvPr>
            <p:ph idx="1"/>
          </p:nvPr>
        </p:nvSpPr>
        <p:spPr>
          <a:xfrm>
            <a:off x="1120000" y="1978025"/>
            <a:ext cx="10233800" cy="4198938"/>
          </a:xfrm>
        </p:spPr>
        <p:txBody>
          <a:bodyPr>
            <a:normAutofit/>
          </a:bodyPr>
          <a:lstStyle/>
          <a:p>
            <a:r>
              <a:rPr lang="en-US" sz="3200" dirty="0"/>
              <a:t>Babylon  (Rome) is defeated</a:t>
            </a:r>
          </a:p>
          <a:p>
            <a:r>
              <a:rPr lang="en-US" sz="3200" dirty="0"/>
              <a:t>Various groups react to her downfall</a:t>
            </a:r>
          </a:p>
          <a:p>
            <a:r>
              <a:rPr lang="en-US" sz="3200" dirty="0"/>
              <a:t>It is a prediction, but the verbs have the force of a “prophetic perfect.”</a:t>
            </a:r>
          </a:p>
        </p:txBody>
      </p:sp>
    </p:spTree>
    <p:extLst>
      <p:ext uri="{BB962C8B-B14F-4D97-AF65-F5344CB8AC3E}">
        <p14:creationId xmlns:p14="http://schemas.microsoft.com/office/powerpoint/2010/main" val="1095878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970B9-6CD9-3BEE-8453-81CCB2637563}"/>
              </a:ext>
            </a:extLst>
          </p:cNvPr>
          <p:cNvSpPr>
            <a:spLocks noGrp="1"/>
          </p:cNvSpPr>
          <p:nvPr>
            <p:ph type="title"/>
          </p:nvPr>
        </p:nvSpPr>
        <p:spPr/>
        <p:txBody>
          <a:bodyPr/>
          <a:lstStyle/>
          <a:p>
            <a:r>
              <a:rPr lang="en-US" dirty="0">
                <a:solidFill>
                  <a:srgbClr val="FFFF00"/>
                </a:solidFill>
              </a:rPr>
              <a:t>The Rider on a White Horse</a:t>
            </a:r>
          </a:p>
        </p:txBody>
      </p:sp>
      <p:sp>
        <p:nvSpPr>
          <p:cNvPr id="3" name="Content Placeholder 2">
            <a:extLst>
              <a:ext uri="{FF2B5EF4-FFF2-40B4-BE49-F238E27FC236}">
                <a16:creationId xmlns:a16="http://schemas.microsoft.com/office/drawing/2014/main" id="{507BAFC0-AC06-4BD5-944F-06B0338C7679}"/>
              </a:ext>
            </a:extLst>
          </p:cNvPr>
          <p:cNvSpPr>
            <a:spLocks noGrp="1"/>
          </p:cNvSpPr>
          <p:nvPr>
            <p:ph idx="1"/>
          </p:nvPr>
        </p:nvSpPr>
        <p:spPr>
          <a:xfrm>
            <a:off x="1120000" y="1538078"/>
            <a:ext cx="10521347" cy="4955186"/>
          </a:xfrm>
        </p:spPr>
        <p:txBody>
          <a:bodyPr vert="horz" lIns="91440" tIns="45720" rIns="91440" bIns="45720" rtlCol="0" anchor="t">
            <a:normAutofit/>
          </a:bodyPr>
          <a:lstStyle/>
          <a:p>
            <a:r>
              <a:rPr lang="en-US" b="1" dirty="0">
                <a:solidFill>
                  <a:schemeClr val="accent5"/>
                </a:solidFill>
              </a:rPr>
              <a:t>Revelation 19:11</a:t>
            </a:r>
            <a:r>
              <a:rPr lang="en-US" dirty="0"/>
              <a:t> </a:t>
            </a:r>
            <a:r>
              <a:rPr lang="en-US" dirty="0">
                <a:ea typeface="+mn-lt"/>
                <a:cs typeface="+mn-lt"/>
              </a:rPr>
              <a:t>Then I saw heaven opened, and there was a white horse! Its rider is called Faithful and True, and in righteousness he judges and makes war. </a:t>
            </a:r>
            <a:r>
              <a:rPr lang="en-US" b="1" baseline="30000" dirty="0">
                <a:ea typeface="+mn-lt"/>
                <a:cs typeface="+mn-lt"/>
              </a:rPr>
              <a:t>12 </a:t>
            </a:r>
            <a:r>
              <a:rPr lang="en-US" dirty="0">
                <a:ea typeface="+mn-lt"/>
                <a:cs typeface="+mn-lt"/>
              </a:rPr>
              <a:t>His eyes are like a flame of fire, and on his head are many diadems; and he has a name inscribed that no one knows but himself. </a:t>
            </a:r>
            <a:r>
              <a:rPr lang="en-US" b="1" baseline="30000" dirty="0">
                <a:ea typeface="+mn-lt"/>
                <a:cs typeface="+mn-lt"/>
              </a:rPr>
              <a:t>13 </a:t>
            </a:r>
            <a:r>
              <a:rPr lang="en-US" u="sng" dirty="0">
                <a:ea typeface="+mn-lt"/>
                <a:cs typeface="+mn-lt"/>
              </a:rPr>
              <a:t>He is clothed in a robe dipped in blood, and his name is called The Word of God. </a:t>
            </a:r>
            <a:r>
              <a:rPr lang="en-US" b="1" baseline="30000" dirty="0">
                <a:ea typeface="+mn-lt"/>
                <a:cs typeface="+mn-lt"/>
              </a:rPr>
              <a:t>14 </a:t>
            </a:r>
            <a:r>
              <a:rPr lang="en-US" dirty="0">
                <a:ea typeface="+mn-lt"/>
                <a:cs typeface="+mn-lt"/>
              </a:rPr>
              <a:t>And the armies of heaven, wearing fine linen, white and pure, were following him on white horses. </a:t>
            </a:r>
            <a:r>
              <a:rPr lang="en-US" b="1" baseline="30000" dirty="0">
                <a:ea typeface="+mn-lt"/>
                <a:cs typeface="+mn-lt"/>
              </a:rPr>
              <a:t>15 </a:t>
            </a:r>
            <a:r>
              <a:rPr lang="en-US" dirty="0">
                <a:ea typeface="+mn-lt"/>
                <a:cs typeface="+mn-lt"/>
              </a:rPr>
              <a:t>From his mouth comes a sharp sword with which to strike down the nations, and he will rule them with a rod of iron; he will tread the wine press of the fury of the wrath of God the Almighty. </a:t>
            </a:r>
            <a:r>
              <a:rPr lang="en-US" b="1" baseline="30000" dirty="0">
                <a:ea typeface="+mn-lt"/>
                <a:cs typeface="+mn-lt"/>
              </a:rPr>
              <a:t>16 </a:t>
            </a:r>
            <a:r>
              <a:rPr lang="en-US" dirty="0">
                <a:ea typeface="+mn-lt"/>
                <a:cs typeface="+mn-lt"/>
              </a:rPr>
              <a:t>On his robe and on his thigh he has a name inscribed, ‘King of kings and Lord of lords’.</a:t>
            </a:r>
          </a:p>
        </p:txBody>
      </p:sp>
    </p:spTree>
    <p:extLst>
      <p:ext uri="{BB962C8B-B14F-4D97-AF65-F5344CB8AC3E}">
        <p14:creationId xmlns:p14="http://schemas.microsoft.com/office/powerpoint/2010/main" val="2257634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80B3E-29CA-8657-49E9-C30550A1C78F}"/>
              </a:ext>
            </a:extLst>
          </p:cNvPr>
          <p:cNvSpPr>
            <a:spLocks noGrp="1"/>
          </p:cNvSpPr>
          <p:nvPr>
            <p:ph type="title"/>
          </p:nvPr>
        </p:nvSpPr>
        <p:spPr/>
        <p:txBody>
          <a:bodyPr/>
          <a:lstStyle/>
          <a:p>
            <a:r>
              <a:rPr lang="en-US" dirty="0">
                <a:solidFill>
                  <a:srgbClr val="FFFF00"/>
                </a:solidFill>
              </a:rPr>
              <a:t>A robe dipped in blood</a:t>
            </a:r>
          </a:p>
        </p:txBody>
      </p:sp>
      <p:sp>
        <p:nvSpPr>
          <p:cNvPr id="3" name="Content Placeholder 2">
            <a:extLst>
              <a:ext uri="{FF2B5EF4-FFF2-40B4-BE49-F238E27FC236}">
                <a16:creationId xmlns:a16="http://schemas.microsoft.com/office/drawing/2014/main" id="{A545FDE7-339A-1596-4BCA-585211F87CB6}"/>
              </a:ext>
            </a:extLst>
          </p:cNvPr>
          <p:cNvSpPr>
            <a:spLocks noGrp="1"/>
          </p:cNvSpPr>
          <p:nvPr>
            <p:ph sz="half" idx="1"/>
          </p:nvPr>
        </p:nvSpPr>
        <p:spPr/>
        <p:txBody>
          <a:bodyPr vert="horz" lIns="91440" tIns="45720" rIns="91440" bIns="45720" rtlCol="0" anchor="t">
            <a:normAutofit fontScale="77500" lnSpcReduction="20000"/>
          </a:bodyPr>
          <a:lstStyle/>
          <a:p>
            <a:r>
              <a:rPr lang="en-US" sz="4100" dirty="0"/>
              <a:t>Death on the cross?</a:t>
            </a:r>
          </a:p>
          <a:p>
            <a:endParaRPr lang="en-US" sz="4100" dirty="0"/>
          </a:p>
          <a:p>
            <a:r>
              <a:rPr lang="en-US" sz="4100" dirty="0"/>
              <a:t>Also, the heavenly warrior whose garment is stained with blood</a:t>
            </a:r>
          </a:p>
        </p:txBody>
      </p:sp>
      <p:sp>
        <p:nvSpPr>
          <p:cNvPr id="4" name="Content Placeholder 3">
            <a:extLst>
              <a:ext uri="{FF2B5EF4-FFF2-40B4-BE49-F238E27FC236}">
                <a16:creationId xmlns:a16="http://schemas.microsoft.com/office/drawing/2014/main" id="{14628774-71CF-1860-B90A-61C201AE14E7}"/>
              </a:ext>
            </a:extLst>
          </p:cNvPr>
          <p:cNvSpPr>
            <a:spLocks noGrp="1"/>
          </p:cNvSpPr>
          <p:nvPr>
            <p:ph sz="half" idx="2"/>
          </p:nvPr>
        </p:nvSpPr>
        <p:spPr>
          <a:xfrm>
            <a:off x="6091240" y="1825625"/>
            <a:ext cx="5556474" cy="4351338"/>
          </a:xfrm>
        </p:spPr>
        <p:txBody>
          <a:bodyPr vert="horz" lIns="91440" tIns="45720" rIns="91440" bIns="45720" rtlCol="0" anchor="t">
            <a:normAutofit fontScale="77500" lnSpcReduction="20000"/>
          </a:bodyPr>
          <a:lstStyle/>
          <a:p>
            <a:r>
              <a:rPr lang="en-US" b="1" dirty="0">
                <a:solidFill>
                  <a:srgbClr val="FFFF00"/>
                </a:solidFill>
              </a:rPr>
              <a:t>Isaiah 63:1</a:t>
            </a:r>
            <a:r>
              <a:rPr lang="en-US" dirty="0"/>
              <a:t> </a:t>
            </a:r>
            <a:r>
              <a:rPr lang="en-US" dirty="0">
                <a:ea typeface="+mn-lt"/>
                <a:cs typeface="+mn-lt"/>
              </a:rPr>
              <a:t>‘Who is this that comes from Edom, from Bozrah in garments stained crimson?</a:t>
            </a:r>
            <a:br>
              <a:rPr lang="en-US" dirty="0">
                <a:ea typeface="+mn-lt"/>
                <a:cs typeface="+mn-lt"/>
              </a:rPr>
            </a:br>
            <a:r>
              <a:rPr lang="en-US" dirty="0">
                <a:ea typeface="+mn-lt"/>
                <a:cs typeface="+mn-lt"/>
              </a:rPr>
              <a:t>Who is this so splendidly robed,</a:t>
            </a:r>
            <a:br>
              <a:rPr lang="en-US" dirty="0">
                <a:ea typeface="+mn-lt"/>
                <a:cs typeface="+mn-lt"/>
              </a:rPr>
            </a:br>
            <a:r>
              <a:rPr lang="en-US" dirty="0">
                <a:ea typeface="+mn-lt"/>
                <a:cs typeface="+mn-lt"/>
              </a:rPr>
              <a:t>    marching in his great might?’ ‘It is I, announcing vindication,</a:t>
            </a:r>
            <a:br>
              <a:rPr lang="en-US" dirty="0">
                <a:ea typeface="+mn-lt"/>
                <a:cs typeface="+mn-lt"/>
              </a:rPr>
            </a:br>
            <a:r>
              <a:rPr lang="en-US" dirty="0">
                <a:ea typeface="+mn-lt"/>
                <a:cs typeface="+mn-lt"/>
              </a:rPr>
              <a:t>    mighty to save.’ </a:t>
            </a:r>
            <a:r>
              <a:rPr lang="en-US" b="1" baseline="30000" dirty="0">
                <a:ea typeface="+mn-lt"/>
                <a:cs typeface="+mn-lt"/>
              </a:rPr>
              <a:t>2 </a:t>
            </a:r>
            <a:r>
              <a:rPr lang="en-US" dirty="0">
                <a:ea typeface="+mn-lt"/>
                <a:cs typeface="+mn-lt"/>
              </a:rPr>
              <a:t>‘Why are your robes red,</a:t>
            </a:r>
            <a:br>
              <a:rPr lang="en-US" dirty="0">
                <a:ea typeface="+mn-lt"/>
                <a:cs typeface="+mn-lt"/>
              </a:rPr>
            </a:br>
            <a:r>
              <a:rPr lang="en-US" dirty="0">
                <a:ea typeface="+mn-lt"/>
                <a:cs typeface="+mn-lt"/>
              </a:rPr>
              <a:t>    and your garments like theirs who tread the wine press?’</a:t>
            </a:r>
            <a:r>
              <a:rPr lang="en-US" b="1" baseline="30000" dirty="0">
                <a:ea typeface="+mn-lt"/>
                <a:cs typeface="+mn-lt"/>
              </a:rPr>
              <a:t>3 </a:t>
            </a:r>
            <a:r>
              <a:rPr lang="en-US" dirty="0">
                <a:ea typeface="+mn-lt"/>
                <a:cs typeface="+mn-lt"/>
              </a:rPr>
              <a:t>‘I have trodden the wine press alone,</a:t>
            </a:r>
            <a:br>
              <a:rPr lang="en-US" dirty="0">
                <a:ea typeface="+mn-lt"/>
                <a:cs typeface="+mn-lt"/>
              </a:rPr>
            </a:br>
            <a:r>
              <a:rPr lang="en-US" dirty="0">
                <a:ea typeface="+mn-lt"/>
                <a:cs typeface="+mn-lt"/>
              </a:rPr>
              <a:t>    and from the peoples no one was with me;</a:t>
            </a:r>
            <a:br>
              <a:rPr lang="en-US" dirty="0">
                <a:ea typeface="+mn-lt"/>
                <a:cs typeface="+mn-lt"/>
              </a:rPr>
            </a:br>
            <a:r>
              <a:rPr lang="en-US" dirty="0">
                <a:ea typeface="+mn-lt"/>
                <a:cs typeface="+mn-lt"/>
              </a:rPr>
              <a:t>I trod them in my anger</a:t>
            </a:r>
            <a:br>
              <a:rPr lang="en-US" dirty="0">
                <a:ea typeface="+mn-lt"/>
                <a:cs typeface="+mn-lt"/>
              </a:rPr>
            </a:br>
            <a:r>
              <a:rPr lang="en-US" dirty="0">
                <a:ea typeface="+mn-lt"/>
                <a:cs typeface="+mn-lt"/>
              </a:rPr>
              <a:t>    and trampled them in my wrath;</a:t>
            </a:r>
            <a:br>
              <a:rPr lang="en-US" dirty="0">
                <a:ea typeface="+mn-lt"/>
                <a:cs typeface="+mn-lt"/>
              </a:rPr>
            </a:br>
            <a:r>
              <a:rPr lang="en-US" dirty="0">
                <a:ea typeface="+mn-lt"/>
                <a:cs typeface="+mn-lt"/>
              </a:rPr>
              <a:t>their juice spattered on my garments,</a:t>
            </a:r>
            <a:br>
              <a:rPr lang="en-US" dirty="0">
                <a:ea typeface="+mn-lt"/>
                <a:cs typeface="+mn-lt"/>
              </a:rPr>
            </a:br>
            <a:r>
              <a:rPr lang="en-US" dirty="0">
                <a:ea typeface="+mn-lt"/>
                <a:cs typeface="+mn-lt"/>
              </a:rPr>
              <a:t>    and stained all my robes.</a:t>
            </a:r>
            <a:endParaRPr lang="en-US" dirty="0"/>
          </a:p>
          <a:p>
            <a:endParaRPr lang="en-US" dirty="0"/>
          </a:p>
        </p:txBody>
      </p:sp>
    </p:spTree>
    <p:extLst>
      <p:ext uri="{BB962C8B-B14F-4D97-AF65-F5344CB8AC3E}">
        <p14:creationId xmlns:p14="http://schemas.microsoft.com/office/powerpoint/2010/main" val="1533837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6274E-1F60-DD51-DA9E-F42AE7B151CA}"/>
              </a:ext>
            </a:extLst>
          </p:cNvPr>
          <p:cNvSpPr>
            <a:spLocks noGrp="1"/>
          </p:cNvSpPr>
          <p:nvPr>
            <p:ph type="title"/>
          </p:nvPr>
        </p:nvSpPr>
        <p:spPr/>
        <p:txBody>
          <a:bodyPr/>
          <a:lstStyle/>
          <a:p>
            <a:r>
              <a:rPr lang="en-US" dirty="0">
                <a:solidFill>
                  <a:srgbClr val="FFFF00"/>
                </a:solidFill>
              </a:rPr>
              <a:t>The Logos of God</a:t>
            </a:r>
            <a:endParaRPr lang="en-US" dirty="0"/>
          </a:p>
        </p:txBody>
      </p:sp>
      <p:sp>
        <p:nvSpPr>
          <p:cNvPr id="3" name="Content Placeholder 2">
            <a:extLst>
              <a:ext uri="{FF2B5EF4-FFF2-40B4-BE49-F238E27FC236}">
                <a16:creationId xmlns:a16="http://schemas.microsoft.com/office/drawing/2014/main" id="{DF107C62-FC70-7587-6862-816B43C5EA7A}"/>
              </a:ext>
            </a:extLst>
          </p:cNvPr>
          <p:cNvSpPr>
            <a:spLocks noGrp="1"/>
          </p:cNvSpPr>
          <p:nvPr>
            <p:ph sz="half" idx="1"/>
          </p:nvPr>
        </p:nvSpPr>
        <p:spPr/>
        <p:txBody>
          <a:bodyPr vert="horz" lIns="91440" tIns="45720" rIns="91440" bIns="45720" rtlCol="0" anchor="t">
            <a:normAutofit/>
          </a:bodyPr>
          <a:lstStyle/>
          <a:p>
            <a:r>
              <a:rPr lang="en-US" dirty="0"/>
              <a:t>A title for the pre-incarnate Jesus in John 1</a:t>
            </a:r>
          </a:p>
          <a:p>
            <a:r>
              <a:rPr lang="en-US" dirty="0"/>
              <a:t>Here, it is used for Jesus at his return.</a:t>
            </a:r>
          </a:p>
          <a:p>
            <a:r>
              <a:rPr lang="en-US" dirty="0"/>
              <a:t>Refers to his Word as being judgment.</a:t>
            </a:r>
          </a:p>
        </p:txBody>
      </p:sp>
      <p:sp>
        <p:nvSpPr>
          <p:cNvPr id="4" name="Content Placeholder 3">
            <a:extLst>
              <a:ext uri="{FF2B5EF4-FFF2-40B4-BE49-F238E27FC236}">
                <a16:creationId xmlns:a16="http://schemas.microsoft.com/office/drawing/2014/main" id="{45FEC2DF-205A-1F4F-2BB7-A9CE20A237DD}"/>
              </a:ext>
            </a:extLst>
          </p:cNvPr>
          <p:cNvSpPr>
            <a:spLocks noGrp="1"/>
          </p:cNvSpPr>
          <p:nvPr>
            <p:ph sz="half" idx="2"/>
          </p:nvPr>
        </p:nvSpPr>
        <p:spPr>
          <a:xfrm>
            <a:off x="6058583" y="1825625"/>
            <a:ext cx="5295217" cy="4351338"/>
          </a:xfrm>
        </p:spPr>
        <p:txBody>
          <a:bodyPr vert="horz" lIns="91440" tIns="45720" rIns="91440" bIns="45720" rtlCol="0" anchor="t">
            <a:normAutofit/>
          </a:bodyPr>
          <a:lstStyle/>
          <a:p>
            <a:r>
              <a:rPr lang="en-US" dirty="0">
                <a:solidFill>
                  <a:srgbClr val="92D050"/>
                </a:solidFill>
                <a:ea typeface="+mn-lt"/>
                <a:cs typeface="+mn-lt"/>
              </a:rPr>
              <a:t>Wisdom 18:15</a:t>
            </a:r>
            <a:r>
              <a:rPr lang="en-US" dirty="0">
                <a:ea typeface="+mn-lt"/>
                <a:cs typeface="+mn-lt"/>
              </a:rPr>
              <a:t> "Your all-powerful word leapt from heaven, from the royal </a:t>
            </a:r>
            <a:r>
              <a:rPr lang="en-US" dirty="0" err="1">
                <a:ea typeface="+mn-lt"/>
                <a:cs typeface="+mn-lt"/>
              </a:rPr>
              <a:t>throne,into</a:t>
            </a:r>
            <a:r>
              <a:rPr lang="en-US" dirty="0">
                <a:ea typeface="+mn-lt"/>
                <a:cs typeface="+mn-lt"/>
              </a:rPr>
              <a:t> the midst of the land that was doomed,</a:t>
            </a:r>
            <a:br>
              <a:rPr lang="en-US" dirty="0">
                <a:ea typeface="+mn-lt"/>
                <a:cs typeface="+mn-lt"/>
              </a:rPr>
            </a:br>
            <a:r>
              <a:rPr lang="en-US" dirty="0">
                <a:ea typeface="+mn-lt"/>
                <a:cs typeface="+mn-lt"/>
              </a:rPr>
              <a:t>a stern warrior 16 carrying the sharp sword of your authentic command,</a:t>
            </a:r>
            <a:br>
              <a:rPr lang="en-US" dirty="0">
                <a:ea typeface="+mn-lt"/>
                <a:cs typeface="+mn-lt"/>
              </a:rPr>
            </a:br>
            <a:r>
              <a:rPr lang="en-US" dirty="0">
                <a:ea typeface="+mn-lt"/>
                <a:cs typeface="+mn-lt"/>
              </a:rPr>
              <a:t>and stood and filled all things with death,</a:t>
            </a:r>
            <a:br>
              <a:rPr lang="en-US" dirty="0">
                <a:ea typeface="+mn-lt"/>
                <a:cs typeface="+mn-lt"/>
              </a:rPr>
            </a:br>
            <a:r>
              <a:rPr lang="en-US" dirty="0">
                <a:ea typeface="+mn-lt"/>
                <a:cs typeface="+mn-lt"/>
              </a:rPr>
              <a:t>and touched heaven while standing on the earth.</a:t>
            </a:r>
            <a:endParaRPr lang="en-US" dirty="0"/>
          </a:p>
        </p:txBody>
      </p:sp>
    </p:spTree>
    <p:extLst>
      <p:ext uri="{BB962C8B-B14F-4D97-AF65-F5344CB8AC3E}">
        <p14:creationId xmlns:p14="http://schemas.microsoft.com/office/powerpoint/2010/main" val="4276386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D0D9F-FFC1-552E-C36A-BFD5D9983BE1}"/>
              </a:ext>
            </a:extLst>
          </p:cNvPr>
          <p:cNvSpPr>
            <a:spLocks noGrp="1"/>
          </p:cNvSpPr>
          <p:nvPr>
            <p:ph type="title"/>
          </p:nvPr>
        </p:nvSpPr>
        <p:spPr/>
        <p:txBody>
          <a:bodyPr/>
          <a:lstStyle/>
          <a:p>
            <a:r>
              <a:rPr lang="en-US" dirty="0">
                <a:solidFill>
                  <a:srgbClr val="FFFF00"/>
                </a:solidFill>
              </a:rPr>
              <a:t>Heavenly Reactions to Babylon’s fall</a:t>
            </a:r>
          </a:p>
        </p:txBody>
      </p:sp>
      <p:sp>
        <p:nvSpPr>
          <p:cNvPr id="3" name="Content Placeholder 2">
            <a:extLst>
              <a:ext uri="{FF2B5EF4-FFF2-40B4-BE49-F238E27FC236}">
                <a16:creationId xmlns:a16="http://schemas.microsoft.com/office/drawing/2014/main" id="{A1F23DCC-FAED-7F2C-7185-AA2656BEB300}"/>
              </a:ext>
            </a:extLst>
          </p:cNvPr>
          <p:cNvSpPr>
            <a:spLocks noGrp="1"/>
          </p:cNvSpPr>
          <p:nvPr>
            <p:ph idx="1"/>
          </p:nvPr>
        </p:nvSpPr>
        <p:spPr/>
        <p:txBody>
          <a:bodyPr>
            <a:normAutofit fontScale="77500" lnSpcReduction="20000"/>
          </a:bodyPr>
          <a:lstStyle/>
          <a:p>
            <a:pPr algn="l"/>
            <a:r>
              <a:rPr lang="en-US" sz="3100" b="1" dirty="0">
                <a:solidFill>
                  <a:srgbClr val="FFFF00"/>
                </a:solidFill>
              </a:rPr>
              <a:t>Revelation 19:1 </a:t>
            </a:r>
            <a:r>
              <a:rPr lang="en-US" sz="3300" b="0" i="0" dirty="0">
                <a:solidFill>
                  <a:schemeClr val="tx1"/>
                </a:solidFill>
                <a:effectLst/>
                <a:latin typeface="system-ui"/>
              </a:rPr>
              <a:t>After this I heard what sounded like the roar of a great multitude in heaven shouting: “</a:t>
            </a:r>
            <a:r>
              <a:rPr lang="en-US" sz="3300" b="0" i="0" u="sng" dirty="0">
                <a:solidFill>
                  <a:schemeClr val="tx1"/>
                </a:solidFill>
                <a:effectLst/>
                <a:latin typeface="system-ui"/>
              </a:rPr>
              <a:t>Hallelujah</a:t>
            </a:r>
            <a:r>
              <a:rPr lang="en-US" sz="3300" b="0" i="0" dirty="0">
                <a:solidFill>
                  <a:schemeClr val="tx1"/>
                </a:solidFill>
                <a:effectLst/>
                <a:latin typeface="system-ui"/>
              </a:rPr>
              <a:t>!</a:t>
            </a:r>
            <a:br>
              <a:rPr lang="en-US" sz="3300" b="0" i="0" dirty="0">
                <a:solidFill>
                  <a:schemeClr val="tx1"/>
                </a:solidFill>
                <a:effectLst/>
                <a:latin typeface="system-ui"/>
              </a:rPr>
            </a:br>
            <a:r>
              <a:rPr lang="en-US" sz="3300" b="0" i="0" dirty="0">
                <a:solidFill>
                  <a:schemeClr val="tx1"/>
                </a:solidFill>
                <a:effectLst/>
                <a:latin typeface="system-ui"/>
              </a:rPr>
              <a:t>Salvation and glory and power belong to our God,</a:t>
            </a:r>
            <a:br>
              <a:rPr lang="en-US" sz="3300" b="0" i="0" dirty="0">
                <a:solidFill>
                  <a:schemeClr val="tx1"/>
                </a:solidFill>
                <a:effectLst/>
                <a:latin typeface="system-ui"/>
              </a:rPr>
            </a:br>
            <a:r>
              <a:rPr lang="en-US" sz="3300" b="1" i="0" baseline="30000" dirty="0">
                <a:solidFill>
                  <a:schemeClr val="tx1"/>
                </a:solidFill>
                <a:effectLst/>
                <a:latin typeface="system-ui"/>
              </a:rPr>
              <a:t>2 </a:t>
            </a:r>
            <a:r>
              <a:rPr lang="en-US" sz="3300" b="0" i="0" dirty="0">
                <a:solidFill>
                  <a:schemeClr val="tx1"/>
                </a:solidFill>
                <a:effectLst/>
                <a:latin typeface="Courier New" panose="02070309020205020404" pitchFamily="49" charset="0"/>
              </a:rPr>
              <a:t>    </a:t>
            </a:r>
            <a:r>
              <a:rPr lang="en-US" sz="3300" b="0" i="0" dirty="0">
                <a:solidFill>
                  <a:schemeClr val="tx1"/>
                </a:solidFill>
                <a:effectLst/>
                <a:latin typeface="system-ui"/>
              </a:rPr>
              <a:t>for true and just are his judgments.</a:t>
            </a:r>
            <a:br>
              <a:rPr lang="en-US" sz="3300" b="0" i="0" dirty="0">
                <a:solidFill>
                  <a:schemeClr val="tx1"/>
                </a:solidFill>
                <a:effectLst/>
                <a:latin typeface="system-ui"/>
              </a:rPr>
            </a:br>
            <a:r>
              <a:rPr lang="en-US" sz="3300" b="0" i="0" dirty="0">
                <a:solidFill>
                  <a:schemeClr val="tx1"/>
                </a:solidFill>
                <a:effectLst/>
                <a:latin typeface="system-ui"/>
              </a:rPr>
              <a:t>He has condemned the great prostitute</a:t>
            </a:r>
            <a:br>
              <a:rPr lang="en-US" sz="3300" b="0" i="0" dirty="0">
                <a:solidFill>
                  <a:schemeClr val="tx1"/>
                </a:solidFill>
                <a:effectLst/>
                <a:latin typeface="system-ui"/>
              </a:rPr>
            </a:br>
            <a:r>
              <a:rPr lang="en-US" sz="3300" b="0" i="0" dirty="0">
                <a:solidFill>
                  <a:schemeClr val="tx1"/>
                </a:solidFill>
                <a:effectLst/>
                <a:latin typeface="Courier New" panose="02070309020205020404" pitchFamily="49" charset="0"/>
              </a:rPr>
              <a:t>    </a:t>
            </a:r>
            <a:r>
              <a:rPr lang="en-US" sz="3300" b="0" i="0" dirty="0">
                <a:solidFill>
                  <a:schemeClr val="tx1"/>
                </a:solidFill>
                <a:effectLst/>
                <a:latin typeface="system-ui"/>
              </a:rPr>
              <a:t>who corrupted the earth by her adulteries.</a:t>
            </a:r>
            <a:br>
              <a:rPr lang="en-US" sz="3300" b="0" i="0" dirty="0">
                <a:solidFill>
                  <a:schemeClr val="tx1"/>
                </a:solidFill>
                <a:effectLst/>
                <a:latin typeface="system-ui"/>
              </a:rPr>
            </a:br>
            <a:r>
              <a:rPr lang="en-US" sz="3300" b="0" i="0" dirty="0">
                <a:solidFill>
                  <a:schemeClr val="tx1"/>
                </a:solidFill>
                <a:effectLst/>
                <a:latin typeface="system-ui"/>
              </a:rPr>
              <a:t>He has avenged on her the blood of his servants.” </a:t>
            </a:r>
            <a:r>
              <a:rPr lang="en-US" sz="3300" b="1" i="0" baseline="30000" dirty="0">
                <a:solidFill>
                  <a:schemeClr val="tx1"/>
                </a:solidFill>
                <a:effectLst/>
                <a:latin typeface="system-ui"/>
              </a:rPr>
              <a:t>3 </a:t>
            </a:r>
            <a:r>
              <a:rPr lang="en-US" sz="3300" b="0" i="0" dirty="0">
                <a:solidFill>
                  <a:schemeClr val="tx1"/>
                </a:solidFill>
                <a:effectLst/>
                <a:latin typeface="system-ui"/>
              </a:rPr>
              <a:t>And again they shouted “Hallelujah!</a:t>
            </a:r>
            <a:br>
              <a:rPr lang="en-US" sz="3300" b="0" i="0" dirty="0">
                <a:solidFill>
                  <a:schemeClr val="tx1"/>
                </a:solidFill>
                <a:effectLst/>
                <a:latin typeface="system-ui"/>
              </a:rPr>
            </a:br>
            <a:r>
              <a:rPr lang="en-US" sz="3300" b="0" i="0" dirty="0">
                <a:solidFill>
                  <a:schemeClr val="tx1"/>
                </a:solidFill>
                <a:effectLst/>
                <a:latin typeface="system-ui"/>
              </a:rPr>
              <a:t>The smoke from her goes up for ever and ever.” </a:t>
            </a:r>
            <a:r>
              <a:rPr lang="en-US" sz="3300" b="1" i="0" baseline="30000" dirty="0">
                <a:solidFill>
                  <a:schemeClr val="tx1"/>
                </a:solidFill>
                <a:effectLst/>
                <a:latin typeface="system-ui"/>
              </a:rPr>
              <a:t>4 </a:t>
            </a:r>
            <a:r>
              <a:rPr lang="en-US" sz="3300" b="0" i="0" dirty="0">
                <a:solidFill>
                  <a:schemeClr val="tx1"/>
                </a:solidFill>
                <a:effectLst/>
                <a:latin typeface="system-ui"/>
              </a:rPr>
              <a:t>The twenty-four elders and the four living creatures fell down and worshiped God, who was seated on the throne. And they cried: “Amen, Hallelujah!” </a:t>
            </a:r>
            <a:r>
              <a:rPr lang="en-US" sz="3300" b="1" i="0" baseline="30000" dirty="0">
                <a:solidFill>
                  <a:schemeClr val="tx1"/>
                </a:solidFill>
                <a:effectLst/>
                <a:latin typeface="system-ui"/>
              </a:rPr>
              <a:t>5 </a:t>
            </a:r>
            <a:r>
              <a:rPr lang="en-US" sz="3300" b="0" i="0" dirty="0">
                <a:solidFill>
                  <a:schemeClr val="tx1"/>
                </a:solidFill>
                <a:effectLst/>
                <a:latin typeface="system-ui"/>
              </a:rPr>
              <a:t>Then a voice came from the throne, saying: “Praise our God,</a:t>
            </a:r>
            <a:br>
              <a:rPr lang="en-US" sz="3300" b="0" i="0" dirty="0">
                <a:solidFill>
                  <a:schemeClr val="tx1"/>
                </a:solidFill>
                <a:effectLst/>
                <a:latin typeface="system-ui"/>
              </a:rPr>
            </a:br>
            <a:r>
              <a:rPr lang="en-US" sz="3300" b="0" i="0" dirty="0">
                <a:solidFill>
                  <a:schemeClr val="tx1"/>
                </a:solidFill>
                <a:effectLst/>
                <a:latin typeface="Courier New" panose="02070309020205020404" pitchFamily="49" charset="0"/>
              </a:rPr>
              <a:t>    </a:t>
            </a:r>
            <a:r>
              <a:rPr lang="en-US" sz="3300" b="0" i="0" dirty="0">
                <a:solidFill>
                  <a:schemeClr val="tx1"/>
                </a:solidFill>
                <a:effectLst/>
                <a:latin typeface="system-ui"/>
              </a:rPr>
              <a:t>all you his servants,</a:t>
            </a:r>
            <a:br>
              <a:rPr lang="en-US" sz="3300" b="0" i="0" dirty="0">
                <a:solidFill>
                  <a:schemeClr val="tx1"/>
                </a:solidFill>
                <a:effectLst/>
                <a:latin typeface="system-ui"/>
              </a:rPr>
            </a:br>
            <a:r>
              <a:rPr lang="en-US" sz="3300" b="0" i="0" dirty="0">
                <a:solidFill>
                  <a:schemeClr val="tx1"/>
                </a:solidFill>
                <a:effectLst/>
                <a:latin typeface="system-ui"/>
              </a:rPr>
              <a:t>you who fear him,</a:t>
            </a:r>
            <a:br>
              <a:rPr lang="en-US" sz="3300" b="0" i="0" dirty="0">
                <a:solidFill>
                  <a:schemeClr val="tx1"/>
                </a:solidFill>
                <a:effectLst/>
                <a:latin typeface="system-ui"/>
              </a:rPr>
            </a:br>
            <a:r>
              <a:rPr lang="en-US" sz="3300" b="0" i="0" dirty="0">
                <a:solidFill>
                  <a:schemeClr val="tx1"/>
                </a:solidFill>
                <a:effectLst/>
                <a:latin typeface="Courier New" panose="02070309020205020404" pitchFamily="49" charset="0"/>
              </a:rPr>
              <a:t>    </a:t>
            </a:r>
            <a:r>
              <a:rPr lang="en-US" sz="3300" b="0" i="0" dirty="0">
                <a:solidFill>
                  <a:schemeClr val="tx1"/>
                </a:solidFill>
                <a:effectLst/>
                <a:latin typeface="system-ui"/>
              </a:rPr>
              <a:t>both great and small!</a:t>
            </a:r>
          </a:p>
          <a:p>
            <a:endParaRPr lang="en-US" dirty="0"/>
          </a:p>
        </p:txBody>
      </p:sp>
    </p:spTree>
    <p:extLst>
      <p:ext uri="{BB962C8B-B14F-4D97-AF65-F5344CB8AC3E}">
        <p14:creationId xmlns:p14="http://schemas.microsoft.com/office/powerpoint/2010/main" val="2862459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9F0A2-105F-CC9E-95D2-B358026258B5}"/>
              </a:ext>
            </a:extLst>
          </p:cNvPr>
          <p:cNvSpPr>
            <a:spLocks noGrp="1"/>
          </p:cNvSpPr>
          <p:nvPr>
            <p:ph type="title"/>
          </p:nvPr>
        </p:nvSpPr>
        <p:spPr/>
        <p:txBody>
          <a:bodyPr/>
          <a:lstStyle/>
          <a:p>
            <a:r>
              <a:rPr lang="en-US" dirty="0">
                <a:solidFill>
                  <a:srgbClr val="FFFF00"/>
                </a:solidFill>
              </a:rPr>
              <a:t>Hallelujah</a:t>
            </a:r>
          </a:p>
        </p:txBody>
      </p:sp>
      <p:sp>
        <p:nvSpPr>
          <p:cNvPr id="3" name="Content Placeholder 2">
            <a:extLst>
              <a:ext uri="{FF2B5EF4-FFF2-40B4-BE49-F238E27FC236}">
                <a16:creationId xmlns:a16="http://schemas.microsoft.com/office/drawing/2014/main" id="{E9DED0D6-761F-2518-11EA-96C9D5A101E5}"/>
              </a:ext>
            </a:extLst>
          </p:cNvPr>
          <p:cNvSpPr>
            <a:spLocks noGrp="1"/>
          </p:cNvSpPr>
          <p:nvPr>
            <p:ph idx="1"/>
          </p:nvPr>
        </p:nvSpPr>
        <p:spPr/>
        <p:txBody>
          <a:bodyPr>
            <a:normAutofit/>
          </a:bodyPr>
          <a:lstStyle/>
          <a:p>
            <a:r>
              <a:rPr lang="en-US" sz="3200" dirty="0"/>
              <a:t>Greek transliteration of the Hebrew </a:t>
            </a:r>
          </a:p>
          <a:p>
            <a:r>
              <a:rPr lang="en-US" sz="3200" dirty="0"/>
              <a:t>Halal Yah= “praise Yahweh”</a:t>
            </a:r>
          </a:p>
          <a:p>
            <a:r>
              <a:rPr lang="en-US" sz="3200" dirty="0"/>
              <a:t>Used as titles and conclusions of individual psalms (but not until Psalm 104)</a:t>
            </a:r>
          </a:p>
        </p:txBody>
      </p:sp>
    </p:spTree>
    <p:extLst>
      <p:ext uri="{BB962C8B-B14F-4D97-AF65-F5344CB8AC3E}">
        <p14:creationId xmlns:p14="http://schemas.microsoft.com/office/powerpoint/2010/main" val="2403311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D0D9F-FFC1-552E-C36A-BFD5D9983BE1}"/>
              </a:ext>
            </a:extLst>
          </p:cNvPr>
          <p:cNvSpPr>
            <a:spLocks noGrp="1"/>
          </p:cNvSpPr>
          <p:nvPr>
            <p:ph type="title"/>
          </p:nvPr>
        </p:nvSpPr>
        <p:spPr/>
        <p:txBody>
          <a:bodyPr/>
          <a:lstStyle/>
          <a:p>
            <a:r>
              <a:rPr lang="en-US" dirty="0">
                <a:solidFill>
                  <a:srgbClr val="FFFF00"/>
                </a:solidFill>
              </a:rPr>
              <a:t>Heavenly Reactions to Babylon’s fall</a:t>
            </a:r>
          </a:p>
        </p:txBody>
      </p:sp>
      <p:sp>
        <p:nvSpPr>
          <p:cNvPr id="3" name="Content Placeholder 2">
            <a:extLst>
              <a:ext uri="{FF2B5EF4-FFF2-40B4-BE49-F238E27FC236}">
                <a16:creationId xmlns:a16="http://schemas.microsoft.com/office/drawing/2014/main" id="{A1F23DCC-FAED-7F2C-7185-AA2656BEB300}"/>
              </a:ext>
            </a:extLst>
          </p:cNvPr>
          <p:cNvSpPr>
            <a:spLocks noGrp="1"/>
          </p:cNvSpPr>
          <p:nvPr>
            <p:ph idx="1"/>
          </p:nvPr>
        </p:nvSpPr>
        <p:spPr>
          <a:xfrm>
            <a:off x="836972" y="1488168"/>
            <a:ext cx="10516828" cy="4688795"/>
          </a:xfrm>
        </p:spPr>
        <p:txBody>
          <a:bodyPr>
            <a:normAutofit fontScale="85000" lnSpcReduction="20000"/>
          </a:bodyPr>
          <a:lstStyle/>
          <a:p>
            <a:pPr algn="l"/>
            <a:r>
              <a:rPr lang="en-US" sz="3100" b="1" dirty="0">
                <a:solidFill>
                  <a:srgbClr val="FFFF00"/>
                </a:solidFill>
              </a:rPr>
              <a:t>Revelation 19:1 </a:t>
            </a:r>
            <a:r>
              <a:rPr lang="en-US" sz="3300" b="0" i="0" dirty="0">
                <a:solidFill>
                  <a:schemeClr val="tx1"/>
                </a:solidFill>
                <a:effectLst/>
                <a:latin typeface="system-ui"/>
              </a:rPr>
              <a:t>After this I heard what sounded like the roar of a great multitude in heaven shouting: “Hallelujah!</a:t>
            </a:r>
            <a:br>
              <a:rPr lang="en-US" sz="3300" b="0" i="0" dirty="0">
                <a:solidFill>
                  <a:schemeClr val="tx1"/>
                </a:solidFill>
                <a:effectLst/>
                <a:latin typeface="system-ui"/>
              </a:rPr>
            </a:br>
            <a:r>
              <a:rPr lang="en-US" sz="3300" b="0" i="0" dirty="0">
                <a:solidFill>
                  <a:schemeClr val="tx1"/>
                </a:solidFill>
                <a:effectLst/>
                <a:latin typeface="system-ui"/>
              </a:rPr>
              <a:t>Salvation and glory and power belong to our God,</a:t>
            </a:r>
            <a:br>
              <a:rPr lang="en-US" sz="3300" b="0" i="0" dirty="0">
                <a:solidFill>
                  <a:schemeClr val="tx1"/>
                </a:solidFill>
                <a:effectLst/>
                <a:latin typeface="system-ui"/>
              </a:rPr>
            </a:br>
            <a:r>
              <a:rPr lang="en-US" sz="3300" b="1" i="0" baseline="30000" dirty="0">
                <a:solidFill>
                  <a:schemeClr val="tx1"/>
                </a:solidFill>
                <a:effectLst/>
                <a:latin typeface="system-ui"/>
              </a:rPr>
              <a:t>2 </a:t>
            </a:r>
            <a:r>
              <a:rPr lang="en-US" sz="3300" b="0" i="0" dirty="0">
                <a:solidFill>
                  <a:schemeClr val="tx1"/>
                </a:solidFill>
                <a:effectLst/>
                <a:latin typeface="Courier New" panose="02070309020205020404" pitchFamily="49" charset="0"/>
              </a:rPr>
              <a:t>    </a:t>
            </a:r>
            <a:r>
              <a:rPr lang="en-US" sz="3300" b="0" i="0" u="sng" dirty="0">
                <a:solidFill>
                  <a:schemeClr val="tx1"/>
                </a:solidFill>
                <a:effectLst/>
                <a:latin typeface="system-ui"/>
              </a:rPr>
              <a:t>for true and just are his judgments</a:t>
            </a:r>
            <a:r>
              <a:rPr lang="en-US" sz="3300" b="0" i="0" dirty="0">
                <a:solidFill>
                  <a:schemeClr val="tx1"/>
                </a:solidFill>
                <a:effectLst/>
                <a:latin typeface="system-ui"/>
              </a:rPr>
              <a:t>.</a:t>
            </a:r>
            <a:br>
              <a:rPr lang="en-US" sz="3300" b="0" i="0" dirty="0">
                <a:solidFill>
                  <a:schemeClr val="tx1"/>
                </a:solidFill>
                <a:effectLst/>
                <a:latin typeface="system-ui"/>
              </a:rPr>
            </a:br>
            <a:r>
              <a:rPr lang="en-US" sz="3300" b="0" i="0" dirty="0">
                <a:solidFill>
                  <a:schemeClr val="tx1"/>
                </a:solidFill>
                <a:effectLst/>
                <a:latin typeface="system-ui"/>
              </a:rPr>
              <a:t>He has condemned the great prostitute</a:t>
            </a:r>
            <a:br>
              <a:rPr lang="en-US" sz="3300" b="0" i="0" dirty="0">
                <a:solidFill>
                  <a:schemeClr val="tx1"/>
                </a:solidFill>
                <a:effectLst/>
                <a:latin typeface="system-ui"/>
              </a:rPr>
            </a:br>
            <a:r>
              <a:rPr lang="en-US" sz="3300" b="0" i="0" dirty="0">
                <a:solidFill>
                  <a:schemeClr val="tx1"/>
                </a:solidFill>
                <a:effectLst/>
                <a:latin typeface="Courier New" panose="02070309020205020404" pitchFamily="49" charset="0"/>
              </a:rPr>
              <a:t>    </a:t>
            </a:r>
            <a:r>
              <a:rPr lang="en-US" sz="3300" b="0" i="0" dirty="0">
                <a:solidFill>
                  <a:schemeClr val="tx1"/>
                </a:solidFill>
                <a:effectLst/>
                <a:latin typeface="system-ui"/>
              </a:rPr>
              <a:t>who corrupted the earth by her adulteries.</a:t>
            </a:r>
            <a:br>
              <a:rPr lang="en-US" sz="3300" b="0" i="0" dirty="0">
                <a:solidFill>
                  <a:schemeClr val="tx1"/>
                </a:solidFill>
                <a:effectLst/>
                <a:latin typeface="system-ui"/>
              </a:rPr>
            </a:br>
            <a:r>
              <a:rPr lang="en-US" sz="3300" b="0" i="0" u="sng" dirty="0">
                <a:solidFill>
                  <a:schemeClr val="tx1"/>
                </a:solidFill>
                <a:effectLst/>
                <a:latin typeface="system-ui"/>
              </a:rPr>
              <a:t>He has avenged on her the blood of his servants</a:t>
            </a:r>
            <a:r>
              <a:rPr lang="en-US" sz="3300" b="0" i="0" dirty="0">
                <a:solidFill>
                  <a:schemeClr val="tx1"/>
                </a:solidFill>
                <a:effectLst/>
                <a:latin typeface="system-ui"/>
              </a:rPr>
              <a:t>.” </a:t>
            </a:r>
            <a:r>
              <a:rPr lang="en-US" sz="3300" b="1" i="0" baseline="30000" dirty="0">
                <a:solidFill>
                  <a:schemeClr val="tx1"/>
                </a:solidFill>
                <a:effectLst/>
                <a:latin typeface="system-ui"/>
              </a:rPr>
              <a:t>3 </a:t>
            </a:r>
            <a:r>
              <a:rPr lang="en-US" sz="3300" b="0" i="0" dirty="0">
                <a:solidFill>
                  <a:schemeClr val="tx1"/>
                </a:solidFill>
                <a:effectLst/>
                <a:latin typeface="system-ui"/>
              </a:rPr>
              <a:t>And again they shouted “Hallelujah!</a:t>
            </a:r>
            <a:br>
              <a:rPr lang="en-US" sz="3300" b="0" i="0" dirty="0">
                <a:solidFill>
                  <a:schemeClr val="tx1"/>
                </a:solidFill>
                <a:effectLst/>
                <a:latin typeface="system-ui"/>
              </a:rPr>
            </a:br>
            <a:r>
              <a:rPr lang="en-US" sz="3300" b="0" i="0" dirty="0">
                <a:solidFill>
                  <a:schemeClr val="tx1"/>
                </a:solidFill>
                <a:effectLst/>
                <a:latin typeface="system-ui"/>
              </a:rPr>
              <a:t>The smoke from her goes up for ever and ever.” </a:t>
            </a:r>
            <a:r>
              <a:rPr lang="en-US" sz="3300" b="1" i="0" baseline="30000" dirty="0">
                <a:solidFill>
                  <a:schemeClr val="tx1"/>
                </a:solidFill>
                <a:effectLst/>
                <a:latin typeface="system-ui"/>
              </a:rPr>
              <a:t>4 </a:t>
            </a:r>
            <a:r>
              <a:rPr lang="en-US" sz="3300" b="0" i="0" dirty="0">
                <a:solidFill>
                  <a:schemeClr val="tx1"/>
                </a:solidFill>
                <a:effectLst/>
                <a:latin typeface="system-ui"/>
              </a:rPr>
              <a:t>The twenty-four elders and the four living creatures fell down and worshiped God, who was seated on the throne. And they cried: “Amen, Hallelujah!” </a:t>
            </a:r>
            <a:r>
              <a:rPr lang="en-US" sz="3300" b="1" i="0" baseline="30000" dirty="0">
                <a:solidFill>
                  <a:schemeClr val="tx1"/>
                </a:solidFill>
                <a:effectLst/>
                <a:latin typeface="system-ui"/>
              </a:rPr>
              <a:t>5 </a:t>
            </a:r>
            <a:r>
              <a:rPr lang="en-US" sz="3300" b="0" i="0" dirty="0">
                <a:solidFill>
                  <a:schemeClr val="tx1"/>
                </a:solidFill>
                <a:effectLst/>
                <a:latin typeface="system-ui"/>
              </a:rPr>
              <a:t>Then a voice came from the throne, saying: “Praise our God,</a:t>
            </a:r>
            <a:br>
              <a:rPr lang="en-US" sz="3300" b="0" i="0" dirty="0">
                <a:solidFill>
                  <a:schemeClr val="tx1"/>
                </a:solidFill>
                <a:effectLst/>
                <a:latin typeface="system-ui"/>
              </a:rPr>
            </a:br>
            <a:r>
              <a:rPr lang="en-US" sz="3300" b="0" i="0" dirty="0">
                <a:solidFill>
                  <a:schemeClr val="tx1"/>
                </a:solidFill>
                <a:effectLst/>
                <a:latin typeface="Courier New" panose="02070309020205020404" pitchFamily="49" charset="0"/>
              </a:rPr>
              <a:t>    </a:t>
            </a:r>
            <a:r>
              <a:rPr lang="en-US" sz="3300" b="0" i="0" dirty="0">
                <a:solidFill>
                  <a:schemeClr val="tx1"/>
                </a:solidFill>
                <a:effectLst/>
                <a:latin typeface="system-ui"/>
              </a:rPr>
              <a:t>all you his servants,</a:t>
            </a:r>
            <a:br>
              <a:rPr lang="en-US" sz="3300" b="0" i="0" dirty="0">
                <a:solidFill>
                  <a:schemeClr val="tx1"/>
                </a:solidFill>
                <a:effectLst/>
                <a:latin typeface="system-ui"/>
              </a:rPr>
            </a:br>
            <a:r>
              <a:rPr lang="en-US" sz="3300" b="0" i="0" dirty="0">
                <a:solidFill>
                  <a:schemeClr val="tx1"/>
                </a:solidFill>
                <a:effectLst/>
                <a:latin typeface="system-ui"/>
              </a:rPr>
              <a:t>you who fear him,</a:t>
            </a:r>
            <a:br>
              <a:rPr lang="en-US" sz="3300" b="0" i="0" dirty="0">
                <a:solidFill>
                  <a:schemeClr val="tx1"/>
                </a:solidFill>
                <a:effectLst/>
                <a:latin typeface="system-ui"/>
              </a:rPr>
            </a:br>
            <a:r>
              <a:rPr lang="en-US" sz="3300" b="0" i="0" dirty="0">
                <a:solidFill>
                  <a:schemeClr val="tx1"/>
                </a:solidFill>
                <a:effectLst/>
                <a:latin typeface="Courier New" panose="02070309020205020404" pitchFamily="49" charset="0"/>
              </a:rPr>
              <a:t>    </a:t>
            </a:r>
            <a:r>
              <a:rPr lang="en-US" sz="3300" b="0" i="0" dirty="0">
                <a:solidFill>
                  <a:schemeClr val="tx1"/>
                </a:solidFill>
                <a:effectLst/>
                <a:latin typeface="system-ui"/>
              </a:rPr>
              <a:t>both great and small!</a:t>
            </a:r>
          </a:p>
          <a:p>
            <a:endParaRPr lang="en-US" dirty="0"/>
          </a:p>
        </p:txBody>
      </p:sp>
    </p:spTree>
    <p:extLst>
      <p:ext uri="{BB962C8B-B14F-4D97-AF65-F5344CB8AC3E}">
        <p14:creationId xmlns:p14="http://schemas.microsoft.com/office/powerpoint/2010/main" val="658388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D895C-1F52-A6AC-A96C-A1A07117669C}"/>
              </a:ext>
            </a:extLst>
          </p:cNvPr>
          <p:cNvSpPr>
            <a:spLocks noGrp="1"/>
          </p:cNvSpPr>
          <p:nvPr>
            <p:ph type="title"/>
          </p:nvPr>
        </p:nvSpPr>
        <p:spPr/>
        <p:txBody>
          <a:bodyPr>
            <a:normAutofit fontScale="90000"/>
          </a:bodyPr>
          <a:lstStyle/>
          <a:p>
            <a:r>
              <a:rPr lang="en-US" dirty="0">
                <a:solidFill>
                  <a:srgbClr val="FFFF00"/>
                </a:solidFill>
              </a:rPr>
              <a:t>Vengeance for shedding the blood of God’s servants</a:t>
            </a:r>
          </a:p>
        </p:txBody>
      </p:sp>
      <p:sp>
        <p:nvSpPr>
          <p:cNvPr id="3" name="Content Placeholder 2">
            <a:extLst>
              <a:ext uri="{FF2B5EF4-FFF2-40B4-BE49-F238E27FC236}">
                <a16:creationId xmlns:a16="http://schemas.microsoft.com/office/drawing/2014/main" id="{D894DBE4-581C-62EB-EFA0-3CE5BB4EB1E1}"/>
              </a:ext>
            </a:extLst>
          </p:cNvPr>
          <p:cNvSpPr>
            <a:spLocks noGrp="1"/>
          </p:cNvSpPr>
          <p:nvPr>
            <p:ph idx="1"/>
          </p:nvPr>
        </p:nvSpPr>
        <p:spPr>
          <a:xfrm>
            <a:off x="684995" y="2065322"/>
            <a:ext cx="10233800" cy="4351338"/>
          </a:xfrm>
        </p:spPr>
        <p:txBody>
          <a:bodyPr>
            <a:normAutofit/>
          </a:bodyPr>
          <a:lstStyle/>
          <a:p>
            <a:r>
              <a:rPr lang="en-US" sz="3600" dirty="0">
                <a:solidFill>
                  <a:srgbClr val="FFFF00"/>
                </a:solidFill>
              </a:rPr>
              <a:t>2 Kings 9:7 </a:t>
            </a:r>
            <a:r>
              <a:rPr lang="en-US" sz="3600" b="0" i="0" dirty="0">
                <a:solidFill>
                  <a:schemeClr val="tx1"/>
                </a:solidFill>
                <a:effectLst/>
                <a:latin typeface="system-ui"/>
              </a:rPr>
              <a:t>You shall strike down the house of your master Ahab, so that I may avenge on Jezebel the blood of my servants the prophets, and the blood of all the servants of the </a:t>
            </a:r>
            <a:r>
              <a:rPr lang="en-US" sz="3600" b="0" i="0" cap="small" dirty="0">
                <a:solidFill>
                  <a:schemeClr val="tx1"/>
                </a:solidFill>
                <a:effectLst/>
                <a:latin typeface="system-ui"/>
              </a:rPr>
              <a:t>Lord</a:t>
            </a:r>
            <a:endParaRPr lang="en-US" sz="3600" dirty="0">
              <a:solidFill>
                <a:schemeClr val="tx1"/>
              </a:solidFill>
            </a:endParaRPr>
          </a:p>
        </p:txBody>
      </p:sp>
    </p:spTree>
    <p:extLst>
      <p:ext uri="{BB962C8B-B14F-4D97-AF65-F5344CB8AC3E}">
        <p14:creationId xmlns:p14="http://schemas.microsoft.com/office/powerpoint/2010/main" val="3988731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437FB-589F-3240-1F6E-C7E4F512337D}"/>
              </a:ext>
            </a:extLst>
          </p:cNvPr>
          <p:cNvSpPr>
            <a:spLocks noGrp="1"/>
          </p:cNvSpPr>
          <p:nvPr>
            <p:ph type="title"/>
          </p:nvPr>
        </p:nvSpPr>
        <p:spPr/>
        <p:txBody>
          <a:bodyPr>
            <a:normAutofit fontScale="90000"/>
          </a:bodyPr>
          <a:lstStyle/>
          <a:p>
            <a:r>
              <a:rPr lang="en-US" dirty="0">
                <a:solidFill>
                  <a:srgbClr val="FFC000"/>
                </a:solidFill>
              </a:rPr>
              <a:t>The reaction from the great multitude</a:t>
            </a:r>
          </a:p>
        </p:txBody>
      </p:sp>
      <p:sp>
        <p:nvSpPr>
          <p:cNvPr id="3" name="Content Placeholder 2">
            <a:extLst>
              <a:ext uri="{FF2B5EF4-FFF2-40B4-BE49-F238E27FC236}">
                <a16:creationId xmlns:a16="http://schemas.microsoft.com/office/drawing/2014/main" id="{97BAF823-0803-B08D-80A7-EFB5E1466196}"/>
              </a:ext>
            </a:extLst>
          </p:cNvPr>
          <p:cNvSpPr>
            <a:spLocks noGrp="1"/>
          </p:cNvSpPr>
          <p:nvPr>
            <p:ph idx="1"/>
          </p:nvPr>
        </p:nvSpPr>
        <p:spPr>
          <a:xfrm>
            <a:off x="869629" y="1575254"/>
            <a:ext cx="10484171" cy="4601709"/>
          </a:xfrm>
        </p:spPr>
        <p:txBody>
          <a:bodyPr>
            <a:normAutofit fontScale="92500" lnSpcReduction="10000"/>
          </a:bodyPr>
          <a:lstStyle/>
          <a:p>
            <a:pPr algn="l"/>
            <a:r>
              <a:rPr lang="en-US" sz="3000" dirty="0">
                <a:solidFill>
                  <a:srgbClr val="FFC000"/>
                </a:solidFill>
              </a:rPr>
              <a:t>Revelation 19:6 </a:t>
            </a:r>
            <a:r>
              <a:rPr lang="en-US" b="0" i="0" dirty="0">
                <a:solidFill>
                  <a:schemeClr val="tx1"/>
                </a:solidFill>
                <a:effectLst/>
                <a:latin typeface="system-ui"/>
              </a:rPr>
              <a:t>Then I heard what seemed to be the voice of a great multitude, like the sound of many waters and like the sound of mighty thunder-peals, crying out,</a:t>
            </a:r>
          </a:p>
          <a:p>
            <a:pPr algn="l"/>
            <a:r>
              <a:rPr lang="en-US" b="0" i="0" dirty="0">
                <a:solidFill>
                  <a:schemeClr val="tx1"/>
                </a:solidFill>
                <a:effectLst/>
                <a:latin typeface="system-ui"/>
              </a:rPr>
              <a:t>‘Hallelujah!</a:t>
            </a:r>
            <a:br>
              <a:rPr lang="en-US" b="0" i="0" dirty="0">
                <a:solidFill>
                  <a:schemeClr val="tx1"/>
                </a:solidFill>
                <a:effectLst/>
                <a:latin typeface="system-ui"/>
              </a:rPr>
            </a:br>
            <a:r>
              <a:rPr lang="en-US" b="0" i="0" dirty="0">
                <a:solidFill>
                  <a:schemeClr val="tx1"/>
                </a:solidFill>
                <a:effectLst/>
                <a:latin typeface="system-ui"/>
              </a:rPr>
              <a:t>For the Lord our God</a:t>
            </a:r>
            <a:br>
              <a:rPr lang="en-US" b="0" i="0" dirty="0">
                <a:solidFill>
                  <a:schemeClr val="tx1"/>
                </a:solidFill>
                <a:effectLst/>
                <a:latin typeface="system-ui"/>
              </a:rPr>
            </a:br>
            <a:r>
              <a:rPr lang="en-US" b="0" i="0" dirty="0">
                <a:solidFill>
                  <a:schemeClr val="tx1"/>
                </a:solidFill>
                <a:effectLst/>
                <a:latin typeface="Courier New" panose="02070309020205020404" pitchFamily="49" charset="0"/>
              </a:rPr>
              <a:t>    </a:t>
            </a:r>
            <a:r>
              <a:rPr lang="en-US" b="0" i="0" dirty="0">
                <a:solidFill>
                  <a:schemeClr val="tx1"/>
                </a:solidFill>
                <a:effectLst/>
                <a:latin typeface="system-ui"/>
              </a:rPr>
              <a:t>the Almighty reigns.</a:t>
            </a:r>
            <a:br>
              <a:rPr lang="en-US" b="0" i="0" dirty="0">
                <a:solidFill>
                  <a:schemeClr val="tx1"/>
                </a:solidFill>
                <a:effectLst/>
                <a:latin typeface="system-ui"/>
              </a:rPr>
            </a:br>
            <a:r>
              <a:rPr lang="en-US" b="1" i="0" baseline="30000" dirty="0">
                <a:solidFill>
                  <a:schemeClr val="tx1"/>
                </a:solidFill>
                <a:effectLst/>
                <a:latin typeface="system-ui"/>
              </a:rPr>
              <a:t>7 </a:t>
            </a:r>
            <a:r>
              <a:rPr lang="en-US" b="0" i="0" dirty="0">
                <a:solidFill>
                  <a:schemeClr val="tx1"/>
                </a:solidFill>
                <a:effectLst/>
                <a:latin typeface="system-ui"/>
              </a:rPr>
              <a:t>Let us rejoice and exult</a:t>
            </a:r>
            <a:br>
              <a:rPr lang="en-US" b="0" i="0" dirty="0">
                <a:solidFill>
                  <a:schemeClr val="tx1"/>
                </a:solidFill>
                <a:effectLst/>
                <a:latin typeface="system-ui"/>
              </a:rPr>
            </a:br>
            <a:r>
              <a:rPr lang="en-US" b="0" i="0" dirty="0">
                <a:solidFill>
                  <a:schemeClr val="tx1"/>
                </a:solidFill>
                <a:effectLst/>
                <a:latin typeface="Courier New" panose="02070309020205020404" pitchFamily="49" charset="0"/>
              </a:rPr>
              <a:t>    </a:t>
            </a:r>
            <a:r>
              <a:rPr lang="en-US" b="0" i="0" dirty="0">
                <a:solidFill>
                  <a:schemeClr val="tx1"/>
                </a:solidFill>
                <a:effectLst/>
                <a:latin typeface="system-ui"/>
              </a:rPr>
              <a:t>and give him the glory,</a:t>
            </a:r>
            <a:br>
              <a:rPr lang="en-US" b="0" i="0" dirty="0">
                <a:solidFill>
                  <a:schemeClr val="tx1"/>
                </a:solidFill>
                <a:effectLst/>
                <a:latin typeface="system-ui"/>
              </a:rPr>
            </a:br>
            <a:r>
              <a:rPr lang="en-US" b="0" i="0" u="sng" dirty="0">
                <a:solidFill>
                  <a:schemeClr val="tx1"/>
                </a:solidFill>
                <a:effectLst/>
                <a:latin typeface="system-ui"/>
              </a:rPr>
              <a:t>for the marriage of the Lamb has come,</a:t>
            </a:r>
            <a:br>
              <a:rPr lang="en-US" b="0" i="0" u="sng" dirty="0">
                <a:solidFill>
                  <a:schemeClr val="tx1"/>
                </a:solidFill>
                <a:effectLst/>
                <a:latin typeface="system-ui"/>
              </a:rPr>
            </a:br>
            <a:r>
              <a:rPr lang="en-US" b="0" i="0" u="sng" dirty="0">
                <a:solidFill>
                  <a:schemeClr val="tx1"/>
                </a:solidFill>
                <a:effectLst/>
                <a:latin typeface="Courier New" panose="02070309020205020404" pitchFamily="49" charset="0"/>
              </a:rPr>
              <a:t>    </a:t>
            </a:r>
            <a:r>
              <a:rPr lang="en-US" b="0" i="0" u="sng" dirty="0">
                <a:solidFill>
                  <a:schemeClr val="tx1"/>
                </a:solidFill>
                <a:effectLst/>
                <a:latin typeface="system-ui"/>
              </a:rPr>
              <a:t>and his bride has made herself ready;</a:t>
            </a:r>
            <a:br>
              <a:rPr lang="en-US" b="0" i="0" dirty="0">
                <a:solidFill>
                  <a:schemeClr val="tx1"/>
                </a:solidFill>
                <a:effectLst/>
                <a:latin typeface="system-ui"/>
              </a:rPr>
            </a:br>
            <a:r>
              <a:rPr lang="en-US" b="1" i="0" baseline="30000" dirty="0">
                <a:solidFill>
                  <a:schemeClr val="tx1"/>
                </a:solidFill>
                <a:effectLst/>
                <a:latin typeface="system-ui"/>
              </a:rPr>
              <a:t>8 </a:t>
            </a:r>
            <a:r>
              <a:rPr lang="en-US" b="0" i="0" dirty="0">
                <a:solidFill>
                  <a:schemeClr val="tx1"/>
                </a:solidFill>
                <a:effectLst/>
                <a:latin typeface="system-ui"/>
              </a:rPr>
              <a:t>to her it has been granted to be clothed</a:t>
            </a:r>
            <a:br>
              <a:rPr lang="en-US" b="0" i="0" dirty="0">
                <a:solidFill>
                  <a:schemeClr val="tx1"/>
                </a:solidFill>
                <a:effectLst/>
                <a:latin typeface="system-ui"/>
              </a:rPr>
            </a:br>
            <a:r>
              <a:rPr lang="en-US" b="0" i="0" dirty="0">
                <a:solidFill>
                  <a:schemeClr val="tx1"/>
                </a:solidFill>
                <a:effectLst/>
                <a:latin typeface="Courier New" panose="02070309020205020404" pitchFamily="49" charset="0"/>
              </a:rPr>
              <a:t>    </a:t>
            </a:r>
            <a:r>
              <a:rPr lang="en-US" b="0" i="0" dirty="0">
                <a:solidFill>
                  <a:schemeClr val="tx1"/>
                </a:solidFill>
                <a:effectLst/>
                <a:latin typeface="system-ui"/>
              </a:rPr>
              <a:t>with fine linen, bright and pure’—</a:t>
            </a:r>
          </a:p>
          <a:p>
            <a:pPr algn="l"/>
            <a:r>
              <a:rPr lang="en-US" b="0" i="0" dirty="0">
                <a:solidFill>
                  <a:schemeClr val="tx1"/>
                </a:solidFill>
                <a:effectLst/>
                <a:latin typeface="system-ui"/>
              </a:rPr>
              <a:t>for the fine linen is the righteous deeds of the saints.</a:t>
            </a:r>
          </a:p>
          <a:p>
            <a:endParaRPr lang="en-US" dirty="0"/>
          </a:p>
        </p:txBody>
      </p:sp>
    </p:spTree>
    <p:extLst>
      <p:ext uri="{BB962C8B-B14F-4D97-AF65-F5344CB8AC3E}">
        <p14:creationId xmlns:p14="http://schemas.microsoft.com/office/powerpoint/2010/main" val="4081070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9030-3C06-B94F-7F32-C8FB26E563EC}"/>
              </a:ext>
            </a:extLst>
          </p:cNvPr>
          <p:cNvSpPr>
            <a:spLocks noGrp="1"/>
          </p:cNvSpPr>
          <p:nvPr>
            <p:ph type="title"/>
          </p:nvPr>
        </p:nvSpPr>
        <p:spPr/>
        <p:txBody>
          <a:bodyPr/>
          <a:lstStyle/>
          <a:p>
            <a:r>
              <a:rPr lang="en-US" dirty="0">
                <a:solidFill>
                  <a:srgbClr val="FFC000"/>
                </a:solidFill>
              </a:rPr>
              <a:t>The marriage of the Lamb</a:t>
            </a:r>
          </a:p>
        </p:txBody>
      </p:sp>
      <p:sp>
        <p:nvSpPr>
          <p:cNvPr id="3" name="Content Placeholder 2">
            <a:extLst>
              <a:ext uri="{FF2B5EF4-FFF2-40B4-BE49-F238E27FC236}">
                <a16:creationId xmlns:a16="http://schemas.microsoft.com/office/drawing/2014/main" id="{53817F1E-05BD-E27D-BF0A-CE95ED96552C}"/>
              </a:ext>
            </a:extLst>
          </p:cNvPr>
          <p:cNvSpPr>
            <a:spLocks noGrp="1"/>
          </p:cNvSpPr>
          <p:nvPr>
            <p:ph idx="1"/>
          </p:nvPr>
        </p:nvSpPr>
        <p:spPr/>
        <p:txBody>
          <a:bodyPr>
            <a:normAutofit/>
          </a:bodyPr>
          <a:lstStyle/>
          <a:p>
            <a:r>
              <a:rPr lang="en-US" sz="3200" dirty="0"/>
              <a:t>Wife/bride imagery occurs in 21:2, 9 (New Jerusalem)</a:t>
            </a:r>
          </a:p>
          <a:p>
            <a:r>
              <a:rPr lang="en-US" sz="3200" dirty="0"/>
              <a:t>Common in the NT (Matthew 25:1-13; 2 Cor 11:2, Ephesians 5:25-32)</a:t>
            </a:r>
          </a:p>
          <a:p>
            <a:r>
              <a:rPr lang="en-US" sz="3200" dirty="0"/>
              <a:t>This may have been the impetus for the allegorical interpretation of Song of Solomon</a:t>
            </a:r>
          </a:p>
        </p:txBody>
      </p:sp>
    </p:spTree>
    <p:extLst>
      <p:ext uri="{BB962C8B-B14F-4D97-AF65-F5344CB8AC3E}">
        <p14:creationId xmlns:p14="http://schemas.microsoft.com/office/powerpoint/2010/main" val="715152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B6FE3-293F-E862-B0FE-B5DE91A41323}"/>
              </a:ext>
            </a:extLst>
          </p:cNvPr>
          <p:cNvSpPr>
            <a:spLocks noGrp="1"/>
          </p:cNvSpPr>
          <p:nvPr>
            <p:ph type="title"/>
          </p:nvPr>
        </p:nvSpPr>
        <p:spPr/>
        <p:txBody>
          <a:bodyPr/>
          <a:lstStyle/>
          <a:p>
            <a:r>
              <a:rPr lang="en-US" dirty="0">
                <a:solidFill>
                  <a:srgbClr val="FFC000"/>
                </a:solidFill>
              </a:rPr>
              <a:t>The marriage supper of the Lamb</a:t>
            </a:r>
          </a:p>
        </p:txBody>
      </p:sp>
      <p:sp>
        <p:nvSpPr>
          <p:cNvPr id="3" name="Content Placeholder 2">
            <a:extLst>
              <a:ext uri="{FF2B5EF4-FFF2-40B4-BE49-F238E27FC236}">
                <a16:creationId xmlns:a16="http://schemas.microsoft.com/office/drawing/2014/main" id="{93FD70DC-33AE-16AF-192C-B6F08ECBDCB1}"/>
              </a:ext>
            </a:extLst>
          </p:cNvPr>
          <p:cNvSpPr>
            <a:spLocks noGrp="1"/>
          </p:cNvSpPr>
          <p:nvPr>
            <p:ph idx="1"/>
          </p:nvPr>
        </p:nvSpPr>
        <p:spPr/>
        <p:txBody>
          <a:bodyPr>
            <a:normAutofit/>
          </a:bodyPr>
          <a:lstStyle/>
          <a:p>
            <a:r>
              <a:rPr lang="en-US" sz="3200" dirty="0">
                <a:solidFill>
                  <a:srgbClr val="FFFF00"/>
                </a:solidFill>
              </a:rPr>
              <a:t>Revelation 19:9 </a:t>
            </a:r>
            <a:r>
              <a:rPr lang="en-US" sz="3200" b="0" i="0" dirty="0">
                <a:solidFill>
                  <a:schemeClr val="tx1"/>
                </a:solidFill>
                <a:effectLst/>
                <a:latin typeface="system-ui"/>
              </a:rPr>
              <a:t>And the angel said to me, ‘Write this: </a:t>
            </a:r>
            <a:r>
              <a:rPr lang="en-US" sz="3200" b="0" i="0" u="sng" dirty="0">
                <a:solidFill>
                  <a:schemeClr val="tx1"/>
                </a:solidFill>
                <a:effectLst/>
                <a:latin typeface="system-ui"/>
              </a:rPr>
              <a:t>Blessed are those who are invited to the marriage supper of the Lamb</a:t>
            </a:r>
            <a:r>
              <a:rPr lang="en-US" sz="3200" b="0" i="0" dirty="0">
                <a:solidFill>
                  <a:schemeClr val="tx1"/>
                </a:solidFill>
                <a:effectLst/>
                <a:latin typeface="system-ui"/>
              </a:rPr>
              <a:t>.’ And he said to me, ‘These are true words of God.’ </a:t>
            </a:r>
            <a:r>
              <a:rPr lang="en-US" sz="3200" b="1" i="0" baseline="30000" dirty="0">
                <a:solidFill>
                  <a:schemeClr val="tx1"/>
                </a:solidFill>
                <a:effectLst/>
                <a:latin typeface="system-ui"/>
              </a:rPr>
              <a:t>10 </a:t>
            </a:r>
            <a:r>
              <a:rPr lang="en-US" sz="3200" b="0" i="0" dirty="0">
                <a:solidFill>
                  <a:schemeClr val="tx1"/>
                </a:solidFill>
                <a:effectLst/>
                <a:latin typeface="system-ui"/>
              </a:rPr>
              <a:t>Then I fell down at his feet to worship him, but he said to me, ‘You must not do that! I am a fellow-servant with you and your comrades who hold the testimony of Jesus. Worship God! For the testimony of Jesus is the spirit of prophecy.’</a:t>
            </a:r>
            <a:endParaRPr lang="en-US" sz="3200" dirty="0">
              <a:solidFill>
                <a:schemeClr val="tx1"/>
              </a:solidFill>
            </a:endParaRPr>
          </a:p>
        </p:txBody>
      </p:sp>
    </p:spTree>
    <p:extLst>
      <p:ext uri="{BB962C8B-B14F-4D97-AF65-F5344CB8AC3E}">
        <p14:creationId xmlns:p14="http://schemas.microsoft.com/office/powerpoint/2010/main" val="241267900"/>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F23494-F630-4E01-81EA-AA2F2975971E}">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E76CE1C2-24FF-4125-B61C-AD39973FCD09}">
  <ds:schemaRefs>
    <ds:schemaRef ds:uri="http://schemas.microsoft.com/sharepoint/v3/contenttype/forms"/>
  </ds:schemaRefs>
</ds:datastoreItem>
</file>

<file path=customXml/itemProps3.xml><?xml version="1.0" encoding="utf-8"?>
<ds:datastoreItem xmlns:ds="http://schemas.openxmlformats.org/officeDocument/2006/customXml" ds:itemID="{CC083022-B7D0-4DE3-9976-6A91422D94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Depth design</Template>
  <TotalTime>294</TotalTime>
  <Words>1094</Words>
  <Application>Microsoft Office PowerPoint</Application>
  <PresentationFormat>Widescreen</PresentationFormat>
  <Paragraphs>38</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Depth</vt:lpstr>
      <vt:lpstr>Revelation 19</vt:lpstr>
      <vt:lpstr>Summary of ch. 18</vt:lpstr>
      <vt:lpstr>Heavenly Reactions to Babylon’s fall</vt:lpstr>
      <vt:lpstr>Hallelujah</vt:lpstr>
      <vt:lpstr>Heavenly Reactions to Babylon’s fall</vt:lpstr>
      <vt:lpstr>Vengeance for shedding the blood of God’s servants</vt:lpstr>
      <vt:lpstr>The reaction from the great multitude</vt:lpstr>
      <vt:lpstr>The marriage of the Lamb</vt:lpstr>
      <vt:lpstr>The marriage supper of the Lamb</vt:lpstr>
      <vt:lpstr>The marriage supper of the Lamb</vt:lpstr>
      <vt:lpstr>“Do not worship me”</vt:lpstr>
      <vt:lpstr>“Do not worship me”</vt:lpstr>
      <vt:lpstr>“Do not worship me”</vt:lpstr>
      <vt:lpstr>“Do not worship me”</vt:lpstr>
      <vt:lpstr>PowerPoint Presentation</vt:lpstr>
      <vt:lpstr>The Rider on a White Horse</vt:lpstr>
      <vt:lpstr>He judges with righteousness</vt:lpstr>
      <vt:lpstr>The Rider on a White Horse</vt:lpstr>
      <vt:lpstr>The secret name of Jesus?</vt:lpstr>
      <vt:lpstr>The Rider on a White Horse</vt:lpstr>
      <vt:lpstr>A robe dipped in blood</vt:lpstr>
      <vt:lpstr>The Logos of God</vt:lpstr>
    </vt:vector>
  </TitlesOfParts>
  <Company>Florida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19</dc:title>
  <dc:creator>Will Dilbeck</dc:creator>
  <cp:lastModifiedBy>Will Dilbeck</cp:lastModifiedBy>
  <cp:revision>145</cp:revision>
  <dcterms:created xsi:type="dcterms:W3CDTF">2023-02-21T15:07:45Z</dcterms:created>
  <dcterms:modified xsi:type="dcterms:W3CDTF">2023-02-22T22:10:05Z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