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56" r:id="rId3"/>
    <p:sldId id="257" r:id="rId4"/>
    <p:sldId id="258" r:id="rId5"/>
    <p:sldId id="275" r:id="rId6"/>
    <p:sldId id="259" r:id="rId7"/>
    <p:sldId id="260" r:id="rId8"/>
    <p:sldId id="261" r:id="rId9"/>
    <p:sldId id="262" r:id="rId10"/>
    <p:sldId id="263" r:id="rId11"/>
    <p:sldId id="274" r:id="rId12"/>
    <p:sldId id="264" r:id="rId13"/>
    <p:sldId id="265" r:id="rId14"/>
    <p:sldId id="266" r:id="rId15"/>
    <p:sldId id="267" r:id="rId16"/>
    <p:sldId id="268" r:id="rId17"/>
    <p:sldId id="273" r:id="rId18"/>
    <p:sldId id="272"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F8328-797D-1EEB-D2C4-60F02D1F6DCE}" v="1277" dt="2023-02-26T12:11:21.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9411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318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7904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3758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2/26/2023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303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9554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8400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050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8795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2/26/2023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871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2/26/2023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0098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2/26/2023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60918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2/26/2023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Revelation 20</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DC494-743B-4BA4-A99D-38083FEB0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4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7C19BD-3665-4B5A-BA53-873F0D7B2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imeline&#10;&#10;Description automatically generated">
            <a:extLst>
              <a:ext uri="{FF2B5EF4-FFF2-40B4-BE49-F238E27FC236}">
                <a16:creationId xmlns:a16="http://schemas.microsoft.com/office/drawing/2014/main" id="{11AAC84A-AD3B-5131-7DFA-2D716771FB22}"/>
              </a:ext>
            </a:extLst>
          </p:cNvPr>
          <p:cNvPicPr>
            <a:picLocks noGrp="1" noChangeAspect="1"/>
          </p:cNvPicPr>
          <p:nvPr>
            <p:ph idx="1"/>
          </p:nvPr>
        </p:nvPicPr>
        <p:blipFill>
          <a:blip r:embed="rId3"/>
          <a:stretch>
            <a:fillRect/>
          </a:stretch>
        </p:blipFill>
        <p:spPr>
          <a:xfrm>
            <a:off x="3329766" y="485316"/>
            <a:ext cx="5144279" cy="5729217"/>
          </a:xfrm>
          <a:prstGeom prst="rect">
            <a:avLst/>
          </a:prstGeom>
        </p:spPr>
      </p:pic>
    </p:spTree>
    <p:extLst>
      <p:ext uri="{BB962C8B-B14F-4D97-AF65-F5344CB8AC3E}">
        <p14:creationId xmlns:p14="http://schemas.microsoft.com/office/powerpoint/2010/main" val="219615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8947-6F04-E7E8-CA3B-C2B61907335E}"/>
              </a:ext>
            </a:extLst>
          </p:cNvPr>
          <p:cNvSpPr>
            <a:spLocks noGrp="1"/>
          </p:cNvSpPr>
          <p:nvPr>
            <p:ph type="title"/>
          </p:nvPr>
        </p:nvSpPr>
        <p:spPr/>
        <p:txBody>
          <a:bodyPr/>
          <a:lstStyle/>
          <a:p>
            <a:r>
              <a:rPr lang="en-US" dirty="0">
                <a:solidFill>
                  <a:srgbClr val="FFFF00"/>
                </a:solidFill>
              </a:rPr>
              <a:t>The 1000 year reign</a:t>
            </a:r>
          </a:p>
        </p:txBody>
      </p:sp>
      <p:sp>
        <p:nvSpPr>
          <p:cNvPr id="3" name="Content Placeholder 2">
            <a:extLst>
              <a:ext uri="{FF2B5EF4-FFF2-40B4-BE49-F238E27FC236}">
                <a16:creationId xmlns:a16="http://schemas.microsoft.com/office/drawing/2014/main" id="{4694824D-DBDD-E3DF-19DC-2B4C669B364C}"/>
              </a:ext>
            </a:extLst>
          </p:cNvPr>
          <p:cNvSpPr>
            <a:spLocks noGrp="1"/>
          </p:cNvSpPr>
          <p:nvPr>
            <p:ph sz="half" idx="1"/>
          </p:nvPr>
        </p:nvSpPr>
        <p:spPr/>
        <p:txBody>
          <a:bodyPr vert="horz" lIns="91440" tIns="45720" rIns="91440" bIns="45720" rtlCol="0" anchor="t">
            <a:normAutofit/>
          </a:bodyPr>
          <a:lstStyle/>
          <a:p>
            <a:r>
              <a:rPr lang="en-US" sz="3200" dirty="0"/>
              <a:t>Probably metaphorical</a:t>
            </a:r>
          </a:p>
          <a:p>
            <a:endParaRPr lang="en-US" sz="3200" dirty="0"/>
          </a:p>
          <a:p>
            <a:r>
              <a:rPr lang="en-US" sz="3200" dirty="0"/>
              <a:t>Martyrdom is not the end of their story</a:t>
            </a:r>
          </a:p>
        </p:txBody>
      </p:sp>
      <p:sp>
        <p:nvSpPr>
          <p:cNvPr id="4" name="Content Placeholder 3">
            <a:extLst>
              <a:ext uri="{FF2B5EF4-FFF2-40B4-BE49-F238E27FC236}">
                <a16:creationId xmlns:a16="http://schemas.microsoft.com/office/drawing/2014/main" id="{987C03AF-D8F7-54A4-F270-0D16EA7C036D}"/>
              </a:ext>
            </a:extLst>
          </p:cNvPr>
          <p:cNvSpPr>
            <a:spLocks noGrp="1"/>
          </p:cNvSpPr>
          <p:nvPr>
            <p:ph sz="half" idx="2"/>
          </p:nvPr>
        </p:nvSpPr>
        <p:spPr/>
        <p:txBody>
          <a:bodyPr vert="horz" lIns="91440" tIns="45720" rIns="91440" bIns="45720" rtlCol="0" anchor="t">
            <a:normAutofit/>
          </a:bodyPr>
          <a:lstStyle/>
          <a:p>
            <a:r>
              <a:rPr lang="en-US" sz="3200" dirty="0">
                <a:solidFill>
                  <a:srgbClr val="FFFF00"/>
                </a:solidFill>
              </a:rPr>
              <a:t>Psalm 90:4</a:t>
            </a:r>
            <a:r>
              <a:rPr lang="en-US" sz="3200" dirty="0"/>
              <a:t> </a:t>
            </a:r>
            <a:r>
              <a:rPr lang="en-US" sz="3200" dirty="0">
                <a:ea typeface="+mn-lt"/>
                <a:cs typeface="+mn-lt"/>
              </a:rPr>
              <a:t>For a thousand years in your sight</a:t>
            </a:r>
            <a:br>
              <a:rPr lang="en-US" sz="3200" dirty="0">
                <a:ea typeface="+mn-lt"/>
                <a:cs typeface="+mn-lt"/>
              </a:rPr>
            </a:br>
            <a:r>
              <a:rPr lang="en-US" sz="3200" dirty="0">
                <a:ea typeface="+mn-lt"/>
                <a:cs typeface="+mn-lt"/>
              </a:rPr>
              <a:t>    are like yesterday when it is past</a:t>
            </a:r>
            <a:br>
              <a:rPr lang="en-US" sz="3200" dirty="0">
                <a:ea typeface="+mn-lt"/>
                <a:cs typeface="+mn-lt"/>
              </a:rPr>
            </a:br>
            <a:r>
              <a:rPr lang="en-US" sz="3200" dirty="0">
                <a:ea typeface="+mn-lt"/>
                <a:cs typeface="+mn-lt"/>
              </a:rPr>
              <a:t>    or like a watch in the night.</a:t>
            </a:r>
            <a:endParaRPr lang="en-US" sz="3200" dirty="0"/>
          </a:p>
        </p:txBody>
      </p:sp>
    </p:spTree>
    <p:extLst>
      <p:ext uri="{BB962C8B-B14F-4D97-AF65-F5344CB8AC3E}">
        <p14:creationId xmlns:p14="http://schemas.microsoft.com/office/powerpoint/2010/main" val="29736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C70E-4890-908F-D328-4CA26F6765CE}"/>
              </a:ext>
            </a:extLst>
          </p:cNvPr>
          <p:cNvSpPr>
            <a:spLocks noGrp="1"/>
          </p:cNvSpPr>
          <p:nvPr>
            <p:ph type="title"/>
          </p:nvPr>
        </p:nvSpPr>
        <p:spPr/>
        <p:txBody>
          <a:bodyPr/>
          <a:lstStyle/>
          <a:p>
            <a:r>
              <a:rPr lang="en-US" dirty="0">
                <a:solidFill>
                  <a:srgbClr val="FFFF00"/>
                </a:solidFill>
              </a:rPr>
              <a:t>The 1000 year reign</a:t>
            </a:r>
          </a:p>
        </p:txBody>
      </p:sp>
      <p:sp>
        <p:nvSpPr>
          <p:cNvPr id="3" name="Content Placeholder 2">
            <a:extLst>
              <a:ext uri="{FF2B5EF4-FFF2-40B4-BE49-F238E27FC236}">
                <a16:creationId xmlns:a16="http://schemas.microsoft.com/office/drawing/2014/main" id="{1678670D-229C-B340-DAFF-644FB06874A7}"/>
              </a:ext>
            </a:extLst>
          </p:cNvPr>
          <p:cNvSpPr>
            <a:spLocks noGrp="1"/>
          </p:cNvSpPr>
          <p:nvPr>
            <p:ph idx="1"/>
          </p:nvPr>
        </p:nvSpPr>
        <p:spPr>
          <a:xfrm>
            <a:off x="731812" y="1609965"/>
            <a:ext cx="10866403" cy="4883299"/>
          </a:xfrm>
        </p:spPr>
        <p:txBody>
          <a:bodyPr vert="horz" lIns="91440" tIns="45720" rIns="91440" bIns="45720" rtlCol="0" anchor="t">
            <a:normAutofit/>
          </a:bodyPr>
          <a:lstStyle/>
          <a:p>
            <a:r>
              <a:rPr lang="en-US" dirty="0">
                <a:solidFill>
                  <a:srgbClr val="FFFF00"/>
                </a:solidFill>
              </a:rPr>
              <a:t>Revelation 20:4</a:t>
            </a:r>
            <a:r>
              <a:rPr lang="en-US" dirty="0"/>
              <a:t> </a:t>
            </a:r>
            <a:r>
              <a:rPr lang="en-US" dirty="0">
                <a:ea typeface="+mn-lt"/>
                <a:cs typeface="+mn-lt"/>
              </a:rPr>
              <a:t>Then I saw thrones, and those seated on them were given authority to judge. I also saw the souls of those who had been beheaded for their testimony to Jesus and for the word of God. They had not worshiped the beast or its image and had not received its brand on their foreheads or their hands. They came to life and reigned with Christ a thousand years. </a:t>
            </a:r>
            <a:r>
              <a:rPr lang="en-US" b="1" baseline="30000" dirty="0">
                <a:ea typeface="+mn-lt"/>
                <a:cs typeface="+mn-lt"/>
              </a:rPr>
              <a:t>5 </a:t>
            </a:r>
            <a:r>
              <a:rPr lang="en-US" dirty="0">
                <a:ea typeface="+mn-lt"/>
                <a:cs typeface="+mn-lt"/>
              </a:rPr>
              <a:t>(The rest of the dead did not come to life until the thousand years were ended.) This is the first resurrection. </a:t>
            </a:r>
            <a:r>
              <a:rPr lang="en-US" b="1" baseline="30000" dirty="0">
                <a:ea typeface="+mn-lt"/>
                <a:cs typeface="+mn-lt"/>
              </a:rPr>
              <a:t>6 </a:t>
            </a:r>
            <a:r>
              <a:rPr lang="en-US" dirty="0">
                <a:ea typeface="+mn-lt"/>
                <a:cs typeface="+mn-lt"/>
              </a:rPr>
              <a:t>Blessed and holy are those who share in the first resurrection. Over these the second death has no power, but they will be priests of God and of Christ, and they will reign with him a thousand years.</a:t>
            </a:r>
            <a:endParaRPr lang="en-US" dirty="0"/>
          </a:p>
        </p:txBody>
      </p:sp>
    </p:spTree>
    <p:extLst>
      <p:ext uri="{BB962C8B-B14F-4D97-AF65-F5344CB8AC3E}">
        <p14:creationId xmlns:p14="http://schemas.microsoft.com/office/powerpoint/2010/main" val="97681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96AA-DFB3-F1D5-CD98-5638C06FA7D4}"/>
              </a:ext>
            </a:extLst>
          </p:cNvPr>
          <p:cNvSpPr>
            <a:spLocks noGrp="1"/>
          </p:cNvSpPr>
          <p:nvPr>
            <p:ph type="title"/>
          </p:nvPr>
        </p:nvSpPr>
        <p:spPr/>
        <p:txBody>
          <a:bodyPr/>
          <a:lstStyle/>
          <a:p>
            <a:r>
              <a:rPr lang="en-US" dirty="0">
                <a:solidFill>
                  <a:srgbClr val="FFFF00"/>
                </a:solidFill>
              </a:rPr>
              <a:t>Gog and Magog</a:t>
            </a:r>
          </a:p>
        </p:txBody>
      </p:sp>
      <p:sp>
        <p:nvSpPr>
          <p:cNvPr id="3" name="Content Placeholder 2">
            <a:extLst>
              <a:ext uri="{FF2B5EF4-FFF2-40B4-BE49-F238E27FC236}">
                <a16:creationId xmlns:a16="http://schemas.microsoft.com/office/drawing/2014/main" id="{043F0FDF-34EA-13D1-2BD6-E70B030FB572}"/>
              </a:ext>
            </a:extLst>
          </p:cNvPr>
          <p:cNvSpPr>
            <a:spLocks noGrp="1"/>
          </p:cNvSpPr>
          <p:nvPr>
            <p:ph idx="1"/>
          </p:nvPr>
        </p:nvSpPr>
        <p:spPr/>
        <p:txBody>
          <a:bodyPr vert="horz" lIns="91440" tIns="45720" rIns="91440" bIns="45720" rtlCol="0" anchor="t">
            <a:normAutofit/>
          </a:bodyPr>
          <a:lstStyle/>
          <a:p>
            <a:r>
              <a:rPr lang="en-US" dirty="0">
                <a:solidFill>
                  <a:srgbClr val="FFFF00"/>
                </a:solidFill>
              </a:rPr>
              <a:t>Revelation 20:7</a:t>
            </a:r>
            <a:r>
              <a:rPr lang="en-US" dirty="0"/>
              <a:t> </a:t>
            </a:r>
            <a:r>
              <a:rPr lang="en-US" dirty="0">
                <a:ea typeface="+mn-lt"/>
                <a:cs typeface="+mn-lt"/>
              </a:rPr>
              <a:t>When the thousand years are ended, Satan will be released from his prison </a:t>
            </a:r>
            <a:r>
              <a:rPr lang="en-US" b="1" baseline="30000" dirty="0">
                <a:ea typeface="+mn-lt"/>
                <a:cs typeface="+mn-lt"/>
              </a:rPr>
              <a:t>8 </a:t>
            </a:r>
            <a:r>
              <a:rPr lang="en-US" dirty="0">
                <a:ea typeface="+mn-lt"/>
                <a:cs typeface="+mn-lt"/>
              </a:rPr>
              <a:t>and will come out to deceive the nations at the four corners of the earth, </a:t>
            </a:r>
            <a:r>
              <a:rPr lang="en-US" u="sng" dirty="0">
                <a:ea typeface="+mn-lt"/>
                <a:cs typeface="+mn-lt"/>
              </a:rPr>
              <a:t>Gog and Magog, in order to gather them for battle</a:t>
            </a:r>
            <a:r>
              <a:rPr lang="en-US" dirty="0">
                <a:ea typeface="+mn-lt"/>
                <a:cs typeface="+mn-lt"/>
              </a:rPr>
              <a:t>; they are as numerous as the sands of the sea. </a:t>
            </a:r>
            <a:r>
              <a:rPr lang="en-US" b="1" baseline="30000" dirty="0">
                <a:ea typeface="+mn-lt"/>
                <a:cs typeface="+mn-lt"/>
              </a:rPr>
              <a:t>9 </a:t>
            </a:r>
            <a:r>
              <a:rPr lang="en-US" dirty="0">
                <a:ea typeface="+mn-lt"/>
                <a:cs typeface="+mn-lt"/>
              </a:rPr>
              <a:t>They marched up over the breadth of the earth and surrounded the camp of the saints and the beloved city. And fire came down from heaven and consumed them. </a:t>
            </a:r>
            <a:r>
              <a:rPr lang="en-US" b="1" baseline="30000" dirty="0">
                <a:ea typeface="+mn-lt"/>
                <a:cs typeface="+mn-lt"/>
              </a:rPr>
              <a:t>10 </a:t>
            </a:r>
            <a:r>
              <a:rPr lang="en-US" dirty="0">
                <a:ea typeface="+mn-lt"/>
                <a:cs typeface="+mn-lt"/>
              </a:rPr>
              <a:t>And the devil who had deceived them was thrown into the lake of fire and sulfur, where the beast and the false prophet were, and they will be tormented day and night forever and ever.</a:t>
            </a:r>
            <a:endParaRPr lang="en-US" dirty="0"/>
          </a:p>
        </p:txBody>
      </p:sp>
    </p:spTree>
    <p:extLst>
      <p:ext uri="{BB962C8B-B14F-4D97-AF65-F5344CB8AC3E}">
        <p14:creationId xmlns:p14="http://schemas.microsoft.com/office/powerpoint/2010/main" val="146034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5D86-3BDA-3A5B-FB7E-323D51A725DC}"/>
              </a:ext>
            </a:extLst>
          </p:cNvPr>
          <p:cNvSpPr>
            <a:spLocks noGrp="1"/>
          </p:cNvSpPr>
          <p:nvPr>
            <p:ph type="title"/>
          </p:nvPr>
        </p:nvSpPr>
        <p:spPr/>
        <p:txBody>
          <a:bodyPr/>
          <a:lstStyle/>
          <a:p>
            <a:r>
              <a:rPr lang="en-US" dirty="0">
                <a:solidFill>
                  <a:srgbClr val="FFFF00"/>
                </a:solidFill>
              </a:rPr>
              <a:t>Gog and Magog</a:t>
            </a:r>
          </a:p>
        </p:txBody>
      </p:sp>
      <p:sp>
        <p:nvSpPr>
          <p:cNvPr id="3" name="Content Placeholder 2">
            <a:extLst>
              <a:ext uri="{FF2B5EF4-FFF2-40B4-BE49-F238E27FC236}">
                <a16:creationId xmlns:a16="http://schemas.microsoft.com/office/drawing/2014/main" id="{15C22B6B-A821-4D6A-36F9-491A849072E3}"/>
              </a:ext>
            </a:extLst>
          </p:cNvPr>
          <p:cNvSpPr>
            <a:spLocks noGrp="1"/>
          </p:cNvSpPr>
          <p:nvPr>
            <p:ph sz="half" idx="1"/>
          </p:nvPr>
        </p:nvSpPr>
        <p:spPr/>
        <p:txBody>
          <a:bodyPr vert="horz" lIns="91440" tIns="45720" rIns="91440" bIns="45720" rtlCol="0" anchor="t">
            <a:normAutofit/>
          </a:bodyPr>
          <a:lstStyle/>
          <a:p>
            <a:r>
              <a:rPr lang="en-US" dirty="0"/>
              <a:t>Mentioned in Ezekiel 38-39</a:t>
            </a:r>
          </a:p>
          <a:p>
            <a:endParaRPr lang="en-US" dirty="0"/>
          </a:p>
          <a:p>
            <a:r>
              <a:rPr lang="en-US" dirty="0"/>
              <a:t>There, they are enemies of God's people who will attack in "the last days."</a:t>
            </a:r>
          </a:p>
          <a:p>
            <a:endParaRPr lang="en-US" dirty="0"/>
          </a:p>
          <a:p>
            <a:r>
              <a:rPr lang="en-US" dirty="0"/>
              <a:t>Here they are evil forces against God's people.</a:t>
            </a:r>
          </a:p>
        </p:txBody>
      </p:sp>
      <p:sp>
        <p:nvSpPr>
          <p:cNvPr id="4" name="Content Placeholder 3">
            <a:extLst>
              <a:ext uri="{FF2B5EF4-FFF2-40B4-BE49-F238E27FC236}">
                <a16:creationId xmlns:a16="http://schemas.microsoft.com/office/drawing/2014/main" id="{0A899E1A-0972-D561-9A34-11DC8966E8EE}"/>
              </a:ext>
            </a:extLst>
          </p:cNvPr>
          <p:cNvSpPr>
            <a:spLocks noGrp="1"/>
          </p:cNvSpPr>
          <p:nvPr>
            <p:ph sz="half" idx="2"/>
          </p:nvPr>
        </p:nvSpPr>
        <p:spPr/>
        <p:txBody>
          <a:bodyPr vert="horz" lIns="91440" tIns="45720" rIns="91440" bIns="45720" rtlCol="0" anchor="t">
            <a:normAutofit/>
          </a:bodyPr>
          <a:lstStyle/>
          <a:p>
            <a:r>
              <a:rPr lang="en-US" dirty="0"/>
              <a:t>"At the very end of the days Gog and Magog ascend on Jerusalem and they fall at the hand of King Messiah, and for seven years the children of Israel will kindle fires from their implements of war and the carpenter(s) will not have to go out," </a:t>
            </a:r>
            <a:r>
              <a:rPr lang="en-US" i="1" dirty="0"/>
              <a:t>Targum </a:t>
            </a:r>
            <a:r>
              <a:rPr lang="en-US" i="1" dirty="0" err="1"/>
              <a:t>Neofiti</a:t>
            </a:r>
            <a:r>
              <a:rPr lang="en-US" i="1" dirty="0"/>
              <a:t> Numbers 11:26.</a:t>
            </a:r>
          </a:p>
        </p:txBody>
      </p:sp>
    </p:spTree>
    <p:extLst>
      <p:ext uri="{BB962C8B-B14F-4D97-AF65-F5344CB8AC3E}">
        <p14:creationId xmlns:p14="http://schemas.microsoft.com/office/powerpoint/2010/main" val="296064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9BED-6454-AD76-656B-08AC77222499}"/>
              </a:ext>
            </a:extLst>
          </p:cNvPr>
          <p:cNvSpPr>
            <a:spLocks noGrp="1"/>
          </p:cNvSpPr>
          <p:nvPr>
            <p:ph type="title"/>
          </p:nvPr>
        </p:nvSpPr>
        <p:spPr/>
        <p:txBody>
          <a:bodyPr/>
          <a:lstStyle/>
          <a:p>
            <a:r>
              <a:rPr lang="en-US" dirty="0">
                <a:solidFill>
                  <a:srgbClr val="FFFF00"/>
                </a:solidFill>
              </a:rPr>
              <a:t>The White Throne</a:t>
            </a:r>
          </a:p>
        </p:txBody>
      </p:sp>
      <p:sp>
        <p:nvSpPr>
          <p:cNvPr id="3" name="Content Placeholder 2">
            <a:extLst>
              <a:ext uri="{FF2B5EF4-FFF2-40B4-BE49-F238E27FC236}">
                <a16:creationId xmlns:a16="http://schemas.microsoft.com/office/drawing/2014/main" id="{E1859FB4-5096-4E00-2B33-5B00E8E93E16}"/>
              </a:ext>
            </a:extLst>
          </p:cNvPr>
          <p:cNvSpPr>
            <a:spLocks noGrp="1"/>
          </p:cNvSpPr>
          <p:nvPr>
            <p:ph idx="1"/>
          </p:nvPr>
        </p:nvSpPr>
        <p:spPr>
          <a:xfrm>
            <a:off x="1120000" y="1825625"/>
            <a:ext cx="10233800" cy="4725149"/>
          </a:xfrm>
        </p:spPr>
        <p:txBody>
          <a:bodyPr vert="horz" lIns="91440" tIns="45720" rIns="91440" bIns="45720" rtlCol="0" anchor="t">
            <a:normAutofit/>
          </a:bodyPr>
          <a:lstStyle/>
          <a:p>
            <a:r>
              <a:rPr lang="en-US" b="1" dirty="0">
                <a:solidFill>
                  <a:srgbClr val="FFFF00"/>
                </a:solidFill>
              </a:rPr>
              <a:t>Revelation 20:11</a:t>
            </a:r>
            <a:r>
              <a:rPr lang="en-US" dirty="0"/>
              <a:t> </a:t>
            </a:r>
            <a:r>
              <a:rPr lang="en-US" b="1" baseline="30000" dirty="0">
                <a:ea typeface="+mn-lt"/>
                <a:cs typeface="+mn-lt"/>
              </a:rPr>
              <a:t> </a:t>
            </a:r>
            <a:r>
              <a:rPr lang="en-US" u="sng" dirty="0">
                <a:ea typeface="+mn-lt"/>
                <a:cs typeface="+mn-lt"/>
              </a:rPr>
              <a:t>Then I saw a great white throne</a:t>
            </a:r>
            <a:r>
              <a:rPr lang="en-US" dirty="0">
                <a:ea typeface="+mn-lt"/>
                <a:cs typeface="+mn-lt"/>
              </a:rPr>
              <a:t> and the one who sat on it; the earth and the heaven fled from his presence, and no place was found for them. </a:t>
            </a:r>
            <a:r>
              <a:rPr lang="en-US" b="1" baseline="30000" dirty="0">
                <a:ea typeface="+mn-lt"/>
                <a:cs typeface="+mn-lt"/>
              </a:rPr>
              <a:t>12 </a:t>
            </a:r>
            <a:r>
              <a:rPr lang="en-US" dirty="0">
                <a:ea typeface="+mn-lt"/>
                <a:cs typeface="+mn-lt"/>
              </a:rPr>
              <a:t>And I saw the dead, great and small, standing before the throne, and books were opened. Also another book was opened, the book of life. And the dead were judged according to their works, as recorded in the books. </a:t>
            </a:r>
            <a:r>
              <a:rPr lang="en-US" b="1" baseline="30000" dirty="0">
                <a:ea typeface="+mn-lt"/>
                <a:cs typeface="+mn-lt"/>
              </a:rPr>
              <a:t>13 </a:t>
            </a:r>
            <a:r>
              <a:rPr lang="en-US" dirty="0">
                <a:ea typeface="+mn-lt"/>
                <a:cs typeface="+mn-lt"/>
              </a:rPr>
              <a:t>And the sea gave up the dead who were in it, Death and Hades gave up the dead who were in them, and all were judged according to what they had done. </a:t>
            </a:r>
            <a:r>
              <a:rPr lang="en-US" b="1" baseline="30000" dirty="0">
                <a:ea typeface="+mn-lt"/>
                <a:cs typeface="+mn-lt"/>
              </a:rPr>
              <a:t>14 </a:t>
            </a:r>
            <a:r>
              <a:rPr lang="en-US" u="sng" dirty="0">
                <a:ea typeface="+mn-lt"/>
                <a:cs typeface="+mn-lt"/>
              </a:rPr>
              <a:t>Then Death and Hades were thrown into the lake of fire</a:t>
            </a:r>
            <a:r>
              <a:rPr lang="en-US" dirty="0">
                <a:ea typeface="+mn-lt"/>
                <a:cs typeface="+mn-lt"/>
              </a:rPr>
              <a:t>. This is the second death, the lake of fire, </a:t>
            </a:r>
            <a:r>
              <a:rPr lang="en-US" b="1" baseline="30000" dirty="0">
                <a:ea typeface="+mn-lt"/>
                <a:cs typeface="+mn-lt"/>
              </a:rPr>
              <a:t>15 </a:t>
            </a:r>
            <a:r>
              <a:rPr lang="en-US" dirty="0">
                <a:ea typeface="+mn-lt"/>
                <a:cs typeface="+mn-lt"/>
              </a:rPr>
              <a:t>and anyone whose name was not found written in the book of life was thrown into the lake of fire.</a:t>
            </a:r>
            <a:endParaRPr lang="en-US" dirty="0"/>
          </a:p>
        </p:txBody>
      </p:sp>
    </p:spTree>
    <p:extLst>
      <p:ext uri="{BB962C8B-B14F-4D97-AF65-F5344CB8AC3E}">
        <p14:creationId xmlns:p14="http://schemas.microsoft.com/office/powerpoint/2010/main" val="135294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DC04-EF61-5333-9485-95C2E4277046}"/>
              </a:ext>
            </a:extLst>
          </p:cNvPr>
          <p:cNvSpPr>
            <a:spLocks noGrp="1"/>
          </p:cNvSpPr>
          <p:nvPr>
            <p:ph type="title"/>
          </p:nvPr>
        </p:nvSpPr>
        <p:spPr/>
        <p:txBody>
          <a:bodyPr/>
          <a:lstStyle/>
          <a:p>
            <a:r>
              <a:rPr lang="en-US" dirty="0">
                <a:solidFill>
                  <a:srgbClr val="FFFF00"/>
                </a:solidFill>
              </a:rPr>
              <a:t>The Death of Death</a:t>
            </a:r>
            <a:endParaRPr lang="en-US" dirty="0"/>
          </a:p>
        </p:txBody>
      </p:sp>
      <p:sp>
        <p:nvSpPr>
          <p:cNvPr id="3" name="Content Placeholder 2">
            <a:extLst>
              <a:ext uri="{FF2B5EF4-FFF2-40B4-BE49-F238E27FC236}">
                <a16:creationId xmlns:a16="http://schemas.microsoft.com/office/drawing/2014/main" id="{94E97F42-1C27-6E0B-D5B9-EB6CE694A83F}"/>
              </a:ext>
            </a:extLst>
          </p:cNvPr>
          <p:cNvSpPr>
            <a:spLocks noGrp="1"/>
          </p:cNvSpPr>
          <p:nvPr>
            <p:ph sz="half" idx="1"/>
          </p:nvPr>
        </p:nvSpPr>
        <p:spPr>
          <a:xfrm>
            <a:off x="717434" y="1825625"/>
            <a:ext cx="5384650" cy="4667639"/>
          </a:xfrm>
        </p:spPr>
        <p:txBody>
          <a:bodyPr vert="horz" lIns="91440" tIns="45720" rIns="91440" bIns="45720" rtlCol="0" anchor="t">
            <a:normAutofit fontScale="92500" lnSpcReduction="10000"/>
          </a:bodyPr>
          <a:lstStyle/>
          <a:p>
            <a:r>
              <a:rPr lang="en-US" dirty="0">
                <a:solidFill>
                  <a:srgbClr val="FFFF00"/>
                </a:solidFill>
              </a:rPr>
              <a:t>1 Corinthians 15:54</a:t>
            </a:r>
            <a:r>
              <a:rPr lang="en-US" dirty="0"/>
              <a:t> </a:t>
            </a:r>
            <a:r>
              <a:rPr lang="en-US" dirty="0">
                <a:ea typeface="+mn-lt"/>
                <a:cs typeface="+mn-lt"/>
              </a:rPr>
              <a:t>When this perishable body puts on imperishability and this mortal body puts on immortality, then the saying that is written will be fulfilled: “Death has been swallowed up in victory.”</a:t>
            </a:r>
            <a:br>
              <a:rPr lang="en-US" dirty="0">
                <a:ea typeface="+mn-lt"/>
                <a:cs typeface="+mn-lt"/>
              </a:rPr>
            </a:br>
            <a:r>
              <a:rPr lang="en-US" dirty="0">
                <a:ea typeface="+mn-lt"/>
                <a:cs typeface="+mn-lt"/>
              </a:rPr>
              <a:t>55 “Where, O death, is your victory? Where, O death, is your sting?” </a:t>
            </a:r>
            <a:r>
              <a:rPr lang="en-US" b="1" baseline="30000" dirty="0">
                <a:ea typeface="+mn-lt"/>
                <a:cs typeface="+mn-lt"/>
              </a:rPr>
              <a:t>56 </a:t>
            </a:r>
            <a:r>
              <a:rPr lang="en-US" dirty="0">
                <a:ea typeface="+mn-lt"/>
                <a:cs typeface="+mn-lt"/>
              </a:rPr>
              <a:t>The sting of death is sin, and the power of sin is the law. </a:t>
            </a:r>
            <a:r>
              <a:rPr lang="en-US" b="1" baseline="30000" dirty="0">
                <a:ea typeface="+mn-lt"/>
                <a:cs typeface="+mn-lt"/>
              </a:rPr>
              <a:t>57 </a:t>
            </a:r>
            <a:r>
              <a:rPr lang="en-US" dirty="0">
                <a:ea typeface="+mn-lt"/>
                <a:cs typeface="+mn-lt"/>
              </a:rPr>
              <a:t>But thanks be to God, who gives us the victory through our Lord Jesus Christ.</a:t>
            </a:r>
            <a:endParaRPr lang="en-US" dirty="0"/>
          </a:p>
          <a:p>
            <a:endParaRPr lang="en-US" dirty="0"/>
          </a:p>
        </p:txBody>
      </p:sp>
      <p:sp>
        <p:nvSpPr>
          <p:cNvPr id="4" name="Content Placeholder 3">
            <a:extLst>
              <a:ext uri="{FF2B5EF4-FFF2-40B4-BE49-F238E27FC236}">
                <a16:creationId xmlns:a16="http://schemas.microsoft.com/office/drawing/2014/main" id="{38C0EF2C-5D6B-60FB-2913-332AE6D334E8}"/>
              </a:ext>
            </a:extLst>
          </p:cNvPr>
          <p:cNvSpPr>
            <a:spLocks noGrp="1"/>
          </p:cNvSpPr>
          <p:nvPr>
            <p:ph sz="half" idx="2"/>
          </p:nvPr>
        </p:nvSpPr>
        <p:spPr>
          <a:xfrm>
            <a:off x="6319840" y="1825625"/>
            <a:ext cx="5379016" cy="4351338"/>
          </a:xfrm>
        </p:spPr>
        <p:txBody>
          <a:bodyPr vert="horz" lIns="91440" tIns="45720" rIns="91440" bIns="45720" rtlCol="0" anchor="t">
            <a:noAutofit/>
          </a:bodyPr>
          <a:lstStyle/>
          <a:p>
            <a:r>
              <a:rPr lang="en-US" sz="3000" dirty="0">
                <a:solidFill>
                  <a:srgbClr val="FFFF00"/>
                </a:solidFill>
              </a:rPr>
              <a:t>Hebrews 2:14 </a:t>
            </a:r>
            <a:r>
              <a:rPr lang="en-US" sz="3000" dirty="0">
                <a:ea typeface="+mn-lt"/>
                <a:cs typeface="+mn-lt"/>
              </a:rPr>
              <a:t>Since, therefore, the children share flesh and blood, he himself likewise shared the same things, </a:t>
            </a:r>
            <a:r>
              <a:rPr lang="en-US" sz="3000" u="sng" dirty="0">
                <a:ea typeface="+mn-lt"/>
                <a:cs typeface="+mn-lt"/>
              </a:rPr>
              <a:t>so that through death he might destroy the one who has the power of death, that is, the devil,</a:t>
            </a:r>
            <a:r>
              <a:rPr lang="en-US" sz="3000" dirty="0">
                <a:ea typeface="+mn-lt"/>
                <a:cs typeface="+mn-lt"/>
              </a:rPr>
              <a:t> </a:t>
            </a:r>
            <a:r>
              <a:rPr lang="en-US" sz="3000" b="1" baseline="30000" dirty="0">
                <a:ea typeface="+mn-lt"/>
                <a:cs typeface="+mn-lt"/>
              </a:rPr>
              <a:t>15 </a:t>
            </a:r>
            <a:r>
              <a:rPr lang="en-US" sz="3000" dirty="0">
                <a:ea typeface="+mn-lt"/>
                <a:cs typeface="+mn-lt"/>
              </a:rPr>
              <a:t>and free those who all their lives were held in slavery by the fear of death.</a:t>
            </a:r>
            <a:endParaRPr lang="en-US" sz="3000" dirty="0"/>
          </a:p>
        </p:txBody>
      </p:sp>
    </p:spTree>
    <p:extLst>
      <p:ext uri="{BB962C8B-B14F-4D97-AF65-F5344CB8AC3E}">
        <p14:creationId xmlns:p14="http://schemas.microsoft.com/office/powerpoint/2010/main" val="361923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9BED-6454-AD76-656B-08AC77222499}"/>
              </a:ext>
            </a:extLst>
          </p:cNvPr>
          <p:cNvSpPr>
            <a:spLocks noGrp="1"/>
          </p:cNvSpPr>
          <p:nvPr>
            <p:ph type="title"/>
          </p:nvPr>
        </p:nvSpPr>
        <p:spPr/>
        <p:txBody>
          <a:bodyPr/>
          <a:lstStyle/>
          <a:p>
            <a:r>
              <a:rPr lang="en-US" dirty="0">
                <a:solidFill>
                  <a:srgbClr val="FFFF00"/>
                </a:solidFill>
              </a:rPr>
              <a:t>The Second Death</a:t>
            </a:r>
          </a:p>
        </p:txBody>
      </p:sp>
      <p:sp>
        <p:nvSpPr>
          <p:cNvPr id="3" name="Content Placeholder 2">
            <a:extLst>
              <a:ext uri="{FF2B5EF4-FFF2-40B4-BE49-F238E27FC236}">
                <a16:creationId xmlns:a16="http://schemas.microsoft.com/office/drawing/2014/main" id="{E1859FB4-5096-4E00-2B33-5B00E8E93E16}"/>
              </a:ext>
            </a:extLst>
          </p:cNvPr>
          <p:cNvSpPr>
            <a:spLocks noGrp="1"/>
          </p:cNvSpPr>
          <p:nvPr>
            <p:ph idx="1"/>
          </p:nvPr>
        </p:nvSpPr>
        <p:spPr>
          <a:xfrm>
            <a:off x="1120000" y="1825625"/>
            <a:ext cx="10233800" cy="4725149"/>
          </a:xfrm>
        </p:spPr>
        <p:txBody>
          <a:bodyPr vert="horz" lIns="91440" tIns="45720" rIns="91440" bIns="45720" rtlCol="0" anchor="t">
            <a:normAutofit/>
          </a:bodyPr>
          <a:lstStyle/>
          <a:p>
            <a:r>
              <a:rPr lang="en-US" b="1" dirty="0">
                <a:solidFill>
                  <a:srgbClr val="FFFF00"/>
                </a:solidFill>
              </a:rPr>
              <a:t>Revelation 20:11</a:t>
            </a:r>
            <a:r>
              <a:rPr lang="en-US" dirty="0"/>
              <a:t> </a:t>
            </a:r>
            <a:r>
              <a:rPr lang="en-US" b="1" baseline="30000" dirty="0">
                <a:ea typeface="+mn-lt"/>
                <a:cs typeface="+mn-lt"/>
              </a:rPr>
              <a:t> </a:t>
            </a:r>
            <a:r>
              <a:rPr lang="en-US" u="sng" dirty="0">
                <a:ea typeface="+mn-lt"/>
                <a:cs typeface="+mn-lt"/>
              </a:rPr>
              <a:t>Then I saw a great white throne</a:t>
            </a:r>
            <a:r>
              <a:rPr lang="en-US" dirty="0">
                <a:ea typeface="+mn-lt"/>
                <a:cs typeface="+mn-lt"/>
              </a:rPr>
              <a:t> and the one who sat on it; the earth and the heaven fled from his presence, and no place was found for them. </a:t>
            </a:r>
            <a:r>
              <a:rPr lang="en-US" b="1" baseline="30000" dirty="0">
                <a:ea typeface="+mn-lt"/>
                <a:cs typeface="+mn-lt"/>
              </a:rPr>
              <a:t>12 </a:t>
            </a:r>
            <a:r>
              <a:rPr lang="en-US" dirty="0">
                <a:ea typeface="+mn-lt"/>
                <a:cs typeface="+mn-lt"/>
              </a:rPr>
              <a:t>And I saw the dead, great and small, standing before the throne, and books were opened. Also another book was opened, the book of life. And the dead were judged according to their works, as recorded in the books. </a:t>
            </a:r>
            <a:r>
              <a:rPr lang="en-US" b="1" baseline="30000" dirty="0">
                <a:ea typeface="+mn-lt"/>
                <a:cs typeface="+mn-lt"/>
              </a:rPr>
              <a:t>13 </a:t>
            </a:r>
            <a:r>
              <a:rPr lang="en-US" dirty="0">
                <a:ea typeface="+mn-lt"/>
                <a:cs typeface="+mn-lt"/>
              </a:rPr>
              <a:t>And the sea gave up the dead who were in it, Death and Hades gave up the dead who were in them, and all were judged according to what they had done. </a:t>
            </a:r>
            <a:r>
              <a:rPr lang="en-US" b="1" baseline="30000" dirty="0">
                <a:ea typeface="+mn-lt"/>
                <a:cs typeface="+mn-lt"/>
              </a:rPr>
              <a:t>14 </a:t>
            </a:r>
            <a:r>
              <a:rPr lang="en-US" dirty="0">
                <a:ea typeface="+mn-lt"/>
                <a:cs typeface="+mn-lt"/>
              </a:rPr>
              <a:t>Then Death and Hades were thrown into the lake of fire. </a:t>
            </a:r>
            <a:r>
              <a:rPr lang="en-US" u="sng" dirty="0">
                <a:ea typeface="+mn-lt"/>
                <a:cs typeface="+mn-lt"/>
              </a:rPr>
              <a:t>This is the second death, the lake of fire</a:t>
            </a:r>
            <a:r>
              <a:rPr lang="en-US" dirty="0">
                <a:ea typeface="+mn-lt"/>
                <a:cs typeface="+mn-lt"/>
              </a:rPr>
              <a:t>, </a:t>
            </a:r>
            <a:r>
              <a:rPr lang="en-US" b="1" baseline="30000" dirty="0">
                <a:ea typeface="+mn-lt"/>
                <a:cs typeface="+mn-lt"/>
              </a:rPr>
              <a:t>15 </a:t>
            </a:r>
            <a:r>
              <a:rPr lang="en-US" dirty="0">
                <a:ea typeface="+mn-lt"/>
                <a:cs typeface="+mn-lt"/>
              </a:rPr>
              <a:t>and anyone whose name was not found written in the book of life was thrown into the lake of fire.</a:t>
            </a:r>
            <a:endParaRPr lang="en-US" dirty="0"/>
          </a:p>
        </p:txBody>
      </p:sp>
    </p:spTree>
    <p:extLst>
      <p:ext uri="{BB962C8B-B14F-4D97-AF65-F5344CB8AC3E}">
        <p14:creationId xmlns:p14="http://schemas.microsoft.com/office/powerpoint/2010/main" val="427701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3201-038C-5827-8852-BF3362E022FD}"/>
              </a:ext>
            </a:extLst>
          </p:cNvPr>
          <p:cNvSpPr>
            <a:spLocks noGrp="1"/>
          </p:cNvSpPr>
          <p:nvPr>
            <p:ph type="title"/>
          </p:nvPr>
        </p:nvSpPr>
        <p:spPr/>
        <p:txBody>
          <a:bodyPr/>
          <a:lstStyle/>
          <a:p>
            <a:r>
              <a:rPr lang="en-US" dirty="0">
                <a:solidFill>
                  <a:srgbClr val="FFFF00"/>
                </a:solidFill>
              </a:rPr>
              <a:t>The Second Death</a:t>
            </a:r>
            <a:endParaRPr lang="en-US" dirty="0"/>
          </a:p>
        </p:txBody>
      </p:sp>
      <p:sp>
        <p:nvSpPr>
          <p:cNvPr id="3" name="Content Placeholder 2">
            <a:extLst>
              <a:ext uri="{FF2B5EF4-FFF2-40B4-BE49-F238E27FC236}">
                <a16:creationId xmlns:a16="http://schemas.microsoft.com/office/drawing/2014/main" id="{C1D6592B-93C9-10CC-1627-C9DA8013AB29}"/>
              </a:ext>
            </a:extLst>
          </p:cNvPr>
          <p:cNvSpPr>
            <a:spLocks noGrp="1"/>
          </p:cNvSpPr>
          <p:nvPr>
            <p:ph sz="half" idx="1"/>
          </p:nvPr>
        </p:nvSpPr>
        <p:spPr/>
        <p:txBody>
          <a:bodyPr vert="horz" lIns="91440" tIns="45720" rIns="91440" bIns="45720" rtlCol="0" anchor="t">
            <a:normAutofit lnSpcReduction="10000"/>
          </a:bodyPr>
          <a:lstStyle/>
          <a:p>
            <a:r>
              <a:rPr lang="en-US" sz="3200" dirty="0"/>
              <a:t>Does not occur elsewhere in the NT</a:t>
            </a:r>
          </a:p>
          <a:p>
            <a:endParaRPr lang="en-US" sz="3200" dirty="0"/>
          </a:p>
          <a:p>
            <a:r>
              <a:rPr lang="en-US" sz="3200" dirty="0"/>
              <a:t>It does occur in two sources close to the time of Revelation and in ancient Egyptian literature</a:t>
            </a:r>
          </a:p>
        </p:txBody>
      </p:sp>
      <p:sp>
        <p:nvSpPr>
          <p:cNvPr id="4" name="Content Placeholder 3">
            <a:extLst>
              <a:ext uri="{FF2B5EF4-FFF2-40B4-BE49-F238E27FC236}">
                <a16:creationId xmlns:a16="http://schemas.microsoft.com/office/drawing/2014/main" id="{01BA5500-3767-3FEB-4FD2-FE16C03AC861}"/>
              </a:ext>
            </a:extLst>
          </p:cNvPr>
          <p:cNvSpPr>
            <a:spLocks noGrp="1"/>
          </p:cNvSpPr>
          <p:nvPr>
            <p:ph sz="half" idx="2"/>
          </p:nvPr>
        </p:nvSpPr>
        <p:spPr/>
        <p:txBody>
          <a:bodyPr vert="horz" lIns="91440" tIns="45720" rIns="91440" bIns="45720" rtlCol="0" anchor="t">
            <a:normAutofit lnSpcReduction="10000"/>
          </a:bodyPr>
          <a:lstStyle/>
          <a:p>
            <a:r>
              <a:rPr lang="en-US" dirty="0">
                <a:ea typeface="+mn-lt"/>
                <a:cs typeface="+mn-lt"/>
              </a:rPr>
              <a:t>"Where the range of the earth's shadow ends, this he set as the term and boundary of the earth. To this point rises no one who is evil or unclean, but the good are conveyed thither after death and there continue to lead a life most easy to be sure though </a:t>
            </a:r>
            <a:r>
              <a:rPr lang="en-US" u="sng" dirty="0">
                <a:ea typeface="+mn-lt"/>
                <a:cs typeface="+mn-lt"/>
              </a:rPr>
              <a:t>not </a:t>
            </a:r>
            <a:r>
              <a:rPr lang="en-US" u="sng" dirty="0" err="1">
                <a:ea typeface="+mn-lt"/>
                <a:cs typeface="+mn-lt"/>
              </a:rPr>
              <a:t>blesséd</a:t>
            </a:r>
            <a:r>
              <a:rPr lang="en-US" u="sng" dirty="0">
                <a:ea typeface="+mn-lt"/>
                <a:cs typeface="+mn-lt"/>
              </a:rPr>
              <a:t> or divine until their second death</a:t>
            </a:r>
            <a:r>
              <a:rPr lang="en-US" dirty="0">
                <a:ea typeface="+mn-lt"/>
                <a:cs typeface="+mn-lt"/>
              </a:rPr>
              <a:t>," Plutarch, </a:t>
            </a:r>
            <a:r>
              <a:rPr lang="en-US" i="1" dirty="0">
                <a:ea typeface="+mn-lt"/>
                <a:cs typeface="+mn-lt"/>
              </a:rPr>
              <a:t>Concerning the Face of the Moon</a:t>
            </a:r>
            <a:r>
              <a:rPr lang="en-US" dirty="0">
                <a:ea typeface="+mn-lt"/>
                <a:cs typeface="+mn-lt"/>
              </a:rPr>
              <a:t> 942F.</a:t>
            </a:r>
            <a:endParaRPr lang="en-US" dirty="0"/>
          </a:p>
        </p:txBody>
      </p:sp>
    </p:spTree>
    <p:extLst>
      <p:ext uri="{BB962C8B-B14F-4D97-AF65-F5344CB8AC3E}">
        <p14:creationId xmlns:p14="http://schemas.microsoft.com/office/powerpoint/2010/main" val="77409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86815762-792B-A66C-5801-FD4928A8E9C8}"/>
              </a:ext>
            </a:extLst>
          </p:cNvPr>
          <p:cNvPicPr>
            <a:picLocks noGrp="1" noChangeAspect="1"/>
          </p:cNvPicPr>
          <p:nvPr>
            <p:ph sz="half" idx="2"/>
          </p:nvPr>
        </p:nvPicPr>
        <p:blipFill rotWithShape="1">
          <a:blip r:embed="rId3"/>
          <a:srcRect l="13753" r="13253" b="-1"/>
          <a:stretch/>
        </p:blipFill>
        <p:spPr>
          <a:xfrm>
            <a:off x="4636008" y="10"/>
            <a:ext cx="7555992" cy="6857990"/>
          </a:xfrm>
          <a:prstGeom prst="rect">
            <a:avLst/>
          </a:prstGeom>
        </p:spPr>
      </p:pic>
      <p:sp useBgFill="1">
        <p:nvSpPr>
          <p:cNvPr id="10" name="Rectangle 9">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01C1F-9CB5-47F3-0B99-A74736D563C2}"/>
              </a:ext>
            </a:extLst>
          </p:cNvPr>
          <p:cNvSpPr>
            <a:spLocks noGrp="1"/>
          </p:cNvSpPr>
          <p:nvPr>
            <p:ph type="title"/>
          </p:nvPr>
        </p:nvSpPr>
        <p:spPr>
          <a:xfrm>
            <a:off x="665673" y="77578"/>
            <a:ext cx="3478160" cy="1325563"/>
          </a:xfrm>
        </p:spPr>
        <p:txBody>
          <a:bodyPr vert="horz" lIns="91440" tIns="45720" rIns="91440" bIns="45720" rtlCol="0" anchor="ctr">
            <a:normAutofit/>
          </a:bodyPr>
          <a:lstStyle/>
          <a:p>
            <a:r>
              <a:rPr lang="en-US" sz="4400"/>
              <a:t>The Second Death</a:t>
            </a:r>
          </a:p>
        </p:txBody>
      </p:sp>
      <p:sp>
        <p:nvSpPr>
          <p:cNvPr id="3" name="Content Placeholder 2">
            <a:extLst>
              <a:ext uri="{FF2B5EF4-FFF2-40B4-BE49-F238E27FC236}">
                <a16:creationId xmlns:a16="http://schemas.microsoft.com/office/drawing/2014/main" id="{7F897205-4F5E-E99A-DA60-809EF80106F7}"/>
              </a:ext>
            </a:extLst>
          </p:cNvPr>
          <p:cNvSpPr>
            <a:spLocks noGrp="1"/>
          </p:cNvSpPr>
          <p:nvPr>
            <p:ph sz="half" idx="1"/>
          </p:nvPr>
        </p:nvSpPr>
        <p:spPr>
          <a:xfrm>
            <a:off x="421260" y="1538078"/>
            <a:ext cx="3636310" cy="4638885"/>
          </a:xfrm>
        </p:spPr>
        <p:txBody>
          <a:bodyPr vert="horz" lIns="91440" tIns="45720" rIns="91440" bIns="45720" rtlCol="0" anchor="t">
            <a:normAutofit fontScale="92500" lnSpcReduction="10000"/>
          </a:bodyPr>
          <a:lstStyle/>
          <a:p>
            <a:r>
              <a:rPr lang="en-US" dirty="0"/>
              <a:t>"My place of hiding is opened, my place of hiding revealed...I am your son, O great one, and I have seen the hidden things which belong to you. I am crowned king of the underworld. I will not die a second death in the underworld," </a:t>
            </a:r>
            <a:r>
              <a:rPr lang="en-US" i="1" dirty="0"/>
              <a:t>Book of the Dead</a:t>
            </a:r>
            <a:r>
              <a:rPr lang="en-US" dirty="0"/>
              <a:t> (Papyrus of Ani).</a:t>
            </a:r>
          </a:p>
        </p:txBody>
      </p:sp>
    </p:spTree>
    <p:extLst>
      <p:ext uri="{BB962C8B-B14F-4D97-AF65-F5344CB8AC3E}">
        <p14:creationId xmlns:p14="http://schemas.microsoft.com/office/powerpoint/2010/main" val="58190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70B9-6CD9-3BEE-8453-81CCB2637563}"/>
              </a:ext>
            </a:extLst>
          </p:cNvPr>
          <p:cNvSpPr>
            <a:spLocks noGrp="1"/>
          </p:cNvSpPr>
          <p:nvPr>
            <p:ph type="title"/>
          </p:nvPr>
        </p:nvSpPr>
        <p:spPr/>
        <p:txBody>
          <a:bodyPr/>
          <a:lstStyle/>
          <a:p>
            <a:r>
              <a:rPr lang="en-US" dirty="0">
                <a:solidFill>
                  <a:srgbClr val="FFFF00"/>
                </a:solidFill>
              </a:rPr>
              <a:t>The Rider on a White Horse</a:t>
            </a:r>
          </a:p>
        </p:txBody>
      </p:sp>
      <p:sp>
        <p:nvSpPr>
          <p:cNvPr id="3" name="Content Placeholder 2">
            <a:extLst>
              <a:ext uri="{FF2B5EF4-FFF2-40B4-BE49-F238E27FC236}">
                <a16:creationId xmlns:a16="http://schemas.microsoft.com/office/drawing/2014/main" id="{507BAFC0-AC06-4BD5-944F-06B0338C7679}"/>
              </a:ext>
            </a:extLst>
          </p:cNvPr>
          <p:cNvSpPr>
            <a:spLocks noGrp="1"/>
          </p:cNvSpPr>
          <p:nvPr>
            <p:ph idx="1"/>
          </p:nvPr>
        </p:nvSpPr>
        <p:spPr>
          <a:xfrm>
            <a:off x="1120000" y="1538078"/>
            <a:ext cx="10521347" cy="4955186"/>
          </a:xfrm>
        </p:spPr>
        <p:txBody>
          <a:bodyPr vert="horz" lIns="91440" tIns="45720" rIns="91440" bIns="45720" rtlCol="0" anchor="t">
            <a:normAutofit/>
          </a:bodyPr>
          <a:lstStyle/>
          <a:p>
            <a:r>
              <a:rPr lang="en-US" b="1" dirty="0">
                <a:solidFill>
                  <a:schemeClr val="accent5"/>
                </a:solidFill>
              </a:rPr>
              <a:t>Revelation 19:11</a:t>
            </a:r>
            <a:r>
              <a:rPr lang="en-US" dirty="0"/>
              <a:t> </a:t>
            </a:r>
            <a:r>
              <a:rPr lang="en-US" dirty="0">
                <a:ea typeface="+mn-lt"/>
                <a:cs typeface="+mn-lt"/>
              </a:rPr>
              <a:t>Then I saw heaven opened, and there was a white horse! Its rider is called Faithful and True, and in righteousness he judges and makes war. </a:t>
            </a:r>
            <a:r>
              <a:rPr lang="en-US" b="1" baseline="30000" dirty="0">
                <a:ea typeface="+mn-lt"/>
                <a:cs typeface="+mn-lt"/>
              </a:rPr>
              <a:t>12 </a:t>
            </a:r>
            <a:r>
              <a:rPr lang="en-US" dirty="0">
                <a:ea typeface="+mn-lt"/>
                <a:cs typeface="+mn-lt"/>
              </a:rPr>
              <a:t>His eyes are like a flame of fire, and on his head are many diadems; and he has a name inscribed that no one knows but himself. </a:t>
            </a:r>
            <a:r>
              <a:rPr lang="en-US" b="1" baseline="30000" dirty="0">
                <a:ea typeface="+mn-lt"/>
                <a:cs typeface="+mn-lt"/>
              </a:rPr>
              <a:t>13 </a:t>
            </a:r>
            <a:r>
              <a:rPr lang="en-US" u="sng" dirty="0">
                <a:ea typeface="+mn-lt"/>
                <a:cs typeface="+mn-lt"/>
              </a:rPr>
              <a:t>He is clothed in a robe dipped in blood, and his name is called The Word of God. </a:t>
            </a:r>
            <a:r>
              <a:rPr lang="en-US" b="1" baseline="30000" dirty="0">
                <a:ea typeface="+mn-lt"/>
                <a:cs typeface="+mn-lt"/>
              </a:rPr>
              <a:t>14 </a:t>
            </a:r>
            <a:r>
              <a:rPr lang="en-US" dirty="0">
                <a:ea typeface="+mn-lt"/>
                <a:cs typeface="+mn-lt"/>
              </a:rPr>
              <a:t>And the armies of heaven, wearing fine linen, white and pure, were following him on white horses. </a:t>
            </a:r>
            <a:r>
              <a:rPr lang="en-US" b="1" baseline="30000" dirty="0">
                <a:ea typeface="+mn-lt"/>
                <a:cs typeface="+mn-lt"/>
              </a:rPr>
              <a:t>15 </a:t>
            </a:r>
            <a:r>
              <a:rPr lang="en-US" dirty="0">
                <a:ea typeface="+mn-lt"/>
                <a:cs typeface="+mn-lt"/>
              </a:rPr>
              <a:t>From his mouth comes a sharp sword with which to strike down the nations, and he will rule them with a rod of iron; he will tread the wine press of the fury of the wrath of God the Almighty. </a:t>
            </a:r>
            <a:r>
              <a:rPr lang="en-US" b="1" baseline="30000" dirty="0">
                <a:ea typeface="+mn-lt"/>
                <a:cs typeface="+mn-lt"/>
              </a:rPr>
              <a:t>16 </a:t>
            </a:r>
            <a:r>
              <a:rPr lang="en-US" dirty="0">
                <a:ea typeface="+mn-lt"/>
                <a:cs typeface="+mn-lt"/>
              </a:rPr>
              <a:t>On his robe and on his thigh he has a name inscribed, ‘King of kings and Lord of lords’.</a:t>
            </a:r>
          </a:p>
        </p:txBody>
      </p:sp>
    </p:spTree>
    <p:extLst>
      <p:ext uri="{BB962C8B-B14F-4D97-AF65-F5344CB8AC3E}">
        <p14:creationId xmlns:p14="http://schemas.microsoft.com/office/powerpoint/2010/main" val="302250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A8BB-40D8-864C-5BB1-89CBFA4FB9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6C174A-D14E-94A3-884E-2FB7A833E06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80893EC-3EE3-0B74-5154-FA1C5B4B45A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0716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0B3E-29CA-8657-49E9-C30550A1C78F}"/>
              </a:ext>
            </a:extLst>
          </p:cNvPr>
          <p:cNvSpPr>
            <a:spLocks noGrp="1"/>
          </p:cNvSpPr>
          <p:nvPr>
            <p:ph type="title"/>
          </p:nvPr>
        </p:nvSpPr>
        <p:spPr/>
        <p:txBody>
          <a:bodyPr/>
          <a:lstStyle/>
          <a:p>
            <a:r>
              <a:rPr lang="en-US" dirty="0">
                <a:solidFill>
                  <a:srgbClr val="FFFF00"/>
                </a:solidFill>
              </a:rPr>
              <a:t>A robe dipped in blood</a:t>
            </a:r>
          </a:p>
        </p:txBody>
      </p:sp>
      <p:sp>
        <p:nvSpPr>
          <p:cNvPr id="3" name="Content Placeholder 2">
            <a:extLst>
              <a:ext uri="{FF2B5EF4-FFF2-40B4-BE49-F238E27FC236}">
                <a16:creationId xmlns:a16="http://schemas.microsoft.com/office/drawing/2014/main" id="{A545FDE7-339A-1596-4BCA-585211F87CB6}"/>
              </a:ext>
            </a:extLst>
          </p:cNvPr>
          <p:cNvSpPr>
            <a:spLocks noGrp="1"/>
          </p:cNvSpPr>
          <p:nvPr>
            <p:ph sz="half" idx="1"/>
          </p:nvPr>
        </p:nvSpPr>
        <p:spPr/>
        <p:txBody>
          <a:bodyPr vert="horz" lIns="91440" tIns="45720" rIns="91440" bIns="45720" rtlCol="0" anchor="t">
            <a:normAutofit fontScale="77500" lnSpcReduction="20000"/>
          </a:bodyPr>
          <a:lstStyle/>
          <a:p>
            <a:r>
              <a:rPr lang="en-US" sz="4100" dirty="0"/>
              <a:t>Death on the cross?</a:t>
            </a:r>
          </a:p>
          <a:p>
            <a:endParaRPr lang="en-US" sz="4100" dirty="0"/>
          </a:p>
          <a:p>
            <a:r>
              <a:rPr lang="en-US" sz="4100" dirty="0"/>
              <a:t>Also, the heavenly warrior whose garment is stained with blood</a:t>
            </a:r>
          </a:p>
        </p:txBody>
      </p:sp>
      <p:sp>
        <p:nvSpPr>
          <p:cNvPr id="4" name="Content Placeholder 3">
            <a:extLst>
              <a:ext uri="{FF2B5EF4-FFF2-40B4-BE49-F238E27FC236}">
                <a16:creationId xmlns:a16="http://schemas.microsoft.com/office/drawing/2014/main" id="{14628774-71CF-1860-B90A-61C201AE14E7}"/>
              </a:ext>
            </a:extLst>
          </p:cNvPr>
          <p:cNvSpPr>
            <a:spLocks noGrp="1"/>
          </p:cNvSpPr>
          <p:nvPr>
            <p:ph sz="half" idx="2"/>
          </p:nvPr>
        </p:nvSpPr>
        <p:spPr>
          <a:xfrm>
            <a:off x="6091240" y="1825625"/>
            <a:ext cx="5556474" cy="4351338"/>
          </a:xfrm>
        </p:spPr>
        <p:txBody>
          <a:bodyPr vert="horz" lIns="91440" tIns="45720" rIns="91440" bIns="45720" rtlCol="0" anchor="t">
            <a:normAutofit fontScale="77500" lnSpcReduction="20000"/>
          </a:bodyPr>
          <a:lstStyle/>
          <a:p>
            <a:r>
              <a:rPr lang="en-US" b="1" dirty="0">
                <a:solidFill>
                  <a:srgbClr val="FFFF00"/>
                </a:solidFill>
              </a:rPr>
              <a:t>Isaiah 63:1</a:t>
            </a:r>
            <a:r>
              <a:rPr lang="en-US" dirty="0"/>
              <a:t> </a:t>
            </a:r>
            <a:r>
              <a:rPr lang="en-US" dirty="0">
                <a:ea typeface="+mn-lt"/>
                <a:cs typeface="+mn-lt"/>
              </a:rPr>
              <a:t>‘Who is this that comes from Edom, from Bozrah in garments stained crimson?</a:t>
            </a:r>
            <a:br>
              <a:rPr lang="en-US" dirty="0">
                <a:ea typeface="+mn-lt"/>
                <a:cs typeface="+mn-lt"/>
              </a:rPr>
            </a:br>
            <a:r>
              <a:rPr lang="en-US" dirty="0">
                <a:ea typeface="+mn-lt"/>
                <a:cs typeface="+mn-lt"/>
              </a:rPr>
              <a:t>Who is this so splendidly robed,</a:t>
            </a:r>
            <a:br>
              <a:rPr lang="en-US" dirty="0">
                <a:ea typeface="+mn-lt"/>
                <a:cs typeface="+mn-lt"/>
              </a:rPr>
            </a:br>
            <a:r>
              <a:rPr lang="en-US" dirty="0">
                <a:ea typeface="+mn-lt"/>
                <a:cs typeface="+mn-lt"/>
              </a:rPr>
              <a:t>    marching in his great might?’ ‘It is I, announcing vindication,</a:t>
            </a:r>
            <a:br>
              <a:rPr lang="en-US" dirty="0">
                <a:ea typeface="+mn-lt"/>
                <a:cs typeface="+mn-lt"/>
              </a:rPr>
            </a:br>
            <a:r>
              <a:rPr lang="en-US" dirty="0">
                <a:ea typeface="+mn-lt"/>
                <a:cs typeface="+mn-lt"/>
              </a:rPr>
              <a:t>    mighty to save.’ </a:t>
            </a:r>
            <a:r>
              <a:rPr lang="en-US" b="1" baseline="30000" dirty="0">
                <a:ea typeface="+mn-lt"/>
                <a:cs typeface="+mn-lt"/>
              </a:rPr>
              <a:t>2 </a:t>
            </a:r>
            <a:r>
              <a:rPr lang="en-US" dirty="0">
                <a:ea typeface="+mn-lt"/>
                <a:cs typeface="+mn-lt"/>
              </a:rPr>
              <a:t>‘Why are your robes red,</a:t>
            </a:r>
            <a:br>
              <a:rPr lang="en-US" dirty="0">
                <a:ea typeface="+mn-lt"/>
                <a:cs typeface="+mn-lt"/>
              </a:rPr>
            </a:br>
            <a:r>
              <a:rPr lang="en-US" dirty="0">
                <a:ea typeface="+mn-lt"/>
                <a:cs typeface="+mn-lt"/>
              </a:rPr>
              <a:t>    and your garments like theirs who tread the wine press?’</a:t>
            </a:r>
            <a:r>
              <a:rPr lang="en-US" b="1" baseline="30000" dirty="0">
                <a:ea typeface="+mn-lt"/>
                <a:cs typeface="+mn-lt"/>
              </a:rPr>
              <a:t>3 </a:t>
            </a:r>
            <a:r>
              <a:rPr lang="en-US" dirty="0">
                <a:ea typeface="+mn-lt"/>
                <a:cs typeface="+mn-lt"/>
              </a:rPr>
              <a:t>‘I have trodden the wine press alone,</a:t>
            </a:r>
            <a:br>
              <a:rPr lang="en-US" dirty="0">
                <a:ea typeface="+mn-lt"/>
                <a:cs typeface="+mn-lt"/>
              </a:rPr>
            </a:br>
            <a:r>
              <a:rPr lang="en-US" dirty="0">
                <a:ea typeface="+mn-lt"/>
                <a:cs typeface="+mn-lt"/>
              </a:rPr>
              <a:t>    and from the peoples no one was with me;</a:t>
            </a:r>
            <a:br>
              <a:rPr lang="en-US" dirty="0">
                <a:ea typeface="+mn-lt"/>
                <a:cs typeface="+mn-lt"/>
              </a:rPr>
            </a:br>
            <a:r>
              <a:rPr lang="en-US" dirty="0">
                <a:ea typeface="+mn-lt"/>
                <a:cs typeface="+mn-lt"/>
              </a:rPr>
              <a:t>I trod them in my anger</a:t>
            </a:r>
            <a:br>
              <a:rPr lang="en-US" dirty="0">
                <a:ea typeface="+mn-lt"/>
                <a:cs typeface="+mn-lt"/>
              </a:rPr>
            </a:br>
            <a:r>
              <a:rPr lang="en-US" dirty="0">
                <a:ea typeface="+mn-lt"/>
                <a:cs typeface="+mn-lt"/>
              </a:rPr>
              <a:t>    and trampled them in my wrath;</a:t>
            </a:r>
            <a:br>
              <a:rPr lang="en-US" dirty="0">
                <a:ea typeface="+mn-lt"/>
                <a:cs typeface="+mn-lt"/>
              </a:rPr>
            </a:br>
            <a:r>
              <a:rPr lang="en-US" dirty="0">
                <a:ea typeface="+mn-lt"/>
                <a:cs typeface="+mn-lt"/>
              </a:rPr>
              <a:t>their juice spattered on my garments,</a:t>
            </a:r>
            <a:br>
              <a:rPr lang="en-US" dirty="0">
                <a:ea typeface="+mn-lt"/>
                <a:cs typeface="+mn-lt"/>
              </a:rPr>
            </a:br>
            <a:r>
              <a:rPr lang="en-US" dirty="0">
                <a:ea typeface="+mn-lt"/>
                <a:cs typeface="+mn-lt"/>
              </a:rPr>
              <a:t>    and stained all my robes.</a:t>
            </a:r>
            <a:endParaRPr lang="en-US" dirty="0"/>
          </a:p>
          <a:p>
            <a:endParaRPr lang="en-US" dirty="0"/>
          </a:p>
        </p:txBody>
      </p:sp>
    </p:spTree>
    <p:extLst>
      <p:ext uri="{BB962C8B-B14F-4D97-AF65-F5344CB8AC3E}">
        <p14:creationId xmlns:p14="http://schemas.microsoft.com/office/powerpoint/2010/main" val="321303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274E-1F60-DD51-DA9E-F42AE7B151CA}"/>
              </a:ext>
            </a:extLst>
          </p:cNvPr>
          <p:cNvSpPr>
            <a:spLocks noGrp="1"/>
          </p:cNvSpPr>
          <p:nvPr>
            <p:ph type="title"/>
          </p:nvPr>
        </p:nvSpPr>
        <p:spPr/>
        <p:txBody>
          <a:bodyPr/>
          <a:lstStyle/>
          <a:p>
            <a:r>
              <a:rPr lang="en-US" dirty="0">
                <a:solidFill>
                  <a:srgbClr val="FFFF00"/>
                </a:solidFill>
              </a:rPr>
              <a:t>The Logos of God</a:t>
            </a:r>
            <a:endParaRPr lang="en-US" dirty="0"/>
          </a:p>
        </p:txBody>
      </p:sp>
      <p:sp>
        <p:nvSpPr>
          <p:cNvPr id="3" name="Content Placeholder 2">
            <a:extLst>
              <a:ext uri="{FF2B5EF4-FFF2-40B4-BE49-F238E27FC236}">
                <a16:creationId xmlns:a16="http://schemas.microsoft.com/office/drawing/2014/main" id="{DF107C62-FC70-7587-6862-816B43C5EA7A}"/>
              </a:ext>
            </a:extLst>
          </p:cNvPr>
          <p:cNvSpPr>
            <a:spLocks noGrp="1"/>
          </p:cNvSpPr>
          <p:nvPr>
            <p:ph sz="half" idx="1"/>
          </p:nvPr>
        </p:nvSpPr>
        <p:spPr/>
        <p:txBody>
          <a:bodyPr vert="horz" lIns="91440" tIns="45720" rIns="91440" bIns="45720" rtlCol="0" anchor="t">
            <a:normAutofit/>
          </a:bodyPr>
          <a:lstStyle/>
          <a:p>
            <a:r>
              <a:rPr lang="en-US" dirty="0"/>
              <a:t>A title for the pre-incarnate Jesus in John 1</a:t>
            </a:r>
          </a:p>
          <a:p>
            <a:r>
              <a:rPr lang="en-US" dirty="0"/>
              <a:t>Here, it is used for Jesus at his return.</a:t>
            </a:r>
          </a:p>
          <a:p>
            <a:r>
              <a:rPr lang="en-US" dirty="0"/>
              <a:t>Refers to his Word as being judgment.</a:t>
            </a:r>
          </a:p>
        </p:txBody>
      </p:sp>
      <p:sp>
        <p:nvSpPr>
          <p:cNvPr id="4" name="Content Placeholder 3">
            <a:extLst>
              <a:ext uri="{FF2B5EF4-FFF2-40B4-BE49-F238E27FC236}">
                <a16:creationId xmlns:a16="http://schemas.microsoft.com/office/drawing/2014/main" id="{45FEC2DF-205A-1F4F-2BB7-A9CE20A237DD}"/>
              </a:ext>
            </a:extLst>
          </p:cNvPr>
          <p:cNvSpPr>
            <a:spLocks noGrp="1"/>
          </p:cNvSpPr>
          <p:nvPr>
            <p:ph sz="half" idx="2"/>
          </p:nvPr>
        </p:nvSpPr>
        <p:spPr>
          <a:xfrm>
            <a:off x="6058583" y="1825625"/>
            <a:ext cx="5295217" cy="4351338"/>
          </a:xfrm>
        </p:spPr>
        <p:txBody>
          <a:bodyPr vert="horz" lIns="91440" tIns="45720" rIns="91440" bIns="45720" rtlCol="0" anchor="t">
            <a:normAutofit/>
          </a:bodyPr>
          <a:lstStyle/>
          <a:p>
            <a:r>
              <a:rPr lang="en-US" dirty="0">
                <a:solidFill>
                  <a:srgbClr val="92D050"/>
                </a:solidFill>
                <a:ea typeface="+mn-lt"/>
                <a:cs typeface="+mn-lt"/>
              </a:rPr>
              <a:t>Wisdom 18:15</a:t>
            </a:r>
            <a:r>
              <a:rPr lang="en-US" dirty="0">
                <a:ea typeface="+mn-lt"/>
                <a:cs typeface="+mn-lt"/>
              </a:rPr>
              <a:t> "Your all-powerful word leapt from heaven, from the royal </a:t>
            </a:r>
            <a:r>
              <a:rPr lang="en-US" dirty="0" err="1">
                <a:ea typeface="+mn-lt"/>
                <a:cs typeface="+mn-lt"/>
              </a:rPr>
              <a:t>throne,into</a:t>
            </a:r>
            <a:r>
              <a:rPr lang="en-US" dirty="0">
                <a:ea typeface="+mn-lt"/>
                <a:cs typeface="+mn-lt"/>
              </a:rPr>
              <a:t> the midst of the land that was doomed,</a:t>
            </a:r>
            <a:br>
              <a:rPr lang="en-US" dirty="0">
                <a:ea typeface="+mn-lt"/>
                <a:cs typeface="+mn-lt"/>
              </a:rPr>
            </a:br>
            <a:r>
              <a:rPr lang="en-US" dirty="0">
                <a:ea typeface="+mn-lt"/>
                <a:cs typeface="+mn-lt"/>
              </a:rPr>
              <a:t>a stern warrior 16 carrying the sharp sword of your authentic command,</a:t>
            </a:r>
            <a:br>
              <a:rPr lang="en-US" dirty="0">
                <a:ea typeface="+mn-lt"/>
                <a:cs typeface="+mn-lt"/>
              </a:rPr>
            </a:br>
            <a:r>
              <a:rPr lang="en-US" dirty="0">
                <a:ea typeface="+mn-lt"/>
                <a:cs typeface="+mn-lt"/>
              </a:rPr>
              <a:t>and stood and filled all things with death,</a:t>
            </a:r>
            <a:br>
              <a:rPr lang="en-US" dirty="0">
                <a:ea typeface="+mn-lt"/>
                <a:cs typeface="+mn-lt"/>
              </a:rPr>
            </a:br>
            <a:r>
              <a:rPr lang="en-US" dirty="0">
                <a:ea typeface="+mn-lt"/>
                <a:cs typeface="+mn-lt"/>
              </a:rPr>
              <a:t>and touched heaven while standing on the earth.</a:t>
            </a:r>
            <a:endParaRPr lang="en-US" dirty="0"/>
          </a:p>
        </p:txBody>
      </p:sp>
    </p:spTree>
    <p:extLst>
      <p:ext uri="{BB962C8B-B14F-4D97-AF65-F5344CB8AC3E}">
        <p14:creationId xmlns:p14="http://schemas.microsoft.com/office/powerpoint/2010/main" val="223664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4479-897A-0FB8-8986-A082CCC829A7}"/>
              </a:ext>
            </a:extLst>
          </p:cNvPr>
          <p:cNvSpPr>
            <a:spLocks noGrp="1"/>
          </p:cNvSpPr>
          <p:nvPr>
            <p:ph type="title"/>
          </p:nvPr>
        </p:nvSpPr>
        <p:spPr/>
        <p:txBody>
          <a:bodyPr/>
          <a:lstStyle/>
          <a:p>
            <a:r>
              <a:rPr lang="en-US" dirty="0">
                <a:solidFill>
                  <a:srgbClr val="FFFF00"/>
                </a:solidFill>
              </a:rPr>
              <a:t>What about the Dragon?</a:t>
            </a:r>
          </a:p>
        </p:txBody>
      </p:sp>
      <p:sp>
        <p:nvSpPr>
          <p:cNvPr id="3" name="Content Placeholder 2">
            <a:extLst>
              <a:ext uri="{FF2B5EF4-FFF2-40B4-BE49-F238E27FC236}">
                <a16:creationId xmlns:a16="http://schemas.microsoft.com/office/drawing/2014/main" id="{4DA58FCD-BEBB-C0BA-3425-2896609D264F}"/>
              </a:ext>
            </a:extLst>
          </p:cNvPr>
          <p:cNvSpPr>
            <a:spLocks noGrp="1"/>
          </p:cNvSpPr>
          <p:nvPr>
            <p:ph idx="1"/>
          </p:nvPr>
        </p:nvSpPr>
        <p:spPr/>
        <p:txBody>
          <a:bodyPr vert="horz" lIns="91440" tIns="45720" rIns="91440" bIns="45720" rtlCol="0" anchor="t">
            <a:normAutofit/>
          </a:bodyPr>
          <a:lstStyle/>
          <a:p>
            <a:r>
              <a:rPr lang="en-US" sz="3200" dirty="0">
                <a:solidFill>
                  <a:srgbClr val="FFFF00"/>
                </a:solidFill>
              </a:rPr>
              <a:t>Revelation 20:1</a:t>
            </a:r>
            <a:r>
              <a:rPr lang="en-US" sz="3200" dirty="0"/>
              <a:t> </a:t>
            </a:r>
            <a:r>
              <a:rPr lang="en-US" sz="3200" dirty="0">
                <a:ea typeface="+mn-lt"/>
                <a:cs typeface="+mn-lt"/>
              </a:rPr>
              <a:t>Then I saw an angel coming down from heaven, holding in his hand the key to the bottomless pit and a great chain. </a:t>
            </a:r>
            <a:r>
              <a:rPr lang="en-US" sz="3200" b="1" baseline="30000" dirty="0">
                <a:ea typeface="+mn-lt"/>
                <a:cs typeface="+mn-lt"/>
              </a:rPr>
              <a:t>2 </a:t>
            </a:r>
            <a:r>
              <a:rPr lang="en-US" sz="3200" dirty="0">
                <a:ea typeface="+mn-lt"/>
                <a:cs typeface="+mn-lt"/>
              </a:rPr>
              <a:t>He seized the dragon, that ancient serpent, who is the devil and Satan, and bound him for a thousand years </a:t>
            </a:r>
            <a:r>
              <a:rPr lang="en-US" sz="3200" b="1" baseline="30000" dirty="0">
                <a:ea typeface="+mn-lt"/>
                <a:cs typeface="+mn-lt"/>
              </a:rPr>
              <a:t>3 </a:t>
            </a:r>
            <a:r>
              <a:rPr lang="en-US" sz="3200" dirty="0">
                <a:ea typeface="+mn-lt"/>
                <a:cs typeface="+mn-lt"/>
              </a:rPr>
              <a:t>and threw him into the pit and locked and sealed it over him, so that he would deceive the nations no more, until the thousand years were ended. After that he must be let out for a little while.</a:t>
            </a:r>
            <a:endParaRPr lang="en-US" sz="3200" dirty="0"/>
          </a:p>
        </p:txBody>
      </p:sp>
    </p:spTree>
    <p:extLst>
      <p:ext uri="{BB962C8B-B14F-4D97-AF65-F5344CB8AC3E}">
        <p14:creationId xmlns:p14="http://schemas.microsoft.com/office/powerpoint/2010/main" val="372538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B5F9-6045-F019-9803-0D4D86AC735D}"/>
              </a:ext>
            </a:extLst>
          </p:cNvPr>
          <p:cNvSpPr>
            <a:spLocks noGrp="1"/>
          </p:cNvSpPr>
          <p:nvPr>
            <p:ph type="title"/>
          </p:nvPr>
        </p:nvSpPr>
        <p:spPr/>
        <p:txBody>
          <a:bodyPr/>
          <a:lstStyle/>
          <a:p>
            <a:r>
              <a:rPr lang="en-US" dirty="0">
                <a:solidFill>
                  <a:srgbClr val="FFFF00"/>
                </a:solidFill>
              </a:rPr>
              <a:t>Punishment of the angels</a:t>
            </a:r>
            <a:endParaRPr lang="en-US" dirty="0">
              <a:solidFill>
                <a:srgbClr val="EDEDED"/>
              </a:solidFill>
            </a:endParaRPr>
          </a:p>
        </p:txBody>
      </p:sp>
      <p:sp>
        <p:nvSpPr>
          <p:cNvPr id="3" name="Content Placeholder 2">
            <a:extLst>
              <a:ext uri="{FF2B5EF4-FFF2-40B4-BE49-F238E27FC236}">
                <a16:creationId xmlns:a16="http://schemas.microsoft.com/office/drawing/2014/main" id="{CCB6E484-3288-47AD-5026-69B7A51172CF}"/>
              </a:ext>
            </a:extLst>
          </p:cNvPr>
          <p:cNvSpPr>
            <a:spLocks noGrp="1"/>
          </p:cNvSpPr>
          <p:nvPr>
            <p:ph sz="half" idx="1"/>
          </p:nvPr>
        </p:nvSpPr>
        <p:spPr>
          <a:xfrm>
            <a:off x="674302" y="1825625"/>
            <a:ext cx="5801593" cy="4351338"/>
          </a:xfrm>
        </p:spPr>
        <p:txBody>
          <a:bodyPr vert="horz" lIns="91440" tIns="45720" rIns="91440" bIns="45720" rtlCol="0" anchor="t">
            <a:noAutofit/>
          </a:bodyPr>
          <a:lstStyle/>
          <a:p>
            <a:r>
              <a:rPr lang="en-US" dirty="0">
                <a:solidFill>
                  <a:srgbClr val="FFFF00"/>
                </a:solidFill>
              </a:rPr>
              <a:t>Isaiah 24:21</a:t>
            </a:r>
            <a:r>
              <a:rPr lang="en-US" dirty="0"/>
              <a:t> </a:t>
            </a:r>
            <a:r>
              <a:rPr lang="en-US" dirty="0">
                <a:ea typeface="+mn-lt"/>
                <a:cs typeface="+mn-lt"/>
              </a:rPr>
              <a:t> On that day the </a:t>
            </a:r>
            <a:r>
              <a:rPr lang="en-US" cap="small" dirty="0">
                <a:ea typeface="+mn-lt"/>
                <a:cs typeface="+mn-lt"/>
              </a:rPr>
              <a:t>Lord</a:t>
            </a:r>
            <a:r>
              <a:rPr lang="en-US" dirty="0">
                <a:ea typeface="+mn-lt"/>
                <a:cs typeface="+mn-lt"/>
              </a:rPr>
              <a:t> will punish</a:t>
            </a:r>
            <a:br>
              <a:rPr lang="en-US" dirty="0">
                <a:ea typeface="+mn-lt"/>
                <a:cs typeface="+mn-lt"/>
              </a:rPr>
            </a:br>
            <a:r>
              <a:rPr lang="en-US" dirty="0">
                <a:ea typeface="+mn-lt"/>
                <a:cs typeface="+mn-lt"/>
              </a:rPr>
              <a:t>    the host of heaven in heaven</a:t>
            </a:r>
            <a:br>
              <a:rPr lang="en-US" dirty="0">
                <a:ea typeface="+mn-lt"/>
                <a:cs typeface="+mn-lt"/>
              </a:rPr>
            </a:br>
            <a:r>
              <a:rPr lang="en-US" dirty="0">
                <a:ea typeface="+mn-lt"/>
                <a:cs typeface="+mn-lt"/>
              </a:rPr>
              <a:t>    and on earth the kings of the earth.</a:t>
            </a:r>
            <a:br>
              <a:rPr lang="en-US" dirty="0">
                <a:ea typeface="+mn-lt"/>
                <a:cs typeface="+mn-lt"/>
              </a:rPr>
            </a:br>
            <a:r>
              <a:rPr lang="en-US" dirty="0">
                <a:ea typeface="+mn-lt"/>
                <a:cs typeface="+mn-lt"/>
              </a:rPr>
              <a:t>22 They will be gathered together</a:t>
            </a:r>
            <a:br>
              <a:rPr lang="en-US" dirty="0">
                <a:ea typeface="+mn-lt"/>
                <a:cs typeface="+mn-lt"/>
              </a:rPr>
            </a:br>
            <a:r>
              <a:rPr lang="en-US" dirty="0">
                <a:ea typeface="+mn-lt"/>
                <a:cs typeface="+mn-lt"/>
              </a:rPr>
              <a:t>    like prisoners in a pit;</a:t>
            </a:r>
            <a:br>
              <a:rPr lang="en-US" dirty="0">
                <a:ea typeface="+mn-lt"/>
                <a:cs typeface="+mn-lt"/>
              </a:rPr>
            </a:br>
            <a:r>
              <a:rPr lang="en-US" dirty="0">
                <a:ea typeface="+mn-lt"/>
                <a:cs typeface="+mn-lt"/>
              </a:rPr>
              <a:t>they will be shut up in a prison,</a:t>
            </a:r>
            <a:br>
              <a:rPr lang="en-US" dirty="0">
                <a:ea typeface="+mn-lt"/>
                <a:cs typeface="+mn-lt"/>
              </a:rPr>
            </a:br>
            <a:r>
              <a:rPr lang="en-US" dirty="0">
                <a:ea typeface="+mn-lt"/>
                <a:cs typeface="+mn-lt"/>
              </a:rPr>
              <a:t>    and after many days they will be punished.</a:t>
            </a:r>
          </a:p>
        </p:txBody>
      </p:sp>
      <p:sp>
        <p:nvSpPr>
          <p:cNvPr id="4" name="Content Placeholder 3">
            <a:extLst>
              <a:ext uri="{FF2B5EF4-FFF2-40B4-BE49-F238E27FC236}">
                <a16:creationId xmlns:a16="http://schemas.microsoft.com/office/drawing/2014/main" id="{1837A47C-D1A3-F270-D0D9-F3D7179F20EF}"/>
              </a:ext>
            </a:extLst>
          </p:cNvPr>
          <p:cNvSpPr>
            <a:spLocks noGrp="1"/>
          </p:cNvSpPr>
          <p:nvPr>
            <p:ph sz="half" idx="2"/>
          </p:nvPr>
        </p:nvSpPr>
        <p:spPr>
          <a:xfrm>
            <a:off x="6319840" y="1825625"/>
            <a:ext cx="5364639" cy="4351338"/>
          </a:xfrm>
        </p:spPr>
        <p:txBody>
          <a:bodyPr vert="horz" lIns="91440" tIns="45720" rIns="91440" bIns="45720" rtlCol="0" anchor="t">
            <a:normAutofit fontScale="92500" lnSpcReduction="10000"/>
          </a:bodyPr>
          <a:lstStyle/>
          <a:p>
            <a:r>
              <a:rPr lang="en-US" dirty="0">
                <a:solidFill>
                  <a:srgbClr val="FFFF00"/>
                </a:solidFill>
              </a:rPr>
              <a:t>1 Enoch 10:4 </a:t>
            </a:r>
            <a:r>
              <a:rPr lang="en-US" dirty="0">
                <a:ea typeface="+mn-lt"/>
                <a:cs typeface="+mn-lt"/>
              </a:rPr>
              <a:t>And again the Lord said to Raphael: 'Bind </a:t>
            </a:r>
            <a:r>
              <a:rPr lang="en-US" dirty="0" err="1">
                <a:ea typeface="+mn-lt"/>
                <a:cs typeface="+mn-lt"/>
              </a:rPr>
              <a:t>Azâzêl</a:t>
            </a:r>
            <a:r>
              <a:rPr lang="en-US" dirty="0">
                <a:ea typeface="+mn-lt"/>
                <a:cs typeface="+mn-lt"/>
              </a:rPr>
              <a:t> hand and foot, and cast him into the darkness: and make an opening in the desert, which is in </a:t>
            </a:r>
            <a:r>
              <a:rPr lang="en-US" dirty="0" err="1">
                <a:ea typeface="+mn-lt"/>
                <a:cs typeface="+mn-lt"/>
              </a:rPr>
              <a:t>Dûdâêl</a:t>
            </a:r>
            <a:r>
              <a:rPr lang="en-US" dirty="0">
                <a:ea typeface="+mn-lt"/>
                <a:cs typeface="+mn-lt"/>
              </a:rPr>
              <a:t>, and cast him therein. 5. And place upon him rough and jagged rocks, and cover him with darkness, and let him abide there for ever, and cover his face that he may not see light. 6. And on the day of the great judgement he shall be cast into the fire</a:t>
            </a:r>
            <a:endParaRPr lang="en-US">
              <a:ea typeface="+mn-lt"/>
              <a:cs typeface="+mn-lt"/>
            </a:endParaRPr>
          </a:p>
        </p:txBody>
      </p:sp>
    </p:spTree>
    <p:extLst>
      <p:ext uri="{BB962C8B-B14F-4D97-AF65-F5344CB8AC3E}">
        <p14:creationId xmlns:p14="http://schemas.microsoft.com/office/powerpoint/2010/main" val="50088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C802-CEEB-36A1-C774-D02D5003DD8C}"/>
              </a:ext>
            </a:extLst>
          </p:cNvPr>
          <p:cNvSpPr>
            <a:spLocks noGrp="1"/>
          </p:cNvSpPr>
          <p:nvPr>
            <p:ph type="title"/>
          </p:nvPr>
        </p:nvSpPr>
        <p:spPr/>
        <p:txBody>
          <a:bodyPr/>
          <a:lstStyle/>
          <a:p>
            <a:r>
              <a:rPr lang="en-US" dirty="0">
                <a:solidFill>
                  <a:srgbClr val="FFFF00"/>
                </a:solidFill>
              </a:rPr>
              <a:t>Punishment of the angels</a:t>
            </a:r>
          </a:p>
        </p:txBody>
      </p:sp>
      <p:sp>
        <p:nvSpPr>
          <p:cNvPr id="3" name="Content Placeholder 2">
            <a:extLst>
              <a:ext uri="{FF2B5EF4-FFF2-40B4-BE49-F238E27FC236}">
                <a16:creationId xmlns:a16="http://schemas.microsoft.com/office/drawing/2014/main" id="{132EA569-B956-32ED-77B7-C303C215168D}"/>
              </a:ext>
            </a:extLst>
          </p:cNvPr>
          <p:cNvSpPr>
            <a:spLocks noGrp="1"/>
          </p:cNvSpPr>
          <p:nvPr>
            <p:ph idx="1"/>
          </p:nvPr>
        </p:nvSpPr>
        <p:spPr/>
        <p:txBody>
          <a:bodyPr vert="horz" lIns="91440" tIns="45720" rIns="91440" bIns="45720" rtlCol="0" anchor="t">
            <a:normAutofit/>
          </a:bodyPr>
          <a:lstStyle/>
          <a:p>
            <a:r>
              <a:rPr lang="en-US" sz="3600" dirty="0">
                <a:solidFill>
                  <a:srgbClr val="FFFF00"/>
                </a:solidFill>
              </a:rPr>
              <a:t>Jude 6</a:t>
            </a:r>
            <a:r>
              <a:rPr lang="en-US" sz="3600" dirty="0"/>
              <a:t> </a:t>
            </a:r>
            <a:r>
              <a:rPr lang="en-US" sz="3600" dirty="0">
                <a:ea typeface="+mn-lt"/>
                <a:cs typeface="+mn-lt"/>
              </a:rPr>
              <a:t>And the angels who did not keep their own position but deserted their proper dwelling, he has kept in eternal chains in deepest darkness for the judgment of the great day.</a:t>
            </a:r>
            <a:endParaRPr lang="en-US" sz="3600" dirty="0"/>
          </a:p>
        </p:txBody>
      </p:sp>
    </p:spTree>
    <p:extLst>
      <p:ext uri="{BB962C8B-B14F-4D97-AF65-F5344CB8AC3E}">
        <p14:creationId xmlns:p14="http://schemas.microsoft.com/office/powerpoint/2010/main" val="174027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C70E-4890-908F-D328-4CA26F6765CE}"/>
              </a:ext>
            </a:extLst>
          </p:cNvPr>
          <p:cNvSpPr>
            <a:spLocks noGrp="1"/>
          </p:cNvSpPr>
          <p:nvPr>
            <p:ph type="title"/>
          </p:nvPr>
        </p:nvSpPr>
        <p:spPr/>
        <p:txBody>
          <a:bodyPr/>
          <a:lstStyle/>
          <a:p>
            <a:r>
              <a:rPr lang="en-US" dirty="0">
                <a:solidFill>
                  <a:srgbClr val="FFFF00"/>
                </a:solidFill>
              </a:rPr>
              <a:t>The 1000 year reign</a:t>
            </a:r>
          </a:p>
        </p:txBody>
      </p:sp>
      <p:sp>
        <p:nvSpPr>
          <p:cNvPr id="3" name="Content Placeholder 2">
            <a:extLst>
              <a:ext uri="{FF2B5EF4-FFF2-40B4-BE49-F238E27FC236}">
                <a16:creationId xmlns:a16="http://schemas.microsoft.com/office/drawing/2014/main" id="{1678670D-229C-B340-DAFF-644FB06874A7}"/>
              </a:ext>
            </a:extLst>
          </p:cNvPr>
          <p:cNvSpPr>
            <a:spLocks noGrp="1"/>
          </p:cNvSpPr>
          <p:nvPr>
            <p:ph idx="1"/>
          </p:nvPr>
        </p:nvSpPr>
        <p:spPr>
          <a:xfrm>
            <a:off x="731812" y="1609965"/>
            <a:ext cx="10866403" cy="4883299"/>
          </a:xfrm>
        </p:spPr>
        <p:txBody>
          <a:bodyPr vert="horz" lIns="91440" tIns="45720" rIns="91440" bIns="45720" rtlCol="0" anchor="t">
            <a:normAutofit/>
          </a:bodyPr>
          <a:lstStyle/>
          <a:p>
            <a:r>
              <a:rPr lang="en-US" dirty="0">
                <a:solidFill>
                  <a:srgbClr val="FFFF00"/>
                </a:solidFill>
              </a:rPr>
              <a:t>Revelation 20:4</a:t>
            </a:r>
            <a:r>
              <a:rPr lang="en-US" dirty="0"/>
              <a:t> </a:t>
            </a:r>
            <a:r>
              <a:rPr lang="en-US" dirty="0">
                <a:ea typeface="+mn-lt"/>
                <a:cs typeface="+mn-lt"/>
              </a:rPr>
              <a:t>Then I saw thrones, and those seated on them were given authority to judge. I also saw the souls of those who had been beheaded for their testimony to Jesus and for the word of God. They had not worshiped the beast or its image and had not received its brand on their foreheads or their hands. </a:t>
            </a:r>
            <a:r>
              <a:rPr lang="en-US" u="sng" dirty="0">
                <a:ea typeface="+mn-lt"/>
                <a:cs typeface="+mn-lt"/>
              </a:rPr>
              <a:t>They came to life and reigned with Christ a thousand years.</a:t>
            </a:r>
            <a:r>
              <a:rPr lang="en-US" dirty="0">
                <a:ea typeface="+mn-lt"/>
                <a:cs typeface="+mn-lt"/>
              </a:rPr>
              <a:t> </a:t>
            </a:r>
            <a:r>
              <a:rPr lang="en-US" b="1" baseline="30000" dirty="0">
                <a:ea typeface="+mn-lt"/>
                <a:cs typeface="+mn-lt"/>
              </a:rPr>
              <a:t>5 </a:t>
            </a:r>
            <a:r>
              <a:rPr lang="en-US" dirty="0">
                <a:ea typeface="+mn-lt"/>
                <a:cs typeface="+mn-lt"/>
              </a:rPr>
              <a:t>(The rest of the dead did not come to life until the thousand years were ended.) This is the first resurrection. </a:t>
            </a:r>
            <a:r>
              <a:rPr lang="en-US" b="1" baseline="30000" dirty="0">
                <a:ea typeface="+mn-lt"/>
                <a:cs typeface="+mn-lt"/>
              </a:rPr>
              <a:t>6 </a:t>
            </a:r>
            <a:r>
              <a:rPr lang="en-US" dirty="0">
                <a:ea typeface="+mn-lt"/>
                <a:cs typeface="+mn-lt"/>
              </a:rPr>
              <a:t>Blessed and holy are those who share in the first resurrection. Over these the second death has no power, but they will be priests of God and of Christ, and they will reign with him a thousand years.</a:t>
            </a:r>
            <a:endParaRPr lang="en-US" dirty="0"/>
          </a:p>
        </p:txBody>
      </p:sp>
    </p:spTree>
    <p:extLst>
      <p:ext uri="{BB962C8B-B14F-4D97-AF65-F5344CB8AC3E}">
        <p14:creationId xmlns:p14="http://schemas.microsoft.com/office/powerpoint/2010/main" val="248780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358089-2E54-4747-8D77-434291EB9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318841-B257-4D3A-A6E5-309C003E0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2127"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F3721-777F-1657-4F2E-06B0D931D13C}"/>
              </a:ext>
            </a:extLst>
          </p:cNvPr>
          <p:cNvSpPr>
            <a:spLocks noGrp="1"/>
          </p:cNvSpPr>
          <p:nvPr>
            <p:ph type="title"/>
          </p:nvPr>
        </p:nvSpPr>
        <p:spPr>
          <a:xfrm>
            <a:off x="838200" y="688748"/>
            <a:ext cx="2855140" cy="5480504"/>
          </a:xfrm>
        </p:spPr>
        <p:txBody>
          <a:bodyPr anchor="ctr">
            <a:normAutofit/>
          </a:bodyPr>
          <a:lstStyle/>
          <a:p>
            <a:r>
              <a:rPr lang="en-US" sz="3600">
                <a:solidFill>
                  <a:srgbClr val="F2F2F2"/>
                </a:solidFill>
              </a:rPr>
              <a:t>The 1000 year reign</a:t>
            </a:r>
          </a:p>
        </p:txBody>
      </p:sp>
      <p:sp>
        <p:nvSpPr>
          <p:cNvPr id="3" name="Content Placeholder 2">
            <a:extLst>
              <a:ext uri="{FF2B5EF4-FFF2-40B4-BE49-F238E27FC236}">
                <a16:creationId xmlns:a16="http://schemas.microsoft.com/office/drawing/2014/main" id="{BBE56012-A4C7-9B21-C585-49F41495BDB2}"/>
              </a:ext>
            </a:extLst>
          </p:cNvPr>
          <p:cNvSpPr>
            <a:spLocks noGrp="1"/>
          </p:cNvSpPr>
          <p:nvPr>
            <p:ph idx="1"/>
          </p:nvPr>
        </p:nvSpPr>
        <p:spPr>
          <a:xfrm>
            <a:off x="4423890" y="688749"/>
            <a:ext cx="6286442" cy="5480504"/>
          </a:xfrm>
        </p:spPr>
        <p:txBody>
          <a:bodyPr vert="horz" lIns="91440" tIns="45720" rIns="91440" bIns="45720" rtlCol="0" anchor="ctr">
            <a:normAutofit/>
          </a:bodyPr>
          <a:lstStyle/>
          <a:p>
            <a:r>
              <a:rPr lang="en-US" dirty="0" err="1">
                <a:solidFill>
                  <a:schemeClr val="tx1">
                    <a:lumMod val="95000"/>
                  </a:schemeClr>
                </a:solidFill>
              </a:rPr>
              <a:t>Amillenialism</a:t>
            </a:r>
            <a:r>
              <a:rPr lang="en-US" dirty="0">
                <a:solidFill>
                  <a:schemeClr val="tx1">
                    <a:lumMod val="95000"/>
                  </a:schemeClr>
                </a:solidFill>
              </a:rPr>
              <a:t>- 1000 year period of the church</a:t>
            </a:r>
          </a:p>
          <a:p>
            <a:r>
              <a:rPr lang="en-US" err="1">
                <a:solidFill>
                  <a:schemeClr val="tx1">
                    <a:lumMod val="95000"/>
                  </a:schemeClr>
                </a:solidFill>
              </a:rPr>
              <a:t>Postmillenialism</a:t>
            </a:r>
            <a:r>
              <a:rPr lang="en-US" dirty="0">
                <a:solidFill>
                  <a:schemeClr val="tx1">
                    <a:lumMod val="95000"/>
                  </a:schemeClr>
                </a:solidFill>
              </a:rPr>
              <a:t>- The kingdom is in the hearts of believers and refers to the quality of time, not quantity</a:t>
            </a:r>
          </a:p>
          <a:p>
            <a:r>
              <a:rPr lang="en-US" err="1">
                <a:solidFill>
                  <a:schemeClr val="tx1">
                    <a:lumMod val="95000"/>
                  </a:schemeClr>
                </a:solidFill>
              </a:rPr>
              <a:t>Premillenialism</a:t>
            </a:r>
            <a:r>
              <a:rPr lang="en-US" dirty="0">
                <a:solidFill>
                  <a:schemeClr val="tx1">
                    <a:lumMod val="95000"/>
                  </a:schemeClr>
                </a:solidFill>
              </a:rPr>
              <a:t>- The return of Christ will occur before a literal period of 1000 years</a:t>
            </a:r>
          </a:p>
        </p:txBody>
      </p:sp>
    </p:spTree>
    <p:extLst>
      <p:ext uri="{BB962C8B-B14F-4D97-AF65-F5344CB8AC3E}">
        <p14:creationId xmlns:p14="http://schemas.microsoft.com/office/powerpoint/2010/main" val="3116836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Wood Type</vt:lpstr>
      <vt:lpstr>Depth</vt:lpstr>
      <vt:lpstr>Revelation 20</vt:lpstr>
      <vt:lpstr>The Rider on a White Horse</vt:lpstr>
      <vt:lpstr>A robe dipped in blood</vt:lpstr>
      <vt:lpstr>The Logos of God</vt:lpstr>
      <vt:lpstr>What about the Dragon?</vt:lpstr>
      <vt:lpstr>Punishment of the angels</vt:lpstr>
      <vt:lpstr>Punishment of the angels</vt:lpstr>
      <vt:lpstr>The 1000 year reign</vt:lpstr>
      <vt:lpstr>The 1000 year reign</vt:lpstr>
      <vt:lpstr>PowerPoint Presentation</vt:lpstr>
      <vt:lpstr>The 1000 year reign</vt:lpstr>
      <vt:lpstr>The 1000 year reign</vt:lpstr>
      <vt:lpstr>Gog and Magog</vt:lpstr>
      <vt:lpstr>Gog and Magog</vt:lpstr>
      <vt:lpstr>The White Throne</vt:lpstr>
      <vt:lpstr>The Death of Death</vt:lpstr>
      <vt:lpstr>The Second Death</vt:lpstr>
      <vt:lpstr>The Second Death</vt:lpstr>
      <vt:lpstr>The Second Death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241</cp:revision>
  <dcterms:created xsi:type="dcterms:W3CDTF">2023-02-25T12:55:41Z</dcterms:created>
  <dcterms:modified xsi:type="dcterms:W3CDTF">2023-02-26T13:13:33Z</dcterms:modified>
</cp:coreProperties>
</file>