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53" d="100"/>
          <a:sy n="53"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prstGeom prst="rect">
            <a:avLst/>
          </a:prstGeom>
        </p:spPr>
        <p:txBody>
          <a:bodyPr/>
          <a:lstStyle/>
          <a:p>
            <a:r>
              <a:t>Presentation Title</a:t>
            </a:r>
          </a:p>
        </p:txBody>
      </p:sp>
      <p:sp>
        <p:nvSpPr>
          <p:cNvPr id="12" name="Body Level One…"/>
          <p:cNvSpPr txBox="1">
            <a:spLocks noGrp="1"/>
          </p:cNvSpPr>
          <p:nvPr>
            <p:ph type="body" sz="quarter" idx="1" hasCustomPrompt="1"/>
          </p:nvPr>
        </p:nvSpPr>
        <p:spPr>
          <a:prstGeom prst="rect">
            <a:avLst/>
          </a:prstGeom>
        </p:spPr>
        <p:txBody>
          <a:bodyPr/>
          <a:lstStyle/>
          <a:p>
            <a:r>
              <a:t>Presentation Subtitle </a:t>
            </a:r>
          </a:p>
          <a:p>
            <a:pPr lvl="1"/>
            <a:endParaRPr/>
          </a:p>
          <a:p>
            <a:pPr lvl="2"/>
            <a:endParaRPr/>
          </a:p>
          <a:p>
            <a:pPr lvl="3"/>
            <a:endParaRPr/>
          </a:p>
          <a:p>
            <a:pPr lvl="4"/>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bg>
      <p:bgPr>
        <a:solidFill>
          <a:srgbClr val="FFFFFF"/>
        </a:solidFill>
        <a:effectLst/>
      </p:bgPr>
    </p:bg>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Statement</a:t>
            </a:r>
          </a:p>
          <a:p>
            <a:pPr lvl="1"/>
            <a:endParaRPr/>
          </a:p>
          <a:p>
            <a:pPr lvl="2"/>
            <a:endParaRPr/>
          </a:p>
          <a:p>
            <a:pPr lvl="3"/>
            <a:endParaRPr/>
          </a:p>
          <a:p>
            <a:pPr lvl="4"/>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bg>
      <p:bgPr>
        <a:solidFill>
          <a:srgbClr val="FFFFFF"/>
        </a:solidFill>
        <a:effectLst/>
      </p:bgPr>
    </p:bg>
    <p:spTree>
      <p:nvGrpSpPr>
        <p:cNvPr id="1" name=""/>
        <p:cNvGrpSpPr/>
        <p:nvPr/>
      </p:nvGrpSpPr>
      <p:grpSpPr>
        <a:xfrm>
          <a:off x="0" y="0"/>
          <a:ext cx="0" cy="0"/>
          <a:chOff x="0" y="0"/>
          <a:chExt cx="0" cy="0"/>
        </a:xfrm>
      </p:grpSpPr>
      <p:sp>
        <p:nvSpPr>
          <p:cNvPr id="114" name="Body Level One…"/>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1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16" name="Fact information"/>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Fact information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FFFFFF"/>
        </a:solidFill>
        <a:effectLst/>
      </p:bgPr>
    </p:bg>
    <p:spTree>
      <p:nvGrpSpPr>
        <p:cNvPr id="1" name=""/>
        <p:cNvGrpSpPr/>
        <p:nvPr/>
      </p:nvGrpSpPr>
      <p:grpSpPr>
        <a:xfrm>
          <a:off x="0" y="0"/>
          <a:ext cx="0" cy="0"/>
          <a:chOff x="0" y="0"/>
          <a:chExt cx="0" cy="0"/>
        </a:xfrm>
      </p:grpSpPr>
      <p:sp>
        <p:nvSpPr>
          <p:cNvPr id="124" name="Attribution"/>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Attribution </a:t>
            </a:r>
          </a:p>
        </p:txBody>
      </p:sp>
      <p:sp>
        <p:nvSpPr>
          <p:cNvPr id="12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6" name="Body Level One…"/>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“Notable Quote”</a:t>
            </a:r>
          </a:p>
          <a:p>
            <a:pPr lvl="1"/>
            <a:endParaRPr/>
          </a:p>
          <a:p>
            <a:pPr lvl="2"/>
            <a:endParaRPr/>
          </a:p>
          <a:p>
            <a:pPr lvl="3"/>
            <a:endParaRPr/>
          </a:p>
          <a:p>
            <a:pPr lvl="4"/>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bg>
      <p:bgPr>
        <a:solidFill>
          <a:srgbClr val="FFFFFF"/>
        </a:solidFill>
        <a:effectLst/>
      </p:bgPr>
    </p:bg>
    <p:spTree>
      <p:nvGrpSpPr>
        <p:cNvPr id="1" name=""/>
        <p:cNvGrpSpPr/>
        <p:nvPr/>
      </p:nvGrpSpPr>
      <p:grpSpPr>
        <a:xfrm>
          <a:off x="0" y="0"/>
          <a:ext cx="0" cy="0"/>
          <a:chOff x="0" y="0"/>
          <a:chExt cx="0" cy="0"/>
        </a:xfrm>
      </p:grpSpPr>
      <p:sp>
        <p:nvSpPr>
          <p:cNvPr id="134" name="Side view of a person wearing a yellow hooded jacket in front of yellow shutters"/>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35" name="View of the back of person with a yellow top looking through an opening in a stone wall"/>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36" name="Person with a big smile wearing a blue top in front of a blue wall"/>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44" name="Person in blue jeans and jean jacket against a solid red and purple wall"/>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20" name="Smiling person wearing sunglasses and a yellow top against a teal backgrou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Presentation Title"/>
          <p:cNvSpPr txBox="1">
            <a:spLocks noGrp="1"/>
          </p:cNvSpPr>
          <p:nvPr>
            <p:ph type="title" hasCustomPrompt="1"/>
          </p:nvPr>
        </p:nvSpPr>
        <p:spPr>
          <a:xfrm>
            <a:off x="1295400" y="4384675"/>
            <a:ext cx="21869400" cy="4699000"/>
          </a:xfrm>
          <a:prstGeom prst="rect">
            <a:avLst/>
          </a:prstGeom>
        </p:spPr>
        <p:txBody>
          <a:bodyPr/>
          <a:lstStyle/>
          <a:p>
            <a:r>
              <a:t>Presentation Title</a:t>
            </a:r>
          </a:p>
        </p:txBody>
      </p:sp>
      <p:sp>
        <p:nvSpPr>
          <p:cNvPr id="22" name="Body Level One…"/>
          <p:cNvSpPr txBox="1">
            <a:spLocks noGrp="1"/>
          </p:cNvSpPr>
          <p:nvPr>
            <p:ph type="body" sz="quarter" idx="1" hasCustomPrompt="1"/>
          </p:nvPr>
        </p:nvSpPr>
        <p:spPr>
          <a:xfrm>
            <a:off x="1295400" y="9268776"/>
            <a:ext cx="21869400" cy="1422714"/>
          </a:xfrm>
          <a:prstGeom prst="rect">
            <a:avLst/>
          </a:prstGeom>
        </p:spPr>
        <p:txBody>
          <a:bodyPr/>
          <a:lstStyle/>
          <a:p>
            <a:r>
              <a:t>Presentation Subtitle</a:t>
            </a:r>
          </a:p>
          <a:p>
            <a:pPr lvl="1"/>
            <a:endParaRPr/>
          </a:p>
          <a:p>
            <a:pPr lvl="2"/>
            <a:endParaRPr/>
          </a:p>
          <a:p>
            <a:pPr lvl="3"/>
            <a:endParaRPr/>
          </a:p>
          <a:p>
            <a:pPr lvl="4"/>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bg>
      <p:bgPr>
        <a:solidFill>
          <a:srgbClr val="FFFFFF"/>
        </a:solidFill>
        <a:effectLst/>
      </p:bgPr>
    </p:bg>
    <p:spTree>
      <p:nvGrpSpPr>
        <p:cNvPr id="1" name=""/>
        <p:cNvGrpSpPr/>
        <p:nvPr/>
      </p:nvGrpSpPr>
      <p:grpSpPr>
        <a:xfrm>
          <a:off x="0" y="0"/>
          <a:ext cx="0" cy="0"/>
          <a:chOff x="0" y="0"/>
          <a:chExt cx="0" cy="0"/>
        </a:xfrm>
      </p:grpSpPr>
      <p:sp>
        <p:nvSpPr>
          <p:cNvPr id="30" name="Side view of a person wearing a yellow hooded jacket in front of yellow shutters"/>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Slide Title"/>
          <p:cNvSpPr txBox="1">
            <a:spLocks noGrp="1"/>
          </p:cNvSpPr>
          <p:nvPr>
            <p:ph type="title" hasCustomPrompt="1"/>
          </p:nvPr>
        </p:nvSpPr>
        <p:spPr>
          <a:xfrm>
            <a:off x="1295400" y="3743016"/>
            <a:ext cx="11442700" cy="5334001"/>
          </a:xfrm>
          <a:prstGeom prst="rect">
            <a:avLst/>
          </a:prstGeom>
        </p:spPr>
        <p:txBody>
          <a:bodyPr/>
          <a:lstStyle/>
          <a:p>
            <a:r>
              <a:t>Slide Title</a:t>
            </a:r>
          </a:p>
        </p:txBody>
      </p:sp>
      <p:sp>
        <p:nvSpPr>
          <p:cNvPr id="32" name="Body Level One…"/>
          <p:cNvSpPr txBox="1">
            <a:spLocks noGrp="1"/>
          </p:cNvSpPr>
          <p:nvPr>
            <p:ph type="body" sz="quarter" idx="1" hasCustomPrompt="1"/>
          </p:nvPr>
        </p:nvSpPr>
        <p:spPr>
          <a:xfrm>
            <a:off x="1295400" y="9271000"/>
            <a:ext cx="11442700" cy="3175000"/>
          </a:xfrm>
          <a:prstGeom prst="rect">
            <a:avLst/>
          </a:prstGeom>
        </p:spPr>
        <p:txBody>
          <a:bodyPr/>
          <a:lstStyle/>
          <a:p>
            <a:r>
              <a:t>Slide Subtitle</a:t>
            </a:r>
          </a:p>
          <a:p>
            <a:pPr lvl="1"/>
            <a:endParaRPr/>
          </a:p>
          <a:p>
            <a:pPr lvl="2"/>
            <a:endParaRPr/>
          </a:p>
          <a:p>
            <a:pPr lvl="3"/>
            <a:endParaRPr/>
          </a:p>
          <a:p>
            <a:pPr lvl="4"/>
            <a:endParaRP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40" name="Author and Date"/>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Author and Date</a:t>
            </a:r>
          </a:p>
        </p:txBody>
      </p:sp>
      <p:sp>
        <p:nvSpPr>
          <p:cNvPr id="41" name="Slide Subtitle"/>
          <p:cNvSpPr txBox="1">
            <a:spLocks noGrp="1"/>
          </p:cNvSpPr>
          <p:nvPr>
            <p:ph type="body" sz="quarter" idx="22" hasCustomPrompt="1"/>
          </p:nvPr>
        </p:nvSpPr>
        <p:spPr>
          <a:xfrm>
            <a:off x="1295400" y="3543455"/>
            <a:ext cx="21869400" cy="694056"/>
          </a:xfrm>
          <a:prstGeom prst="rect">
            <a:avLst/>
          </a:prstGeom>
        </p:spPr>
        <p:txBody>
          <a:bodyPr/>
          <a:lstStyle/>
          <a:p>
            <a:r>
              <a:t>Slide Subtitle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Slide Title"/>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Slide Title</a:t>
            </a:r>
          </a:p>
        </p:txBody>
      </p:sp>
      <p:sp>
        <p:nvSpPr>
          <p:cNvPr id="44" name="Body Level One…"/>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bg>
      <p:bgPr>
        <a:solidFill>
          <a:srgbClr val="FFFFFF"/>
        </a:solidFill>
        <a:effectLst/>
      </p:bgPr>
    </p:bg>
    <p:spTree>
      <p:nvGrpSpPr>
        <p:cNvPr id="1" name=""/>
        <p:cNvGrpSpPr/>
        <p:nvPr/>
      </p:nvGrpSpPr>
      <p:grpSpPr>
        <a:xfrm>
          <a:off x="0" y="0"/>
          <a:ext cx="0" cy="0"/>
          <a:chOff x="0" y="0"/>
          <a:chExt cx="0" cy="0"/>
        </a:xfrm>
      </p:grpSpPr>
      <p:sp>
        <p:nvSpPr>
          <p:cNvPr id="52" name="Author and Date"/>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Author and Date</a:t>
            </a:r>
          </a:p>
        </p:txBody>
      </p:sp>
      <p:sp>
        <p:nvSpPr>
          <p:cNvPr id="53" name="Body Level One…"/>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Slide bullet text</a:t>
            </a:r>
          </a:p>
          <a:p>
            <a:pPr lvl="1"/>
            <a:endParaRPr/>
          </a:p>
          <a:p>
            <a:pPr lvl="2"/>
            <a:endParaRPr/>
          </a:p>
          <a:p>
            <a:pPr lvl="3"/>
            <a:endParaRPr/>
          </a:p>
          <a:p>
            <a:pPr lvl="4"/>
            <a:endParaRPr/>
          </a:p>
        </p:txBody>
      </p:sp>
      <p:sp>
        <p:nvSpPr>
          <p:cNvPr id="54"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62" name="Person with a big smile wearing a blue top in front of a blue wall"/>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3" name="Body Level One…"/>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Slide bullet text</a:t>
            </a:r>
          </a:p>
          <a:p>
            <a:pPr lvl="1"/>
            <a:endParaRPr/>
          </a:p>
          <a:p>
            <a:pPr lvl="2"/>
            <a:endParaRPr/>
          </a:p>
          <a:p>
            <a:pPr lvl="3"/>
            <a:endParaRPr/>
          </a:p>
          <a:p>
            <a:pPr lvl="4"/>
            <a:endParaRPr/>
          </a:p>
        </p:txBody>
      </p:sp>
      <p:sp>
        <p:nvSpPr>
          <p:cNvPr id="64"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5" name="Author and Date"/>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Author and Date</a:t>
            </a:r>
          </a:p>
        </p:txBody>
      </p:sp>
      <p:sp>
        <p:nvSpPr>
          <p:cNvPr id="66" name="Slide Title"/>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Slide Title</a:t>
            </a:r>
          </a:p>
        </p:txBody>
      </p:sp>
      <p:sp>
        <p:nvSpPr>
          <p:cNvPr id="67" name="Slide Subtitle"/>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Slide Subtitle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Section Title"/>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Section Title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83" name="Author and Date"/>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Author and Date</a:t>
            </a:r>
          </a:p>
        </p:txBody>
      </p:sp>
      <p:sp>
        <p:nvSpPr>
          <p:cNvPr id="84" name="Slide Subtitle"/>
          <p:cNvSpPr txBox="1">
            <a:spLocks noGrp="1"/>
          </p:cNvSpPr>
          <p:nvPr>
            <p:ph type="body" sz="quarter" idx="22" hasCustomPrompt="1"/>
          </p:nvPr>
        </p:nvSpPr>
        <p:spPr>
          <a:xfrm>
            <a:off x="1295400" y="3543455"/>
            <a:ext cx="21869400" cy="694056"/>
          </a:xfrm>
          <a:prstGeom prst="rect">
            <a:avLst/>
          </a:prstGeom>
        </p:spPr>
        <p:txBody>
          <a:bodyPr/>
          <a:lstStyle/>
          <a:p>
            <a:r>
              <a:t>Slide Subtitle </a:t>
            </a:r>
          </a:p>
        </p:txBody>
      </p:sp>
      <p:sp>
        <p:nvSpPr>
          <p:cNvPr id="8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6" name="Slide Title"/>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Slide Title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94" name="Author and Date"/>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Author and Date</a:t>
            </a:r>
          </a:p>
        </p:txBody>
      </p:sp>
      <p:sp>
        <p:nvSpPr>
          <p:cNvPr id="95" name="Agenda Subtitle"/>
          <p:cNvSpPr txBox="1">
            <a:spLocks noGrp="1"/>
          </p:cNvSpPr>
          <p:nvPr>
            <p:ph type="body" sz="quarter" idx="22" hasCustomPrompt="1"/>
          </p:nvPr>
        </p:nvSpPr>
        <p:spPr>
          <a:xfrm>
            <a:off x="1295400" y="3543455"/>
            <a:ext cx="21869400" cy="694056"/>
          </a:xfrm>
          <a:prstGeom prst="rect">
            <a:avLst/>
          </a:prstGeom>
        </p:spPr>
        <p:txBody>
          <a:bodyPr/>
          <a:lstStyle/>
          <a:p>
            <a:r>
              <a:t>Agenda Subtitle</a:t>
            </a:r>
          </a:p>
        </p:txBody>
      </p:sp>
      <p:sp>
        <p:nvSpPr>
          <p:cNvPr id="96" name="Body Level One…"/>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 Topics</a:t>
            </a:r>
          </a:p>
          <a:p>
            <a:pPr lvl="1"/>
            <a:endParaRPr/>
          </a:p>
          <a:p>
            <a:pPr lvl="2"/>
            <a:endParaRPr/>
          </a:p>
          <a:p>
            <a:pPr lvl="3"/>
            <a:endParaRPr/>
          </a:p>
          <a:p>
            <a:pPr lvl="4"/>
            <a:endParaRPr/>
          </a:p>
        </p:txBody>
      </p:sp>
      <p:sp>
        <p:nvSpPr>
          <p:cNvPr id="97"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98" name="Agenda Title"/>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Agenda Title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Presentation Title</a:t>
            </a:r>
          </a:p>
        </p:txBody>
      </p:sp>
      <p:sp>
        <p:nvSpPr>
          <p:cNvPr id="3" name="Body Level One…"/>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Presentation Subtitle </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8495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G_0106.jpeg" descr="IMG_0106.jpeg"/>
          <p:cNvPicPr>
            <a:picLocks noGrp="1" noChangeAspect="1"/>
          </p:cNvPicPr>
          <p:nvPr>
            <p:ph type="pic" idx="21"/>
          </p:nvPr>
        </p:nvPicPr>
        <p:blipFill>
          <a:blip r:embed="rId2"/>
          <a:srcRect r="2580" b="2449"/>
          <a:stretch>
            <a:fillRect/>
          </a:stretch>
        </p:blipFill>
        <p:spPr>
          <a:xfrm>
            <a:off x="2985097" y="-93160"/>
            <a:ext cx="18413693" cy="1390208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89" name="2 Corinthians 2:15-17 NASB95- For we are a fragrance of Christ to God among those who are being saved and among those who are perishing; [16] to the one an aroma from death to death, to the other an aroma from life to life. And who is adequate for these "/>
          <p:cNvSpPr txBox="1">
            <a:spLocks noGrp="1"/>
          </p:cNvSpPr>
          <p:nvPr>
            <p:ph type="title"/>
          </p:nvPr>
        </p:nvSpPr>
        <p:spPr>
          <a:xfrm>
            <a:off x="437077" y="3621721"/>
            <a:ext cx="23618201" cy="9245882"/>
          </a:xfrm>
          <a:prstGeom prst="rect">
            <a:avLst/>
          </a:prstGeom>
        </p:spPr>
        <p:txBody>
          <a:bodyPr anchor="t"/>
          <a:lstStyle>
            <a:lvl1pPr defTabSz="1126033">
              <a:defRPr sz="7275" b="0" spc="-363">
                <a:solidFill>
                  <a:srgbClr val="FFFFFF"/>
                </a:solidFill>
              </a:defRPr>
            </a:lvl1pPr>
          </a:lstStyle>
          <a:p>
            <a:r>
              <a:t>2 Corinthians 2:15-17 NASB95- For we are a fragrance of Christ to God among those who are being saved and among those who are perishing; [16] to the one an aroma from death to death, to the other an aroma from life to life. And who is adequate for these things? [17] For we are not like many, peddling the word of God, but as from sincerity, but as from God, we speak in Christ in the sight of God.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G_0107.jpeg" descr="IMG_0107.jpeg"/>
          <p:cNvPicPr>
            <a:picLocks noGrp="1" noChangeAspect="1"/>
          </p:cNvPicPr>
          <p:nvPr>
            <p:ph type="pic" idx="21"/>
          </p:nvPr>
        </p:nvPicPr>
        <p:blipFill>
          <a:blip r:embed="rId2"/>
          <a:srcRect l="40" r="40"/>
          <a:stretch>
            <a:fillRect/>
          </a:stretch>
        </p:blipFill>
        <p:spPr>
          <a:xfrm>
            <a:off x="-210324" y="-1319563"/>
            <a:ext cx="24605981" cy="1861483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G_0108.jpeg" descr="IMG_0108.jpeg"/>
          <p:cNvPicPr>
            <a:picLocks noGrp="1" noChangeAspect="1"/>
          </p:cNvPicPr>
          <p:nvPr>
            <p:ph type="pic" idx="21"/>
          </p:nvPr>
        </p:nvPicPr>
        <p:blipFill>
          <a:blip r:embed="rId2"/>
          <a:srcRect t="1907"/>
          <a:stretch>
            <a:fillRect/>
          </a:stretch>
        </p:blipFill>
        <p:spPr>
          <a:xfrm>
            <a:off x="-110927" y="-4752855"/>
            <a:ext cx="24605981" cy="18614835"/>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96" name="2 Corinthians 4:13-14 NASB95- But having the same spirit of faith, according to what is written, &quot;I BELIEVED, THEREFORE I SPOKE,&quot; we also believe, therefore we also speak, [14] knowing that He who raised the Lord Jesus will raise us also with Jesus and w"/>
          <p:cNvSpPr txBox="1">
            <a:spLocks noGrp="1"/>
          </p:cNvSpPr>
          <p:nvPr>
            <p:ph type="title"/>
          </p:nvPr>
        </p:nvSpPr>
        <p:spPr>
          <a:xfrm>
            <a:off x="437077" y="3621721"/>
            <a:ext cx="23618201" cy="9245882"/>
          </a:xfrm>
          <a:prstGeom prst="rect">
            <a:avLst/>
          </a:prstGeom>
        </p:spPr>
        <p:txBody>
          <a:bodyPr anchor="t"/>
          <a:lstStyle>
            <a:lvl1pPr>
              <a:defRPr sz="7500" b="0" spc="-375">
                <a:solidFill>
                  <a:srgbClr val="FFFFFF"/>
                </a:solidFill>
              </a:defRPr>
            </a:lvl1pPr>
          </a:lstStyle>
          <a:p>
            <a:r>
              <a:t>2 Corinthians 4:13-14 NASB95- But having the same spirit of faith, according to what is written, "I BELIEVED, THEREFORE I SPOKE," we also believe, therefore we also speak, [14] knowing that He who raised the Lord Jesus will raise us also with Jesus and will present us with you.</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99" name="2 Corinthians 5:1-6 NASB95- For we know that if the earthly tent which is our house is torn down, we have a building from God, a house not made with hands, eternal in the heavens. [2] For indeed in this house we groan, longing to be clothed with our dwel"/>
          <p:cNvSpPr txBox="1">
            <a:spLocks noGrp="1"/>
          </p:cNvSpPr>
          <p:nvPr>
            <p:ph type="title"/>
          </p:nvPr>
        </p:nvSpPr>
        <p:spPr>
          <a:xfrm>
            <a:off x="437077" y="3621721"/>
            <a:ext cx="23618201" cy="9245882"/>
          </a:xfrm>
          <a:prstGeom prst="rect">
            <a:avLst/>
          </a:prstGeom>
        </p:spPr>
        <p:txBody>
          <a:bodyPr anchor="t"/>
          <a:lstStyle>
            <a:lvl1pPr>
              <a:defRPr sz="7500" b="0" spc="-375">
                <a:solidFill>
                  <a:srgbClr val="FFFFFF"/>
                </a:solidFill>
              </a:defRPr>
            </a:lvl1pPr>
          </a:lstStyle>
          <a:p>
            <a:r>
              <a:t>2 Corinthians 5:1-6 NASB95- For we know that if the earthly tent which is our house is torn down, we have a building from God, a house not made with hands, eternal in the heavens. [2] For indeed in this house we groan, longing to be clothed with our dwelling from heaven, [3] inasmuch as we, having put it on, will not be found naked.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02" name="2 Corinthians 5:1-6 NASB95-  [4] For indeed while we are in this tent, we groan, being burdened, because we do not want to be unclothed but to be clothed, so that what is mortal will be swallowed up by life. [5] Now He who prepared us for this very purpo"/>
          <p:cNvSpPr txBox="1">
            <a:spLocks noGrp="1"/>
          </p:cNvSpPr>
          <p:nvPr>
            <p:ph type="title"/>
          </p:nvPr>
        </p:nvSpPr>
        <p:spPr>
          <a:xfrm>
            <a:off x="437077" y="3621721"/>
            <a:ext cx="23618201" cy="9245882"/>
          </a:xfrm>
          <a:prstGeom prst="rect">
            <a:avLst/>
          </a:prstGeom>
        </p:spPr>
        <p:txBody>
          <a:bodyPr anchor="t"/>
          <a:lstStyle>
            <a:lvl1pPr defTabSz="1126033">
              <a:defRPr sz="7275" b="0" spc="-363">
                <a:solidFill>
                  <a:srgbClr val="FFFFFF"/>
                </a:solidFill>
              </a:defRPr>
            </a:lvl1pPr>
          </a:lstStyle>
          <a:p>
            <a:r>
              <a:t>2 Corinthians 5:1-6 NASB95-  [4] For indeed while we are in this tent, we groan, being burdened, because we do not want to be unclothed but to be clothed, so that what is mortal will be swallowed up by life. [5] Now He who prepared us for this very purpose is God, who gave to us the Spirit as a pledge. [6] Therefore, being always of good courage, and knowing that while we are at home in the body we are absent from the Lord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05" name="2 Corinthians 5:1-5 NASB95-  [4] For indeed while we are in this tent, we groan, being burdened, because we do not want to be unclothed but to be clothed, so that what is mortal will be swallowed up by life. [5] Now He who prepared us for this very purpo"/>
          <p:cNvSpPr txBox="1">
            <a:spLocks noGrp="1"/>
          </p:cNvSpPr>
          <p:nvPr>
            <p:ph type="title"/>
          </p:nvPr>
        </p:nvSpPr>
        <p:spPr>
          <a:xfrm>
            <a:off x="437077" y="3621721"/>
            <a:ext cx="23618201" cy="9245882"/>
          </a:xfrm>
          <a:prstGeom prst="rect">
            <a:avLst/>
          </a:prstGeom>
        </p:spPr>
        <p:txBody>
          <a:bodyPr anchor="t"/>
          <a:lstStyle>
            <a:lvl1pPr>
              <a:defRPr sz="7500" b="0" spc="-375">
                <a:solidFill>
                  <a:srgbClr val="FFFFFF"/>
                </a:solidFill>
              </a:defRPr>
            </a:lvl1pPr>
          </a:lstStyle>
          <a:p>
            <a:r>
              <a:t>2 Corinthians 5:1-5 NASB95-  [4] For indeed while we are in this tent, we groan, being burdened, because we do not want to be unclothed but to be clothed, so that what is mortal will be swallowed up by life. [5] Now He who prepared us for this very purpose is God, who gave to us the Spirit as a pledge.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08" name="2 Corinthians 5:6-9 NASB95- Therefore, being always of good courage, and knowing that while we are at home in the body we are absent from the Lord- [7] for we walk by faith, not by sight- [8] we are of good courage, I say, and prefer rather to be absent "/>
          <p:cNvSpPr txBox="1">
            <a:spLocks noGrp="1"/>
          </p:cNvSpPr>
          <p:nvPr>
            <p:ph type="title"/>
          </p:nvPr>
        </p:nvSpPr>
        <p:spPr>
          <a:xfrm>
            <a:off x="437077" y="3621721"/>
            <a:ext cx="23618201" cy="9245882"/>
          </a:xfrm>
          <a:prstGeom prst="rect">
            <a:avLst/>
          </a:prstGeom>
        </p:spPr>
        <p:txBody>
          <a:bodyPr anchor="t"/>
          <a:lstStyle>
            <a:lvl1pPr defTabSz="1126033">
              <a:defRPr sz="7275" b="0" spc="-363">
                <a:solidFill>
                  <a:srgbClr val="FFFFFF"/>
                </a:solidFill>
              </a:defRPr>
            </a:lvl1pPr>
          </a:lstStyle>
          <a:p>
            <a:r>
              <a:t>2 Corinthians 5:6-9 NASB95- Therefore, being always of good courage, and knowing that while we are at home in the body we are absent from the Lord- [7] for we walk by faith, not by sight- [8] we are of good courage, I say, and prefer rather to be absent from the body and to be at home with the Lord. [9] Therefore we also have as our ambition, whether at home or absent, to be pleasing to Him.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11" name="1 Corinthians 15:8-10 NASB95- and last of all, as to one untimely born, He appeared to me also. [9] For I am the least of the apostles, and not fit to be called an apostle, because I persecuted the church of God. [10] But by the grace of God I am what I "/>
          <p:cNvSpPr txBox="1">
            <a:spLocks noGrp="1"/>
          </p:cNvSpPr>
          <p:nvPr>
            <p:ph type="title"/>
          </p:nvPr>
        </p:nvSpPr>
        <p:spPr>
          <a:xfrm>
            <a:off x="437077" y="3621721"/>
            <a:ext cx="23618201" cy="9245882"/>
          </a:xfrm>
          <a:prstGeom prst="rect">
            <a:avLst/>
          </a:prstGeom>
        </p:spPr>
        <p:txBody>
          <a:bodyPr anchor="t"/>
          <a:lstStyle>
            <a:lvl1pPr>
              <a:defRPr sz="7500" b="0" spc="-375">
                <a:solidFill>
                  <a:srgbClr val="FFFFFF"/>
                </a:solidFill>
              </a:defRPr>
            </a:lvl1pPr>
          </a:lstStyle>
          <a:p>
            <a:r>
              <a:t>1 Corinthians 15:8-10 NASB95- and last of all, as to one untimely born, He appeared to me also. [9] For I am the least of the apostles, and not fit to be called an apostle, because I persecuted the church of God. [10] But by the grace of God I am what I am, and His grace toward me did not prove vain; but I labored even more than all of them, yet not I, but the grace of God with me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taking_the_first_step-title-2-Wide 16x9.jpg" descr="taking_the_first_step-title-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62" name="demystifying Evangelism"/>
          <p:cNvSpPr txBox="1">
            <a:spLocks noGrp="1"/>
          </p:cNvSpPr>
          <p:nvPr>
            <p:ph type="title"/>
          </p:nvPr>
        </p:nvSpPr>
        <p:spPr>
          <a:xfrm>
            <a:off x="1257300" y="6080721"/>
            <a:ext cx="21869400" cy="4699001"/>
          </a:xfrm>
          <a:prstGeom prst="rect">
            <a:avLst/>
          </a:prstGeom>
        </p:spPr>
        <p:txBody>
          <a:bodyPr/>
          <a:lstStyle>
            <a:lvl1pPr algn="ctr">
              <a:defRPr sz="12600" spc="-630">
                <a:solidFill>
                  <a:srgbClr val="FFFFFF"/>
                </a:solidFill>
              </a:defRPr>
            </a:lvl1pPr>
          </a:lstStyle>
          <a:p>
            <a:r>
              <a:t>demystifying Evangelism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14" name="Grace vs. Guilt…"/>
          <p:cNvSpPr txBox="1">
            <a:spLocks noGrp="1"/>
          </p:cNvSpPr>
          <p:nvPr>
            <p:ph type="title"/>
          </p:nvPr>
        </p:nvSpPr>
        <p:spPr>
          <a:xfrm>
            <a:off x="437077" y="3144875"/>
            <a:ext cx="23618201" cy="9722728"/>
          </a:xfrm>
          <a:prstGeom prst="rect">
            <a:avLst/>
          </a:prstGeom>
        </p:spPr>
        <p:txBody>
          <a:bodyPr anchor="t"/>
          <a:lstStyle/>
          <a:p>
            <a:pPr>
              <a:defRPr sz="7500" b="0" spc="-375">
                <a:solidFill>
                  <a:srgbClr val="FFFFFF"/>
                </a:solidFill>
              </a:defRPr>
            </a:pPr>
            <a:r>
              <a:t>Grace vs. Guilt</a:t>
            </a:r>
          </a:p>
          <a:p>
            <a:pPr lvl="1">
              <a:defRPr sz="7500" b="0" spc="-375">
                <a:solidFill>
                  <a:srgbClr val="FFFFFF"/>
                </a:solidFill>
              </a:defRPr>
            </a:pPr>
            <a:r>
              <a:t>I want to vs. I have to </a:t>
            </a:r>
          </a:p>
          <a:p>
            <a:pPr lvl="1">
              <a:defRPr sz="7500" b="0" spc="-375">
                <a:solidFill>
                  <a:srgbClr val="FFFFFF"/>
                </a:solidFill>
              </a:defRPr>
            </a:pPr>
            <a:r>
              <a:t>Permanent vs. Temporary</a:t>
            </a:r>
          </a:p>
          <a:p>
            <a:pPr lvl="1">
              <a:defRPr sz="7500" b="0" spc="-375">
                <a:solidFill>
                  <a:srgbClr val="FFFFFF"/>
                </a:solidFill>
              </a:defRPr>
            </a:pPr>
            <a:r>
              <a:t>Doesn’t care about tangible results vs. wants results</a:t>
            </a:r>
          </a:p>
          <a:p>
            <a:pPr lvl="1">
              <a:defRPr sz="7500" b="0" spc="-375">
                <a:solidFill>
                  <a:srgbClr val="FFFFFF"/>
                </a:solidFill>
              </a:defRPr>
            </a:pPr>
            <a:r>
              <a:t>Focuses on God vs. focuses on self </a:t>
            </a:r>
          </a:p>
          <a:p>
            <a:pPr lvl="1">
              <a:defRPr sz="7500" b="0" spc="-375">
                <a:solidFill>
                  <a:srgbClr val="FFFFFF"/>
                </a:solidFill>
              </a:defRPr>
            </a:pPr>
            <a:r>
              <a:t>Cares more about Others vs. cares about self </a:t>
            </a:r>
          </a:p>
          <a:p>
            <a:pPr lvl="1">
              <a:defRPr sz="7500" b="0" spc="-375">
                <a:solidFill>
                  <a:srgbClr val="FFFFFF"/>
                </a:solidFill>
              </a:defRPr>
            </a:pPr>
            <a:r>
              <a:t>Willing to suffer vs. Easily Discouraged</a:t>
            </a:r>
          </a:p>
          <a:p>
            <a:pPr lvl="1">
              <a:defRPr sz="7500" b="0" spc="-375">
                <a:solidFill>
                  <a:srgbClr val="FFFFFF"/>
                </a:solidFill>
              </a:defRPr>
            </a:pPr>
            <a:r>
              <a:t>Excited to share vs. excited to finish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17" name="With the grace of god evangelism becomes an everyday thing, guilt makes evangelism something we do once in a blue moon"/>
          <p:cNvSpPr txBox="1">
            <a:spLocks noGrp="1"/>
          </p:cNvSpPr>
          <p:nvPr>
            <p:ph type="title"/>
          </p:nvPr>
        </p:nvSpPr>
        <p:spPr>
          <a:xfrm>
            <a:off x="437077" y="3144875"/>
            <a:ext cx="23618201" cy="9722728"/>
          </a:xfrm>
          <a:prstGeom prst="rect">
            <a:avLst/>
          </a:prstGeom>
        </p:spPr>
        <p:txBody>
          <a:bodyPr anchor="t"/>
          <a:lstStyle>
            <a:lvl1pPr>
              <a:defRPr sz="7500" b="0" spc="-375">
                <a:solidFill>
                  <a:srgbClr val="FFFFFF"/>
                </a:solidFill>
              </a:defRPr>
            </a:lvl1pPr>
          </a:lstStyle>
          <a:p>
            <a:r>
              <a:t>With the grace of god evangelism becomes an everyday thing, guilt makes evangelism something we do once in a blue moon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65" name="2 Cor. 4:1- New Living Translation- Therefore, since God in his mercy has given us this new way, we never give up.…"/>
          <p:cNvSpPr txBox="1">
            <a:spLocks noGrp="1"/>
          </p:cNvSpPr>
          <p:nvPr>
            <p:ph type="title"/>
          </p:nvPr>
        </p:nvSpPr>
        <p:spPr>
          <a:xfrm>
            <a:off x="437077" y="3621721"/>
            <a:ext cx="23618201" cy="9245882"/>
          </a:xfrm>
          <a:prstGeom prst="rect">
            <a:avLst/>
          </a:prstGeom>
        </p:spPr>
        <p:txBody>
          <a:bodyPr/>
          <a:lstStyle/>
          <a:p>
            <a:pPr defTabSz="1126033">
              <a:defRPr sz="7275" b="0" spc="-363">
                <a:solidFill>
                  <a:srgbClr val="FFFFFF"/>
                </a:solidFill>
              </a:defRPr>
            </a:pPr>
            <a:r>
              <a:t>2 Cor. 4:1- New Living Translation- Therefore, since God in his mercy has given us this new way, </a:t>
            </a:r>
            <a:r>
              <a:rPr b="1"/>
              <a:t>we never give up. </a:t>
            </a:r>
          </a:p>
          <a:p>
            <a:pPr defTabSz="1126033">
              <a:defRPr sz="7275" b="0" spc="-363">
                <a:solidFill>
                  <a:srgbClr val="FFFFFF"/>
                </a:solidFill>
              </a:defRPr>
            </a:pPr>
            <a:r>
              <a:t>Amplified Bible- Therefore, since we have this ministry, just as we received mercy [from God, granting us salvation, opportunities, and blessings], </a:t>
            </a:r>
            <a:r>
              <a:rPr b="1"/>
              <a:t>we do not get discouraged nor lose our motivation.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68" name="Why don’t YOU  evangelize to every single person you meet?"/>
          <p:cNvSpPr txBox="1">
            <a:spLocks noGrp="1"/>
          </p:cNvSpPr>
          <p:nvPr>
            <p:ph type="title"/>
          </p:nvPr>
        </p:nvSpPr>
        <p:spPr>
          <a:xfrm>
            <a:off x="437077" y="3621721"/>
            <a:ext cx="23618201" cy="4794390"/>
          </a:xfrm>
          <a:prstGeom prst="rect">
            <a:avLst/>
          </a:prstGeom>
        </p:spPr>
        <p:txBody>
          <a:bodyPr/>
          <a:lstStyle/>
          <a:p>
            <a:pPr>
              <a:defRPr sz="7500" b="0" spc="-375">
                <a:solidFill>
                  <a:srgbClr val="FFFFFF"/>
                </a:solidFill>
              </a:defRPr>
            </a:pPr>
            <a:r>
              <a:t>Why don’t </a:t>
            </a:r>
            <a:r>
              <a:rPr b="1" u="sng"/>
              <a:t>YOU </a:t>
            </a:r>
            <a:r>
              <a:t> evangelize to every single person you meet? </a:t>
            </a:r>
            <a:endParaRPr b="1"/>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G_0105.jpeg" descr="IMG_0105.jpeg"/>
          <p:cNvPicPr>
            <a:picLocks noGrp="1" noChangeAspect="1"/>
          </p:cNvPicPr>
          <p:nvPr>
            <p:ph type="pic" idx="21"/>
          </p:nvPr>
        </p:nvPicPr>
        <p:blipFill>
          <a:blip r:embed="rId2"/>
          <a:srcRect b="11021"/>
          <a:stretch>
            <a:fillRect/>
          </a:stretch>
        </p:blipFill>
        <p:spPr>
          <a:xfrm>
            <a:off x="0" y="0"/>
            <a:ext cx="24384000" cy="13716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73" name="“Talk to me about ___________”…"/>
          <p:cNvSpPr txBox="1">
            <a:spLocks noGrp="1"/>
          </p:cNvSpPr>
          <p:nvPr>
            <p:ph type="title"/>
          </p:nvPr>
        </p:nvSpPr>
        <p:spPr>
          <a:xfrm>
            <a:off x="437077" y="3621721"/>
            <a:ext cx="23618201" cy="4794390"/>
          </a:xfrm>
          <a:prstGeom prst="rect">
            <a:avLst/>
          </a:prstGeom>
        </p:spPr>
        <p:txBody>
          <a:bodyPr/>
          <a:lstStyle/>
          <a:p>
            <a:pPr>
              <a:defRPr sz="7500" b="0" spc="-375">
                <a:solidFill>
                  <a:srgbClr val="FFFFFF"/>
                </a:solidFill>
              </a:defRPr>
            </a:pPr>
            <a:r>
              <a:t>“Talk to me about ___________” </a:t>
            </a:r>
          </a:p>
          <a:p>
            <a:pPr>
              <a:defRPr sz="7500" b="0" spc="-375">
                <a:solidFill>
                  <a:srgbClr val="FFFFFF"/>
                </a:solidFill>
              </a:defRPr>
            </a:pPr>
            <a:endParaRPr/>
          </a:p>
          <a:p>
            <a:pPr>
              <a:defRPr sz="7500" b="0" spc="-375">
                <a:solidFill>
                  <a:srgbClr val="FFFFFF"/>
                </a:solidFill>
              </a:defRPr>
            </a:pPr>
            <a:r>
              <a:t>Where do you worship?</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76" name="2 Corinthians 5:18-20 NASB95- Now all these things are from God, who reconciled us to Himself through Christ and gave us the ministry of reconciliation, [19] namely, that God was in Christ reconciling the world to Himself, not counting their trespasses a"/>
          <p:cNvSpPr txBox="1">
            <a:spLocks noGrp="1"/>
          </p:cNvSpPr>
          <p:nvPr>
            <p:ph type="title"/>
          </p:nvPr>
        </p:nvSpPr>
        <p:spPr>
          <a:xfrm>
            <a:off x="437077" y="3621721"/>
            <a:ext cx="23618201" cy="9245882"/>
          </a:xfrm>
          <a:prstGeom prst="rect">
            <a:avLst/>
          </a:prstGeom>
        </p:spPr>
        <p:txBody>
          <a:bodyPr/>
          <a:lstStyle>
            <a:lvl1pPr defTabSz="1009947">
              <a:defRPr sz="6525" b="0" spc="-326">
                <a:solidFill>
                  <a:srgbClr val="FFFFFF"/>
                </a:solidFill>
              </a:defRPr>
            </a:lvl1pPr>
          </a:lstStyle>
          <a:p>
            <a:r>
              <a:t>2 Corinthians 5:18-20 NASB95-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[20] Therefore, we are ambassadors for Christ, as though God were making an appeal through us; we beg you on behalf of Christ, be reconciled to God.</a:t>
            </a:r>
          </a:p>
        </p:txBody>
      </p:sp>
      <p:sp>
        <p:nvSpPr>
          <p:cNvPr id="177" name="Line"/>
          <p:cNvSpPr/>
          <p:nvPr/>
        </p:nvSpPr>
        <p:spPr>
          <a:xfrm>
            <a:off x="8477977" y="6506607"/>
            <a:ext cx="12683210" cy="1"/>
          </a:xfrm>
          <a:prstGeom prst="line">
            <a:avLst/>
          </a:prstGeom>
          <a:ln w="177800">
            <a:solidFill>
              <a:srgbClr val="FFFFFF"/>
            </a:solidFill>
            <a:miter lim="400000"/>
          </a:ln>
        </p:spPr>
        <p:txBody>
          <a:bodyPr lIns="50800" tIns="50800" rIns="50800" bIns="50800" anchor="ctr"/>
          <a:lstStyle/>
          <a:p>
            <a:endParaRPr/>
          </a:p>
        </p:txBody>
      </p:sp>
      <p:sp>
        <p:nvSpPr>
          <p:cNvPr id="178" name="Line"/>
          <p:cNvSpPr/>
          <p:nvPr/>
        </p:nvSpPr>
        <p:spPr>
          <a:xfrm>
            <a:off x="13206541" y="10148872"/>
            <a:ext cx="9130658" cy="1"/>
          </a:xfrm>
          <a:prstGeom prst="line">
            <a:avLst/>
          </a:prstGeom>
          <a:ln w="177800">
            <a:solidFill>
              <a:srgbClr val="FFFFFF"/>
            </a:solidFill>
            <a:miter lim="400000"/>
          </a:ln>
        </p:spPr>
        <p:txBody>
          <a:bodyPr lIns="50800" tIns="50800" rIns="50800" bIns="50800"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8"/>
                                        </p:tgtEl>
                                        <p:attrNameLst>
                                          <p:attrName>style.visibility</p:attrName>
                                        </p:attrNameLst>
                                      </p:cBhvr>
                                      <p:to>
                                        <p:strVal val="visible"/>
                                      </p:to>
                                    </p:set>
                                    <p:anim calcmode="lin" valueType="num">
                                      <p:cBhvr>
                                        <p:cTn id="7" dur="1000" fill="hold"/>
                                        <p:tgtEl>
                                          <p:spTgt spid="178"/>
                                        </p:tgtEl>
                                        <p:attrNameLst>
                                          <p:attrName>ppt_x</p:attrName>
                                        </p:attrNameLst>
                                      </p:cBhvr>
                                      <p:tavLst>
                                        <p:tav tm="0">
                                          <p:val>
                                            <p:strVal val="0-#ppt_w/2"/>
                                          </p:val>
                                        </p:tav>
                                        <p:tav tm="100000">
                                          <p:val>
                                            <p:strVal val="#ppt_x"/>
                                          </p:val>
                                        </p:tav>
                                      </p:tavLst>
                                    </p:anim>
                                    <p:anim calcmode="lin" valueType="num">
                                      <p:cBhvr>
                                        <p:cTn id="8" dur="10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77"/>
                                        </p:tgtEl>
                                        <p:attrNameLst>
                                          <p:attrName>style.visibility</p:attrName>
                                        </p:attrNameLst>
                                      </p:cBhvr>
                                      <p:to>
                                        <p:strVal val="visible"/>
                                      </p:to>
                                    </p:set>
                                    <p:anim calcmode="lin" valueType="num">
                                      <p:cBhvr>
                                        <p:cTn id="13" dur="1000" fill="hold"/>
                                        <p:tgtEl>
                                          <p:spTgt spid="177"/>
                                        </p:tgtEl>
                                        <p:attrNameLst>
                                          <p:attrName>ppt_x</p:attrName>
                                        </p:attrNameLst>
                                      </p:cBhvr>
                                      <p:tavLst>
                                        <p:tav tm="0">
                                          <p:val>
                                            <p:strVal val="0-#ppt_w/2"/>
                                          </p:val>
                                        </p:tav>
                                        <p:tav tm="100000">
                                          <p:val>
                                            <p:strVal val="#ppt_x"/>
                                          </p:val>
                                        </p:tav>
                                      </p:tavLst>
                                    </p:anim>
                                    <p:anim calcmode="lin" valueType="num">
                                      <p:cBhvr>
                                        <p:cTn id="14" dur="1000" fill="hold"/>
                                        <p:tgtEl>
                                          <p:spTgt spid="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2" animBg="1" advAuto="0"/>
      <p:bldP spid="178"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81" name="2 Corinthians 1:3-7 NASB95- Blessed be the God and Father of our Lord Jesus Christ, the Father of mercies and God of all comfort, [4] who comforts us in all our affliction so that we will be able to comfort those who are in any affliction with the comfor"/>
          <p:cNvSpPr txBox="1">
            <a:spLocks noGrp="1"/>
          </p:cNvSpPr>
          <p:nvPr>
            <p:ph type="title"/>
          </p:nvPr>
        </p:nvSpPr>
        <p:spPr>
          <a:xfrm>
            <a:off x="382899" y="3860144"/>
            <a:ext cx="23618202" cy="9245882"/>
          </a:xfrm>
          <a:prstGeom prst="rect">
            <a:avLst/>
          </a:prstGeom>
        </p:spPr>
        <p:txBody>
          <a:bodyPr anchor="t"/>
          <a:lstStyle>
            <a:lvl1pPr defTabSz="1114425">
              <a:defRPr sz="7200" b="0" spc="-360">
                <a:solidFill>
                  <a:srgbClr val="FFFFFF"/>
                </a:solidFill>
              </a:defRPr>
            </a:lvl1pPr>
          </a:lstStyle>
          <a:p>
            <a:r>
              <a:t>2 Corinthians 1:3-7 NASB95- Blessed be the God and Father of our Lord Jesus Christ, the Father of mercies and God of all comfort, [4] who comforts us in all our affliction so that we will be able to comfort those who are in any affliction with the comfort with which we ourselves are comforted by God. [5] For just as the sufferings of Christ are ours in abundance, so also our comfort is abundant through Christ.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taking_the_first_step-alt-2-Wide 16x9.jpg" descr="taking_the_first_step-alt-2-Wide 16x9.jpg"/>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84" name="2 Corinthians 1:3-7 NASB95- [6] But if we are afflicted, it is for your comfort and salvation; or if we are comforted, it is for your comfort, which is effective in the patient enduring of the same sufferings which we also suffer; [7] and our hope for yo"/>
          <p:cNvSpPr txBox="1">
            <a:spLocks noGrp="1"/>
          </p:cNvSpPr>
          <p:nvPr>
            <p:ph type="title"/>
          </p:nvPr>
        </p:nvSpPr>
        <p:spPr>
          <a:xfrm>
            <a:off x="437077" y="3621721"/>
            <a:ext cx="23618201" cy="9245882"/>
          </a:xfrm>
          <a:prstGeom prst="rect">
            <a:avLst/>
          </a:prstGeom>
        </p:spPr>
        <p:txBody>
          <a:bodyPr anchor="t"/>
          <a:lstStyle>
            <a:lvl1pPr>
              <a:defRPr sz="7500" b="0" spc="-375">
                <a:solidFill>
                  <a:srgbClr val="FFFFFF"/>
                </a:solidFill>
              </a:defRPr>
            </a:lvl1pPr>
          </a:lstStyle>
          <a:p>
            <a:r>
              <a:t>2 Corinthians 1:3-7 NASB95- [6] But if we are afflicted, it is for your comfort and salvation; or if we are comforted, it is for your comfort, which is effective in the patient enduring of the same sufferings which we also suffer; [7] and our hope for you is firmly grounded, knowing that as you are sharers of our sufferings, so also you are sharers of our comfort.</a:t>
            </a:r>
          </a:p>
        </p:txBody>
      </p:sp>
    </p:spTree>
  </p:cSld>
  <p:clrMapOvr>
    <a:masterClrMapping/>
  </p:clrMapOvr>
  <p:transition spd="med"/>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Custom</PresentationFormat>
  <Paragraphs>26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Graphik</vt:lpstr>
      <vt:lpstr>Graphik Compact Regular</vt:lpstr>
      <vt:lpstr>Graphik Medium</vt:lpstr>
      <vt:lpstr>Graphik Semibold</vt:lpstr>
      <vt:lpstr>Helvetica Neue</vt:lpstr>
      <vt:lpstr>27_Showcase</vt:lpstr>
      <vt:lpstr>PowerPoint Presentation</vt:lpstr>
      <vt:lpstr>demystifying Evangelism</vt:lpstr>
      <vt:lpstr>2 Cor. 4:1- New Living Translation- Therefore, since God in his mercy has given us this new way, we never give up.  Amplified Bible- Therefore, since we have this ministry, just as we received mercy [from God, granting us salvation, opportunities, and blessings], we do not get discouraged nor lose our motivation.</vt:lpstr>
      <vt:lpstr>Why don’t YOU  evangelize to every single person you meet? </vt:lpstr>
      <vt:lpstr>PowerPoint Presentation</vt:lpstr>
      <vt:lpstr>“Talk to me about ___________”   Where do you worship?</vt:lpstr>
      <vt:lpstr>2 Corinthians 5:18-20 NASB95-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[20] Therefore, we are ambassadors for Christ, as though God were making an appeal through us; we beg you on behalf of Christ, be reconciled to God.</vt:lpstr>
      <vt:lpstr>2 Corinthians 1:3-7 NASB95- Blessed be the God and Father of our Lord Jesus Christ, the Father of mercies and God of all comfort, [4] who comforts us in all our affliction so that we will be able to comfort those who are in any affliction with the comfort with which we ourselves are comforted by God. [5] For just as the sufferings of Christ are ours in abundance, so also our comfort is abundant through Christ.  </vt:lpstr>
      <vt:lpstr>2 Corinthians 1:3-7 NASB95- [6] But if we are afflicted, it is for your comfort and salvation; or if we are comforted, it is for your comfort, which is effective in the patient enduring of the same sufferings which we also suffer; [7] and our hope for you is firmly grounded, knowing that as you are sharers of our sufferings, so also you are sharers of our comfort.</vt:lpstr>
      <vt:lpstr>PowerPoint Presentation</vt:lpstr>
      <vt:lpstr>2 Corinthians 2:15-17 NASB95- For we are a fragrance of Christ to God among those who are being saved and among those who are perishing; [16] to the one an aroma from death to death, to the other an aroma from life to life. And who is adequate for these things? [17] For we are not like many, peddling the word of God, but as from sincerity, but as from God, we speak in Christ in the sight of God.</vt:lpstr>
      <vt:lpstr>PowerPoint Presentation</vt:lpstr>
      <vt:lpstr>PowerPoint Presentation</vt:lpstr>
      <vt:lpstr>2 Corinthians 4:13-14 NASB95- But having the same spirit of faith, according to what is written, "I BELIEVED, THEREFORE I SPOKE," we also believe, therefore we also speak, [14] knowing that He who raised the Lord Jesus will raise us also with Jesus and will present us with you.</vt:lpstr>
      <vt:lpstr>2 Corinthians 5:1-6 NASB95- For we know that if the earthly tent which is our house is torn down, we have a building from God, a house not made with hands, eternal in the heavens. [2] For indeed in this house we groan, longing to be clothed with our dwelling from heaven, [3] inasmuch as we, having put it on, will not be found naked. </vt:lpstr>
      <vt:lpstr>2 Corinthians 5:1-6 NASB95-  [4] For indeed while we are in this tent, we groan, being burdened, because we do not want to be unclothed but to be clothed, so that what is mortal will be swallowed up by life. [5] Now He who prepared us for this very purpose is God, who gave to us the Spirit as a pledge. [6] Therefore, being always of good courage, and knowing that while we are at home in the body we are absent from the Lord</vt:lpstr>
      <vt:lpstr>2 Corinthians 5:1-5 NASB95-  [4] For indeed while we are in this tent, we groan, being burdened, because we do not want to be unclothed but to be clothed, so that what is mortal will be swallowed up by life. [5] Now He who prepared us for this very purpose is God, who gave to us the Spirit as a pledge. </vt:lpstr>
      <vt:lpstr>2 Corinthians 5:6-9 NASB95- Therefore, being always of good courage, and knowing that while we are at home in the body we are absent from the Lord- [7] for we walk by faith, not by sight- [8] we are of good courage, I say, and prefer rather to be absent from the body and to be at home with the Lord. [9] Therefore we also have as our ambition, whether at home or absent, to be pleasing to Him.</vt:lpstr>
      <vt:lpstr>1 Corinthians 15:8-10 NASB95- and last of all, as to one untimely born, He appeared to me also. [9] For I am the least of the apostles, and not fit to be called an apostle, because I persecuted the church of God. [10] But by the grace of God I am what I am, and His grace toward me did not prove vain; but I labored even more than all of them, yet not I, but the grace of God with me</vt:lpstr>
      <vt:lpstr>Grace vs. Guilt I want to vs. I have to  Permanent vs. Temporary Doesn’t care about tangible results vs. wants results Focuses on God vs. focuses on self  Cares more about Others vs. cares about self  Willing to suffer vs. Easily Discouraged Excited to share vs. excited to finish </vt:lpstr>
      <vt:lpstr>With the grace of god evangelism becomes an everyday thing, guilt makes evangelism something we do once in a blue moon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 Patton</cp:lastModifiedBy>
  <cp:revision>2</cp:revision>
  <dcterms:modified xsi:type="dcterms:W3CDTF">2023-02-19T22:13:29Z</dcterms:modified>
</cp:coreProperties>
</file>