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90" r:id="rId4"/>
    <p:sldId id="291" r:id="rId5"/>
    <p:sldId id="295" r:id="rId6"/>
    <p:sldId id="292" r:id="rId7"/>
    <p:sldId id="293" r:id="rId8"/>
    <p:sldId id="294" r:id="rId9"/>
    <p:sldId id="296" r:id="rId10"/>
    <p:sldId id="297" r:id="rId11"/>
    <p:sldId id="298" r:id="rId12"/>
    <p:sldId id="299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0"/>
    <p:restoredTop sz="94648"/>
  </p:normalViewPr>
  <p:slideViewPr>
    <p:cSldViewPr snapToGrid="0" snapToObjects="1">
      <p:cViewPr varScale="1">
        <p:scale>
          <a:sx n="96" d="100"/>
          <a:sy n="96" d="100"/>
        </p:scale>
        <p:origin x="17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3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108-6F97-544F-8EE9-43532464FCA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4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2728912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Paul’s letter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775" y="3538537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to the </a:t>
            </a:r>
            <a:r>
              <a:rPr lang="en-US" sz="54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993D9A6D-4298-7EBE-769C-D8A386F55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069" y="4846320"/>
            <a:ext cx="18161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4887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God’s wrath defined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41351" y="1694829"/>
            <a:ext cx="111092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" panose="02000503020000020003" pitchFamily="2" charset="0"/>
              </a:rPr>
              <a:t>Romans 1:24 (ESV) </a:t>
            </a:r>
          </a:p>
          <a:p>
            <a:r>
              <a:rPr lang="en-US" sz="3200" u="none" strike="noStrike" baseline="30000" dirty="0">
                <a:effectLst/>
                <a:latin typeface="Avenir" panose="02000503020000020003" pitchFamily="2" charset="0"/>
              </a:rPr>
              <a:t>24</a:t>
            </a:r>
            <a:r>
              <a:rPr lang="en-US" sz="3200" u="none" strike="noStrike" dirty="0">
                <a:effectLst/>
                <a:latin typeface="Avenir" panose="02000503020000020003" pitchFamily="2" charset="0"/>
              </a:rPr>
              <a:t> </a:t>
            </a:r>
            <a:r>
              <a:rPr lang="en-US" sz="3200" dirty="0">
                <a:effectLst/>
                <a:latin typeface="Avenir" panose="02000503020000020003" pitchFamily="2" charset="0"/>
              </a:rPr>
              <a:t>Therefore </a:t>
            </a:r>
            <a:r>
              <a:rPr lang="en-US" sz="3200" dirty="0">
                <a:solidFill>
                  <a:srgbClr val="FF0000"/>
                </a:solidFill>
                <a:effectLst/>
                <a:latin typeface="Avenir" panose="02000503020000020003" pitchFamily="2" charset="0"/>
              </a:rPr>
              <a:t>God gave them up </a:t>
            </a:r>
            <a:r>
              <a:rPr lang="en-US" sz="3200" dirty="0">
                <a:effectLst/>
                <a:latin typeface="Avenir" panose="02000503020000020003" pitchFamily="2" charset="0"/>
              </a:rPr>
              <a:t>in the lusts of their hearts to impurity, to the dishonoring of their bodies among themselves,</a:t>
            </a:r>
            <a:r>
              <a:rPr lang="en-US" sz="3200" dirty="0">
                <a:latin typeface="Avenir" panose="020005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69139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God’s wrath defined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41351" y="1694829"/>
            <a:ext cx="111092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" panose="02000503020000020003" pitchFamily="2" charset="0"/>
              </a:rPr>
              <a:t>Romans 1:32 (ESV) </a:t>
            </a:r>
          </a:p>
          <a:p>
            <a:r>
              <a:rPr lang="en-US" sz="3200" baseline="30000" dirty="0">
                <a:latin typeface="Avenir" panose="02000503020000020003" pitchFamily="2" charset="0"/>
              </a:rPr>
              <a:t>32</a:t>
            </a:r>
            <a:r>
              <a:rPr lang="en-US" sz="3200" dirty="0">
                <a:latin typeface="Avenir" panose="02000503020000020003" pitchFamily="2" charset="0"/>
              </a:rPr>
              <a:t> Though they know God’s righteous decree that those who practice such things </a:t>
            </a:r>
            <a:r>
              <a:rPr lang="en-US" sz="3200" dirty="0">
                <a:solidFill>
                  <a:srgbClr val="FF0000"/>
                </a:solidFill>
                <a:latin typeface="Avenir" panose="02000503020000020003" pitchFamily="2" charset="0"/>
              </a:rPr>
              <a:t>deserve to die</a:t>
            </a:r>
            <a:r>
              <a:rPr lang="en-US" sz="3200" dirty="0">
                <a:latin typeface="Avenir" panose="02000503020000020003" pitchFamily="2" charset="0"/>
              </a:rPr>
              <a:t>, they not only do them but give approval to those who practice them. </a:t>
            </a:r>
          </a:p>
        </p:txBody>
      </p:sp>
    </p:spTree>
    <p:extLst>
      <p:ext uri="{BB962C8B-B14F-4D97-AF65-F5344CB8AC3E}">
        <p14:creationId xmlns:p14="http://schemas.microsoft.com/office/powerpoint/2010/main" val="3390076584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Remember the point!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41351" y="1006420"/>
            <a:ext cx="111092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" panose="02000503020000020003" pitchFamily="2" charset="0"/>
              </a:rPr>
              <a:t>Romans 1:16–17 (ESV) </a:t>
            </a:r>
          </a:p>
          <a:p>
            <a:r>
              <a:rPr lang="en-US" sz="3200" baseline="30000" dirty="0">
                <a:latin typeface="Avenir" panose="02000503020000020003" pitchFamily="2" charset="0"/>
              </a:rPr>
              <a:t>16</a:t>
            </a:r>
            <a:r>
              <a:rPr lang="en-US" sz="3200" dirty="0">
                <a:latin typeface="Avenir" panose="02000503020000020003" pitchFamily="2" charset="0"/>
              </a:rPr>
              <a:t> For I am not ashamed of the gospel, for it is the power of God for salvation to everyone who believes, to the Jew first and also to the Greek. </a:t>
            </a:r>
            <a:r>
              <a:rPr lang="en-US" sz="3200" baseline="30000" dirty="0">
                <a:latin typeface="Avenir" panose="02000503020000020003" pitchFamily="2" charset="0"/>
              </a:rPr>
              <a:t>17</a:t>
            </a:r>
            <a:r>
              <a:rPr lang="en-US" sz="3200" dirty="0">
                <a:latin typeface="Avenir" panose="02000503020000020003" pitchFamily="2" charset="0"/>
              </a:rPr>
              <a:t> For in it the righteousness of God is revealed from faith for faith, as it is written, “The righteous shall live by faith.” </a:t>
            </a:r>
          </a:p>
        </p:txBody>
      </p:sp>
    </p:spTree>
    <p:extLst>
      <p:ext uri="{BB962C8B-B14F-4D97-AF65-F5344CB8AC3E}">
        <p14:creationId xmlns:p14="http://schemas.microsoft.com/office/powerpoint/2010/main" val="306212374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93271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God’s wrath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499313"/>
            <a:ext cx="11612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1:16–18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16</a:t>
            </a:r>
            <a:r>
              <a:rPr lang="en-US" sz="3200" dirty="0">
                <a:latin typeface="Avenir Book" panose="02000503020000020003" pitchFamily="2" charset="0"/>
              </a:rPr>
              <a:t> For I am not ashamed of the gospel, for it is the power of God for salvation to everyone who believes, to the Jew first and also to the Greek. </a:t>
            </a:r>
            <a:r>
              <a:rPr lang="en-US" sz="3200" baseline="30000" dirty="0">
                <a:latin typeface="Avenir Book" panose="02000503020000020003" pitchFamily="2" charset="0"/>
              </a:rPr>
              <a:t>17</a:t>
            </a:r>
            <a:r>
              <a:rPr lang="en-US" sz="3200" dirty="0">
                <a:latin typeface="Avenir Book" panose="02000503020000020003" pitchFamily="2" charset="0"/>
              </a:rPr>
              <a:t> For in it the righteousness of God is revealed from faith for faith, as it is written, “The righteous shall live by faith.” </a:t>
            </a:r>
            <a:r>
              <a:rPr lang="en-US" sz="3200" baseline="30000" dirty="0">
                <a:latin typeface="Avenir Book" panose="02000503020000020003" pitchFamily="2" charset="0"/>
              </a:rPr>
              <a:t>18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Avenir Book" panose="02000503020000020003" pitchFamily="2" charset="0"/>
              </a:rPr>
              <a:t>For</a:t>
            </a:r>
            <a:r>
              <a:rPr lang="en-US" sz="3200" dirty="0">
                <a:latin typeface="Avenir Book" panose="02000503020000020003" pitchFamily="2" charset="0"/>
              </a:rPr>
              <a:t> the wrath of God is revealed from heaven against all ungodliness and unrighteousness of men, who by their unrighteousness suppress the truth. </a:t>
            </a:r>
          </a:p>
        </p:txBody>
      </p:sp>
    </p:spTree>
    <p:extLst>
      <p:ext uri="{BB962C8B-B14F-4D97-AF65-F5344CB8AC3E}">
        <p14:creationId xmlns:p14="http://schemas.microsoft.com/office/powerpoint/2010/main" val="129406166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God’s wrath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499313"/>
            <a:ext cx="11612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1:16–18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16</a:t>
            </a:r>
            <a:r>
              <a:rPr lang="en-US" sz="3200" dirty="0">
                <a:latin typeface="Avenir Book" panose="02000503020000020003" pitchFamily="2" charset="0"/>
              </a:rPr>
              <a:t> For I am not ashamed of the gospel, for it is the power of God for salvation to everyone who believes, to the Jew first and also to the Greek. </a:t>
            </a:r>
            <a:r>
              <a:rPr lang="en-US" sz="3200" baseline="30000" dirty="0">
                <a:latin typeface="Avenir Book" panose="02000503020000020003" pitchFamily="2" charset="0"/>
              </a:rPr>
              <a:t>17</a:t>
            </a:r>
            <a:r>
              <a:rPr lang="en-US" sz="3200" dirty="0">
                <a:latin typeface="Avenir Book" panose="02000503020000020003" pitchFamily="2" charset="0"/>
              </a:rPr>
              <a:t> For in it the </a:t>
            </a:r>
            <a:r>
              <a:rPr lang="en-US" sz="3200" dirty="0">
                <a:solidFill>
                  <a:srgbClr val="00B0F0"/>
                </a:solidFill>
                <a:latin typeface="Avenir Book" panose="02000503020000020003" pitchFamily="2" charset="0"/>
              </a:rPr>
              <a:t>righteousness of God is revealed </a:t>
            </a:r>
            <a:r>
              <a:rPr lang="en-US" sz="3200" dirty="0">
                <a:latin typeface="Avenir Book" panose="02000503020000020003" pitchFamily="2" charset="0"/>
              </a:rPr>
              <a:t>from faith for faith, as it is written, “The righteous shall live by faith.” </a:t>
            </a:r>
            <a:r>
              <a:rPr lang="en-US" sz="3200" baseline="30000" dirty="0">
                <a:latin typeface="Avenir Book" panose="02000503020000020003" pitchFamily="2" charset="0"/>
              </a:rPr>
              <a:t>18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Avenir Book" panose="02000503020000020003" pitchFamily="2" charset="0"/>
              </a:rPr>
              <a:t>For</a:t>
            </a:r>
            <a:r>
              <a:rPr lang="en-US" sz="3200" dirty="0">
                <a:latin typeface="Avenir Book" panose="02000503020000020003" pitchFamily="2" charset="0"/>
              </a:rPr>
              <a:t> the </a:t>
            </a:r>
            <a:r>
              <a:rPr lang="en-US" sz="3200" dirty="0">
                <a:solidFill>
                  <a:srgbClr val="FF0000"/>
                </a:solidFill>
                <a:latin typeface="Avenir Book" panose="02000503020000020003" pitchFamily="2" charset="0"/>
              </a:rPr>
              <a:t>wrath of God is revealed </a:t>
            </a:r>
            <a:r>
              <a:rPr lang="en-US" sz="3200" dirty="0">
                <a:latin typeface="Avenir Book" panose="02000503020000020003" pitchFamily="2" charset="0"/>
              </a:rPr>
              <a:t>from heaven against all ungodliness and unrighteousness of men, who by their unrighteousness suppress the truth. </a:t>
            </a:r>
          </a:p>
        </p:txBody>
      </p:sp>
    </p:spTree>
    <p:extLst>
      <p:ext uri="{BB962C8B-B14F-4D97-AF65-F5344CB8AC3E}">
        <p14:creationId xmlns:p14="http://schemas.microsoft.com/office/powerpoint/2010/main" val="379400451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Man’s unrighteousness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499313"/>
            <a:ext cx="11612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1:16–18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16</a:t>
            </a:r>
            <a:r>
              <a:rPr lang="en-US" sz="3200" dirty="0">
                <a:latin typeface="Avenir Book" panose="02000503020000020003" pitchFamily="2" charset="0"/>
              </a:rPr>
              <a:t> For I am not ashamed of the gospel, for it is the power of God for salvation to everyone who believes, to the Jew first and also to the Greek. </a:t>
            </a:r>
            <a:r>
              <a:rPr lang="en-US" sz="3200" baseline="30000" dirty="0">
                <a:latin typeface="Avenir Book" panose="02000503020000020003" pitchFamily="2" charset="0"/>
              </a:rPr>
              <a:t>17</a:t>
            </a:r>
            <a:r>
              <a:rPr lang="en-US" sz="3200" dirty="0">
                <a:latin typeface="Avenir Book" panose="02000503020000020003" pitchFamily="2" charset="0"/>
              </a:rPr>
              <a:t> For in it the </a:t>
            </a:r>
            <a:r>
              <a:rPr lang="en-US" sz="3200" dirty="0">
                <a:solidFill>
                  <a:srgbClr val="00B0F0"/>
                </a:solidFill>
                <a:latin typeface="Avenir Book" panose="02000503020000020003" pitchFamily="2" charset="0"/>
              </a:rPr>
              <a:t>righteousness of God is revealed </a:t>
            </a:r>
            <a:r>
              <a:rPr lang="en-US" sz="3200" dirty="0">
                <a:latin typeface="Avenir Book" panose="02000503020000020003" pitchFamily="2" charset="0"/>
              </a:rPr>
              <a:t>from faith for faith, as it is written, “The righteous shall live by faith.” </a:t>
            </a:r>
            <a:r>
              <a:rPr lang="en-US" sz="3200" baseline="30000" dirty="0">
                <a:latin typeface="Avenir Book" panose="02000503020000020003" pitchFamily="2" charset="0"/>
              </a:rPr>
              <a:t>18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Avenir Book" panose="02000503020000020003" pitchFamily="2" charset="0"/>
              </a:rPr>
              <a:t>For</a:t>
            </a:r>
            <a:r>
              <a:rPr lang="en-US" sz="3200" dirty="0">
                <a:latin typeface="Avenir Book" panose="02000503020000020003" pitchFamily="2" charset="0"/>
              </a:rPr>
              <a:t> the </a:t>
            </a:r>
            <a:r>
              <a:rPr lang="en-US" sz="3200" dirty="0">
                <a:solidFill>
                  <a:srgbClr val="FF0000"/>
                </a:solidFill>
                <a:latin typeface="Avenir Book" panose="02000503020000020003" pitchFamily="2" charset="0"/>
              </a:rPr>
              <a:t>wrath of God is revealed </a:t>
            </a:r>
            <a:r>
              <a:rPr lang="en-US" sz="3200" dirty="0">
                <a:latin typeface="Avenir Book" panose="02000503020000020003" pitchFamily="2" charset="0"/>
              </a:rPr>
              <a:t>from heaven against all ungodliness and </a:t>
            </a:r>
            <a:r>
              <a:rPr lang="en-US" sz="3200" dirty="0">
                <a:solidFill>
                  <a:srgbClr val="FF0000"/>
                </a:solidFill>
                <a:latin typeface="Avenir Book" panose="02000503020000020003" pitchFamily="2" charset="0"/>
              </a:rPr>
              <a:t>unrighteousness</a:t>
            </a:r>
            <a:r>
              <a:rPr lang="en-US" sz="3200" dirty="0">
                <a:latin typeface="Avenir Book" panose="02000503020000020003" pitchFamily="2" charset="0"/>
              </a:rPr>
              <a:t> of men, who by their </a:t>
            </a:r>
            <a:r>
              <a:rPr lang="en-US" sz="3200" dirty="0">
                <a:solidFill>
                  <a:srgbClr val="FF0000"/>
                </a:solidFill>
                <a:latin typeface="Avenir Book" panose="02000503020000020003" pitchFamily="2" charset="0"/>
              </a:rPr>
              <a:t>unrighteousness</a:t>
            </a:r>
            <a:r>
              <a:rPr lang="en-US" sz="3200" dirty="0">
                <a:latin typeface="Avenir Book" panose="02000503020000020003" pitchFamily="2" charset="0"/>
              </a:rPr>
              <a:t> suppress the truth. </a:t>
            </a:r>
          </a:p>
        </p:txBody>
      </p:sp>
    </p:spTree>
    <p:extLst>
      <p:ext uri="{BB962C8B-B14F-4D97-AF65-F5344CB8AC3E}">
        <p14:creationId xmlns:p14="http://schemas.microsoft.com/office/powerpoint/2010/main" val="50787097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Man’s unrighteousness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499313"/>
            <a:ext cx="11612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1:16–18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16</a:t>
            </a:r>
            <a:r>
              <a:rPr lang="en-US" sz="3200" dirty="0">
                <a:latin typeface="Avenir Book" panose="02000503020000020003" pitchFamily="2" charset="0"/>
              </a:rPr>
              <a:t> For I am not ashamed of the gospel, for it is the power of God for salvation to everyone who believes, to the Jew first and also to the Greek. </a:t>
            </a:r>
            <a:r>
              <a:rPr lang="en-US" sz="3200" baseline="30000" dirty="0">
                <a:latin typeface="Avenir Book" panose="02000503020000020003" pitchFamily="2" charset="0"/>
              </a:rPr>
              <a:t>17</a:t>
            </a:r>
            <a:r>
              <a:rPr lang="en-US" sz="3200" dirty="0">
                <a:latin typeface="Avenir Book" panose="02000503020000020003" pitchFamily="2" charset="0"/>
              </a:rPr>
              <a:t> For in it the </a:t>
            </a:r>
            <a:r>
              <a:rPr lang="en-US" sz="3200" dirty="0">
                <a:solidFill>
                  <a:srgbClr val="00B0F0"/>
                </a:solidFill>
                <a:latin typeface="Avenir Book" panose="02000503020000020003" pitchFamily="2" charset="0"/>
              </a:rPr>
              <a:t>righteousness of God is revealed </a:t>
            </a:r>
            <a:r>
              <a:rPr lang="en-US" sz="3200" dirty="0">
                <a:latin typeface="Avenir Book" panose="02000503020000020003" pitchFamily="2" charset="0"/>
              </a:rPr>
              <a:t>from faith for faith, as it is written, “The righteous shall live by faith.” </a:t>
            </a:r>
            <a:r>
              <a:rPr lang="en-US" sz="3200" baseline="30000" dirty="0">
                <a:latin typeface="Avenir Book" panose="02000503020000020003" pitchFamily="2" charset="0"/>
              </a:rPr>
              <a:t>18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Avenir Book" panose="02000503020000020003" pitchFamily="2" charset="0"/>
              </a:rPr>
              <a:t>For</a:t>
            </a:r>
            <a:r>
              <a:rPr lang="en-US" sz="3200" dirty="0">
                <a:latin typeface="Avenir Book" panose="02000503020000020003" pitchFamily="2" charset="0"/>
              </a:rPr>
              <a:t> the </a:t>
            </a:r>
            <a:r>
              <a:rPr lang="en-US" sz="3200" dirty="0">
                <a:solidFill>
                  <a:srgbClr val="FF0000"/>
                </a:solidFill>
                <a:latin typeface="Avenir Book" panose="02000503020000020003" pitchFamily="2" charset="0"/>
              </a:rPr>
              <a:t>wrath of God is revealed </a:t>
            </a:r>
            <a:r>
              <a:rPr lang="en-US" sz="3200" dirty="0">
                <a:latin typeface="Avenir Book" panose="02000503020000020003" pitchFamily="2" charset="0"/>
              </a:rPr>
              <a:t>from heaven against all ungodliness and </a:t>
            </a:r>
            <a:r>
              <a:rPr lang="en-US" sz="3200" dirty="0">
                <a:solidFill>
                  <a:srgbClr val="FF0000"/>
                </a:solidFill>
                <a:latin typeface="Avenir Book" panose="02000503020000020003" pitchFamily="2" charset="0"/>
              </a:rPr>
              <a:t>unrighteousness</a:t>
            </a:r>
            <a:r>
              <a:rPr lang="en-US" sz="3200" dirty="0">
                <a:latin typeface="Avenir Book" panose="02000503020000020003" pitchFamily="2" charset="0"/>
              </a:rPr>
              <a:t> of men, who by their </a:t>
            </a:r>
            <a:r>
              <a:rPr lang="en-US" sz="3200" dirty="0">
                <a:solidFill>
                  <a:srgbClr val="FF0000"/>
                </a:solidFill>
                <a:latin typeface="Avenir Book" panose="02000503020000020003" pitchFamily="2" charset="0"/>
              </a:rPr>
              <a:t>unrighteousness</a:t>
            </a:r>
            <a:r>
              <a:rPr lang="en-US" sz="3200" dirty="0">
                <a:latin typeface="Avenir Book" panose="02000503020000020003" pitchFamily="2" charset="0"/>
              </a:rPr>
              <a:t> suppress the truth.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8A290E-F08C-784B-3BC1-8830DCCBD06D}"/>
              </a:ext>
            </a:extLst>
          </p:cNvPr>
          <p:cNvCxnSpPr/>
          <p:nvPr/>
        </p:nvCxnSpPr>
        <p:spPr>
          <a:xfrm>
            <a:off x="6096000" y="4346713"/>
            <a:ext cx="32997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72381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Man’s unrighteousness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0"/>
            <a:ext cx="111092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1:19–23 (ESV) </a:t>
            </a:r>
          </a:p>
          <a:p>
            <a:r>
              <a:rPr lang="en-US" sz="2800" baseline="30000" dirty="0">
                <a:latin typeface="Avenir Book" panose="02000503020000020003" pitchFamily="2" charset="0"/>
              </a:rPr>
              <a:t>19</a:t>
            </a:r>
            <a:r>
              <a:rPr lang="en-US" sz="2800" dirty="0">
                <a:latin typeface="Avenir Book" panose="02000503020000020003" pitchFamily="2" charset="0"/>
              </a:rPr>
              <a:t> For what can be known about God is plain to them, because God has shown it to them. </a:t>
            </a:r>
            <a:r>
              <a:rPr lang="en-US" sz="2800" baseline="30000" dirty="0">
                <a:latin typeface="Avenir Book" panose="02000503020000020003" pitchFamily="2" charset="0"/>
              </a:rPr>
              <a:t>20</a:t>
            </a:r>
            <a:r>
              <a:rPr lang="en-US" sz="2800" dirty="0">
                <a:latin typeface="Avenir Book" panose="02000503020000020003" pitchFamily="2" charset="0"/>
              </a:rPr>
              <a:t> For his invisible attributes, namely, </a:t>
            </a:r>
            <a:r>
              <a:rPr lang="en-US" sz="2800" dirty="0">
                <a:solidFill>
                  <a:srgbClr val="00B0F0"/>
                </a:solidFill>
                <a:latin typeface="Avenir Book" panose="02000503020000020003" pitchFamily="2" charset="0"/>
              </a:rPr>
              <a:t>his eternal power and divine nature</a:t>
            </a:r>
            <a:r>
              <a:rPr lang="en-US" sz="2800" dirty="0">
                <a:latin typeface="Avenir Book" panose="02000503020000020003" pitchFamily="2" charset="0"/>
              </a:rPr>
              <a:t>, have been clearly perceived, ever since the creation of the world, in the things that have been made. So they are without excuse. </a:t>
            </a:r>
            <a:r>
              <a:rPr lang="en-US" sz="2800" baseline="30000" dirty="0">
                <a:latin typeface="Avenir Book" panose="02000503020000020003" pitchFamily="2" charset="0"/>
              </a:rPr>
              <a:t>21</a:t>
            </a:r>
            <a:r>
              <a:rPr lang="en-US" sz="2800" dirty="0">
                <a:latin typeface="Avenir Book" panose="02000503020000020003" pitchFamily="2" charset="0"/>
              </a:rPr>
              <a:t> For although they knew God, they did not honor him as God or give thanks to him, but they became futile in their thinking, and their foolish hearts were darkened. </a:t>
            </a:r>
            <a:r>
              <a:rPr lang="en-US" sz="2800" baseline="30000" dirty="0">
                <a:latin typeface="Avenir Book" panose="02000503020000020003" pitchFamily="2" charset="0"/>
              </a:rPr>
              <a:t>22</a:t>
            </a:r>
            <a:r>
              <a:rPr lang="en-US" sz="2800" dirty="0">
                <a:latin typeface="Avenir Book" panose="02000503020000020003" pitchFamily="2" charset="0"/>
              </a:rPr>
              <a:t> Claiming to be wise, they became fools, </a:t>
            </a:r>
            <a:r>
              <a:rPr lang="en-US" sz="2800" baseline="30000" dirty="0">
                <a:latin typeface="Avenir Book" panose="02000503020000020003" pitchFamily="2" charset="0"/>
              </a:rPr>
              <a:t>23</a:t>
            </a:r>
            <a:r>
              <a:rPr lang="en-US" sz="2800" dirty="0">
                <a:latin typeface="Avenir Book" panose="02000503020000020003" pitchFamily="2" charset="0"/>
              </a:rPr>
              <a:t> and exchanged the glory of the immortal God for images resembling mortal man and birds and animals and creeping things. </a:t>
            </a:r>
          </a:p>
        </p:txBody>
      </p:sp>
    </p:spTree>
    <p:extLst>
      <p:ext uri="{BB962C8B-B14F-4D97-AF65-F5344CB8AC3E}">
        <p14:creationId xmlns:p14="http://schemas.microsoft.com/office/powerpoint/2010/main" val="91534693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Man’s unrighteousness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0"/>
            <a:ext cx="111092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1:19–23 (ESV) </a:t>
            </a:r>
          </a:p>
          <a:p>
            <a:r>
              <a:rPr lang="en-US" sz="2800" baseline="30000" dirty="0">
                <a:latin typeface="Avenir Book" panose="02000503020000020003" pitchFamily="2" charset="0"/>
              </a:rPr>
              <a:t>19</a:t>
            </a:r>
            <a:r>
              <a:rPr lang="en-US" sz="2800" dirty="0">
                <a:latin typeface="Avenir Book" panose="02000503020000020003" pitchFamily="2" charset="0"/>
              </a:rPr>
              <a:t> For what can be known about God is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plain to them, because God has shown it to them</a:t>
            </a:r>
            <a:r>
              <a:rPr lang="en-US" sz="2800" dirty="0">
                <a:latin typeface="Avenir Book" panose="02000503020000020003" pitchFamily="2" charset="0"/>
              </a:rPr>
              <a:t>. </a:t>
            </a:r>
            <a:r>
              <a:rPr lang="en-US" sz="2800" baseline="30000" dirty="0">
                <a:latin typeface="Avenir Book" panose="02000503020000020003" pitchFamily="2" charset="0"/>
              </a:rPr>
              <a:t>20</a:t>
            </a:r>
            <a:r>
              <a:rPr lang="en-US" sz="2800" dirty="0">
                <a:latin typeface="Avenir Book" panose="02000503020000020003" pitchFamily="2" charset="0"/>
              </a:rPr>
              <a:t> For his invisible attributes, namely, </a:t>
            </a:r>
            <a:r>
              <a:rPr lang="en-US" sz="2800" dirty="0">
                <a:solidFill>
                  <a:srgbClr val="00B0F0"/>
                </a:solidFill>
                <a:latin typeface="Avenir Book" panose="02000503020000020003" pitchFamily="2" charset="0"/>
              </a:rPr>
              <a:t>his eternal power and divine nature</a:t>
            </a:r>
            <a:r>
              <a:rPr lang="en-US" sz="2800" dirty="0">
                <a:latin typeface="Avenir Book" panose="02000503020000020003" pitchFamily="2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have been clearly perceived</a:t>
            </a:r>
            <a:r>
              <a:rPr lang="en-US" sz="2800" dirty="0">
                <a:latin typeface="Avenir Book" panose="02000503020000020003" pitchFamily="2" charset="0"/>
              </a:rPr>
              <a:t>, ever since the creation of the world, in the things that have been made. So they are without excuse. </a:t>
            </a:r>
            <a:r>
              <a:rPr lang="en-US" sz="2800" baseline="30000" dirty="0">
                <a:latin typeface="Avenir Book" panose="02000503020000020003" pitchFamily="2" charset="0"/>
              </a:rPr>
              <a:t>21</a:t>
            </a:r>
            <a:r>
              <a:rPr lang="en-US" sz="2800" dirty="0">
                <a:latin typeface="Avenir Book" panose="02000503020000020003" pitchFamily="2" charset="0"/>
              </a:rPr>
              <a:t> For although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they knew God</a:t>
            </a:r>
            <a:r>
              <a:rPr lang="en-US" sz="2800" dirty="0">
                <a:latin typeface="Avenir Book" panose="02000503020000020003" pitchFamily="2" charset="0"/>
              </a:rPr>
              <a:t>, they did not honor him as God or give thanks to him, but they became futile in their thinking, and their foolish hearts were darkened. </a:t>
            </a:r>
            <a:r>
              <a:rPr lang="en-US" sz="2800" baseline="30000" dirty="0">
                <a:latin typeface="Avenir Book" panose="02000503020000020003" pitchFamily="2" charset="0"/>
              </a:rPr>
              <a:t>22</a:t>
            </a:r>
            <a:r>
              <a:rPr lang="en-US" sz="2800" dirty="0">
                <a:latin typeface="Avenir Book" panose="02000503020000020003" pitchFamily="2" charset="0"/>
              </a:rPr>
              <a:t> Claiming to be wise, they became fools, </a:t>
            </a:r>
            <a:r>
              <a:rPr lang="en-US" sz="2800" baseline="30000" dirty="0">
                <a:latin typeface="Avenir Book" panose="02000503020000020003" pitchFamily="2" charset="0"/>
              </a:rPr>
              <a:t>23</a:t>
            </a:r>
            <a:r>
              <a:rPr lang="en-US" sz="2800" dirty="0">
                <a:latin typeface="Avenir Book" panose="02000503020000020003" pitchFamily="2" charset="0"/>
              </a:rPr>
              <a:t> and exchanged the glory of the immortal God for images resembling mortal man and birds and animals and creeping things. </a:t>
            </a:r>
          </a:p>
        </p:txBody>
      </p:sp>
    </p:spTree>
    <p:extLst>
      <p:ext uri="{BB962C8B-B14F-4D97-AF65-F5344CB8AC3E}">
        <p14:creationId xmlns:p14="http://schemas.microsoft.com/office/powerpoint/2010/main" val="13471465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Man’s unrighteousness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0"/>
            <a:ext cx="111092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1:19–23 (ESV) </a:t>
            </a:r>
          </a:p>
          <a:p>
            <a:r>
              <a:rPr lang="en-US" sz="2800" baseline="30000" dirty="0">
                <a:latin typeface="Avenir Book" panose="02000503020000020003" pitchFamily="2" charset="0"/>
              </a:rPr>
              <a:t>19</a:t>
            </a:r>
            <a:r>
              <a:rPr lang="en-US" sz="2800" dirty="0">
                <a:latin typeface="Avenir Book" panose="02000503020000020003" pitchFamily="2" charset="0"/>
              </a:rPr>
              <a:t> For what can be known about God is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plain to them, because God has shown it to them</a:t>
            </a:r>
            <a:r>
              <a:rPr lang="en-US" sz="2800" dirty="0">
                <a:latin typeface="Avenir Book" panose="02000503020000020003" pitchFamily="2" charset="0"/>
              </a:rPr>
              <a:t>. </a:t>
            </a:r>
            <a:r>
              <a:rPr lang="en-US" sz="2800" baseline="30000" dirty="0">
                <a:latin typeface="Avenir Book" panose="02000503020000020003" pitchFamily="2" charset="0"/>
              </a:rPr>
              <a:t>20</a:t>
            </a:r>
            <a:r>
              <a:rPr lang="en-US" sz="2800" dirty="0">
                <a:latin typeface="Avenir Book" panose="02000503020000020003" pitchFamily="2" charset="0"/>
              </a:rPr>
              <a:t> For his invisible attributes, namely, </a:t>
            </a:r>
            <a:r>
              <a:rPr lang="en-US" sz="2800" dirty="0">
                <a:solidFill>
                  <a:srgbClr val="00B0F0"/>
                </a:solidFill>
                <a:latin typeface="Avenir Book" panose="02000503020000020003" pitchFamily="2" charset="0"/>
              </a:rPr>
              <a:t>his eternal power and divine nature</a:t>
            </a:r>
            <a:r>
              <a:rPr lang="en-US" sz="2800" dirty="0">
                <a:latin typeface="Avenir Book" panose="02000503020000020003" pitchFamily="2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have been clearly perceived</a:t>
            </a:r>
            <a:r>
              <a:rPr lang="en-US" sz="2800" dirty="0">
                <a:latin typeface="Avenir Book" panose="02000503020000020003" pitchFamily="2" charset="0"/>
              </a:rPr>
              <a:t>, ever since the creation of the world, in the things that have been made. So they are without excuse. </a:t>
            </a:r>
            <a:r>
              <a:rPr lang="en-US" sz="2800" baseline="30000" dirty="0">
                <a:latin typeface="Avenir Book" panose="02000503020000020003" pitchFamily="2" charset="0"/>
              </a:rPr>
              <a:t>21</a:t>
            </a:r>
            <a:r>
              <a:rPr lang="en-US" sz="2800" dirty="0">
                <a:latin typeface="Avenir Book" panose="02000503020000020003" pitchFamily="2" charset="0"/>
              </a:rPr>
              <a:t> For although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they knew God</a:t>
            </a:r>
            <a:r>
              <a:rPr lang="en-US" sz="2800" dirty="0">
                <a:latin typeface="Avenir Book" panose="02000503020000020003" pitchFamily="2" charset="0"/>
              </a:rPr>
              <a:t>, they </a:t>
            </a:r>
            <a:r>
              <a:rPr lang="en-US" sz="2800" dirty="0">
                <a:solidFill>
                  <a:srgbClr val="FF0000"/>
                </a:solidFill>
                <a:latin typeface="Avenir Book" panose="02000503020000020003" pitchFamily="2" charset="0"/>
              </a:rPr>
              <a:t>did not honor him as God or give thanks to him</a:t>
            </a:r>
            <a:r>
              <a:rPr lang="en-US" sz="2800" dirty="0">
                <a:latin typeface="Avenir Book" panose="02000503020000020003" pitchFamily="2" charset="0"/>
              </a:rPr>
              <a:t>, but they became futile in their thinking, and their foolish hearts were darkened. </a:t>
            </a:r>
            <a:r>
              <a:rPr lang="en-US" sz="2800" baseline="30000" dirty="0">
                <a:latin typeface="Avenir Book" panose="02000503020000020003" pitchFamily="2" charset="0"/>
              </a:rPr>
              <a:t>22</a:t>
            </a:r>
            <a:r>
              <a:rPr lang="en-US" sz="2800" dirty="0">
                <a:latin typeface="Avenir Book" panose="02000503020000020003" pitchFamily="2" charset="0"/>
              </a:rPr>
              <a:t> Claiming to be wise, they became fools, </a:t>
            </a:r>
            <a:r>
              <a:rPr lang="en-US" sz="2800" baseline="30000" dirty="0">
                <a:latin typeface="Avenir Book" panose="02000503020000020003" pitchFamily="2" charset="0"/>
              </a:rPr>
              <a:t>23</a:t>
            </a:r>
            <a:r>
              <a:rPr lang="en-US" sz="2800" dirty="0">
                <a:latin typeface="Avenir Book" panose="02000503020000020003" pitchFamily="2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Avenir Book" panose="02000503020000020003" pitchFamily="2" charset="0"/>
              </a:rPr>
              <a:t>exchanged the glory of the immortal God for images resembling mortal man</a:t>
            </a:r>
            <a:r>
              <a:rPr lang="en-US" sz="2800" dirty="0">
                <a:latin typeface="Avenir Book" panose="02000503020000020003" pitchFamily="2" charset="0"/>
              </a:rPr>
              <a:t> and birds and animals and creeping things. </a:t>
            </a:r>
          </a:p>
        </p:txBody>
      </p:sp>
    </p:spTree>
    <p:extLst>
      <p:ext uri="{BB962C8B-B14F-4D97-AF65-F5344CB8AC3E}">
        <p14:creationId xmlns:p14="http://schemas.microsoft.com/office/powerpoint/2010/main" val="80221528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Man’s unrighteousness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1.18-32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0" y="0"/>
            <a:ext cx="111092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1:19–23 (ESV) </a:t>
            </a:r>
          </a:p>
          <a:p>
            <a:r>
              <a:rPr lang="en-US" sz="2800" baseline="30000" dirty="0">
                <a:latin typeface="Avenir Book" panose="02000503020000020003" pitchFamily="2" charset="0"/>
              </a:rPr>
              <a:t>19</a:t>
            </a:r>
            <a:r>
              <a:rPr lang="en-US" sz="2800" dirty="0">
                <a:latin typeface="Avenir Book" panose="02000503020000020003" pitchFamily="2" charset="0"/>
              </a:rPr>
              <a:t> For what can be known about God is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plain to them, because God has shown it to them</a:t>
            </a:r>
            <a:r>
              <a:rPr lang="en-US" sz="2800" dirty="0">
                <a:latin typeface="Avenir Book" panose="02000503020000020003" pitchFamily="2" charset="0"/>
              </a:rPr>
              <a:t>. </a:t>
            </a:r>
            <a:r>
              <a:rPr lang="en-US" sz="2800" baseline="30000" dirty="0">
                <a:latin typeface="Avenir Book" panose="02000503020000020003" pitchFamily="2" charset="0"/>
              </a:rPr>
              <a:t>20</a:t>
            </a:r>
            <a:r>
              <a:rPr lang="en-US" sz="2800" dirty="0">
                <a:latin typeface="Avenir Book" panose="02000503020000020003" pitchFamily="2" charset="0"/>
              </a:rPr>
              <a:t> For his invisible attributes, namely, </a:t>
            </a:r>
            <a:r>
              <a:rPr lang="en-US" sz="2800" dirty="0">
                <a:solidFill>
                  <a:srgbClr val="00B0F0"/>
                </a:solidFill>
                <a:latin typeface="Avenir Book" panose="02000503020000020003" pitchFamily="2" charset="0"/>
              </a:rPr>
              <a:t>his eternal power and divine nature</a:t>
            </a:r>
            <a:r>
              <a:rPr lang="en-US" sz="2800" dirty="0">
                <a:latin typeface="Avenir Book" panose="02000503020000020003" pitchFamily="2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have been clearly perceived</a:t>
            </a:r>
            <a:r>
              <a:rPr lang="en-US" sz="2800" dirty="0">
                <a:latin typeface="Avenir Book" panose="02000503020000020003" pitchFamily="2" charset="0"/>
              </a:rPr>
              <a:t>, ever since the creation of the world, in the things that have been made. So they are without excuse. </a:t>
            </a:r>
            <a:r>
              <a:rPr lang="en-US" sz="2800" baseline="30000" dirty="0">
                <a:latin typeface="Avenir Book" panose="02000503020000020003" pitchFamily="2" charset="0"/>
              </a:rPr>
              <a:t>21</a:t>
            </a:r>
            <a:r>
              <a:rPr lang="en-US" sz="2800" dirty="0">
                <a:latin typeface="Avenir Book" panose="02000503020000020003" pitchFamily="2" charset="0"/>
              </a:rPr>
              <a:t> For although </a:t>
            </a:r>
            <a:r>
              <a:rPr lang="en-US" sz="2800" dirty="0">
                <a:solidFill>
                  <a:srgbClr val="00B050"/>
                </a:solidFill>
                <a:latin typeface="Avenir Book" panose="02000503020000020003" pitchFamily="2" charset="0"/>
              </a:rPr>
              <a:t>they knew God</a:t>
            </a:r>
            <a:r>
              <a:rPr lang="en-US" sz="2800" dirty="0">
                <a:latin typeface="Avenir Book" panose="02000503020000020003" pitchFamily="2" charset="0"/>
              </a:rPr>
              <a:t>, they </a:t>
            </a:r>
            <a:r>
              <a:rPr lang="en-US" sz="2800" dirty="0">
                <a:solidFill>
                  <a:srgbClr val="FF0000"/>
                </a:solidFill>
                <a:latin typeface="Avenir Book" panose="02000503020000020003" pitchFamily="2" charset="0"/>
              </a:rPr>
              <a:t>did not honor him as God or give thanks to him</a:t>
            </a:r>
            <a:r>
              <a:rPr lang="en-US" sz="2800" dirty="0">
                <a:latin typeface="Avenir Book" panose="02000503020000020003" pitchFamily="2" charset="0"/>
              </a:rPr>
              <a:t>, but they became futile in their thinking, and their foolish hearts were darkened. </a:t>
            </a:r>
            <a:r>
              <a:rPr lang="en-US" sz="2800" baseline="30000" dirty="0">
                <a:latin typeface="Avenir Book" panose="02000503020000020003" pitchFamily="2" charset="0"/>
              </a:rPr>
              <a:t>22</a:t>
            </a:r>
            <a:r>
              <a:rPr lang="en-US" sz="2800" dirty="0">
                <a:latin typeface="Avenir Book" panose="02000503020000020003" pitchFamily="2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venir Book" panose="02000503020000020003" pitchFamily="2" charset="0"/>
              </a:rPr>
              <a:t>Claiming to be wise, they became fools</a:t>
            </a:r>
            <a:r>
              <a:rPr lang="en-US" sz="2800" dirty="0">
                <a:latin typeface="Avenir Book" panose="02000503020000020003" pitchFamily="2" charset="0"/>
              </a:rPr>
              <a:t>, </a:t>
            </a:r>
            <a:r>
              <a:rPr lang="en-US" sz="2800" baseline="30000" dirty="0">
                <a:latin typeface="Avenir Book" panose="02000503020000020003" pitchFamily="2" charset="0"/>
              </a:rPr>
              <a:t>23</a:t>
            </a:r>
            <a:r>
              <a:rPr lang="en-US" sz="2800" dirty="0">
                <a:latin typeface="Avenir Book" panose="02000503020000020003" pitchFamily="2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Avenir Book" panose="02000503020000020003" pitchFamily="2" charset="0"/>
              </a:rPr>
              <a:t>exchanged the glory of the immortal God for images resembling mortal man</a:t>
            </a:r>
            <a:r>
              <a:rPr lang="en-US" sz="2800" dirty="0">
                <a:latin typeface="Avenir Book" panose="02000503020000020003" pitchFamily="2" charset="0"/>
              </a:rPr>
              <a:t> and birds and animals and creeping things. </a:t>
            </a:r>
          </a:p>
        </p:txBody>
      </p:sp>
    </p:spTree>
    <p:extLst>
      <p:ext uri="{BB962C8B-B14F-4D97-AF65-F5344CB8AC3E}">
        <p14:creationId xmlns:p14="http://schemas.microsoft.com/office/powerpoint/2010/main" val="167690540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1404</TotalTime>
  <Words>1097</Words>
  <Application>Microsoft Macintosh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</vt:lpstr>
      <vt:lpstr>Avenir Book</vt:lpstr>
      <vt:lpstr>Avenir Heavy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8</cp:revision>
  <dcterms:created xsi:type="dcterms:W3CDTF">2016-12-02T01:41:56Z</dcterms:created>
  <dcterms:modified xsi:type="dcterms:W3CDTF">2023-03-10T20:14:53Z</dcterms:modified>
</cp:coreProperties>
</file>