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309" r:id="rId4"/>
    <p:sldId id="310" r:id="rId5"/>
    <p:sldId id="311" r:id="rId6"/>
    <p:sldId id="313" r:id="rId7"/>
    <p:sldId id="312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/>
    <p:restoredTop sz="94721"/>
  </p:normalViewPr>
  <p:slideViewPr>
    <p:cSldViewPr snapToGrid="0" snapToObjects="1">
      <p:cViewPr varScale="1">
        <p:scale>
          <a:sx n="112" d="100"/>
          <a:sy n="112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4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to the </a:t>
            </a:r>
            <a:r>
              <a:rPr lang="en-US" sz="54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993D9A6D-4298-7EBE-769C-D8A386F55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069" y="4846320"/>
            <a:ext cx="1816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misplaced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boasting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386579" y="499313"/>
            <a:ext cx="10214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2:17–20 (ESV) </a:t>
            </a:r>
          </a:p>
          <a:p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17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But </a:t>
            </a:r>
            <a:r>
              <a:rPr lang="en-US" sz="3200" dirty="0">
                <a:solidFill>
                  <a:srgbClr val="FF0000"/>
                </a:solidFill>
                <a:effectLst/>
                <a:latin typeface="Avenir Book" panose="02000503020000020003" pitchFamily="2" charset="0"/>
              </a:rPr>
              <a:t>if you call yourself a Jew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and rely on the law and boast in God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18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and know his will and approve what is excellent, because you are instructed from the law;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19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and if you are sure that you yourself are a guide to the blind, a light to those who are in darkness,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20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an instructor of the foolish, a teacher of children, having in the law the embodiment of knowledge and truth—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406166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misplaced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boasting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386579" y="335848"/>
            <a:ext cx="10214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2:21–24 (ESV) </a:t>
            </a:r>
          </a:p>
          <a:p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21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you then who teach others, do you not teach yourself? While you preach against stealing, do you steal?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22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You who say that one must not commit adultery, do you commit adultery? You who abhor idols, do you rob temples?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23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ffectLst/>
                <a:latin typeface="Avenir Book" panose="02000503020000020003" pitchFamily="2" charset="0"/>
              </a:rPr>
              <a:t>You who boast in the law dishonor God by breaking the law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.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24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For, as it is written, “The name of God is blasphemed among the Gentiles because of you.”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789578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the true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circumcision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386579" y="141538"/>
            <a:ext cx="108054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Book" panose="02000503020000020003" pitchFamily="2" charset="0"/>
              </a:rPr>
              <a:t>Romans 2:25–29 (ESV) </a:t>
            </a:r>
          </a:p>
          <a:p>
            <a:r>
              <a:rPr lang="en-US" sz="2800" baseline="30000" dirty="0">
                <a:latin typeface="Avenir Book" panose="02000503020000020003" pitchFamily="2" charset="0"/>
              </a:rPr>
              <a:t>25</a:t>
            </a:r>
            <a:r>
              <a:rPr lang="en-US" sz="2800" dirty="0">
                <a:latin typeface="Avenir Book" panose="02000503020000020003" pitchFamily="2" charset="0"/>
              </a:rPr>
              <a:t> For circumcision indeed is of value if you obey the law, but if you break the law, </a:t>
            </a:r>
            <a:r>
              <a:rPr lang="en-US" sz="2800" dirty="0">
                <a:solidFill>
                  <a:srgbClr val="FF0000"/>
                </a:solidFill>
                <a:latin typeface="Avenir Book" panose="02000503020000020003" pitchFamily="2" charset="0"/>
              </a:rPr>
              <a:t>your circumcision becomes uncircumcision</a:t>
            </a:r>
            <a:r>
              <a:rPr lang="en-US" sz="2800" dirty="0">
                <a:latin typeface="Avenir Book" panose="02000503020000020003" pitchFamily="2" charset="0"/>
              </a:rPr>
              <a:t>. </a:t>
            </a:r>
            <a:r>
              <a:rPr lang="en-US" sz="2800" baseline="30000" dirty="0">
                <a:latin typeface="Avenir Book" panose="02000503020000020003" pitchFamily="2" charset="0"/>
              </a:rPr>
              <a:t>26</a:t>
            </a:r>
            <a:r>
              <a:rPr lang="en-US" sz="2800" dirty="0">
                <a:latin typeface="Avenir Book" panose="02000503020000020003" pitchFamily="2" charset="0"/>
              </a:rPr>
              <a:t> So, if a man who is uncircumcised keeps the precepts of the law, will not his uncircumcision be regarded as circumcision? </a:t>
            </a:r>
            <a:r>
              <a:rPr lang="en-US" sz="2800" baseline="30000" dirty="0">
                <a:latin typeface="Avenir Book" panose="02000503020000020003" pitchFamily="2" charset="0"/>
              </a:rPr>
              <a:t>27</a:t>
            </a:r>
            <a:r>
              <a:rPr lang="en-US" sz="2800" dirty="0">
                <a:latin typeface="Avenir Book" panose="02000503020000020003" pitchFamily="2" charset="0"/>
              </a:rPr>
              <a:t> Then he who is physically uncircumcised but keeps the law will condemn you who have the written code and circumcision but break the law. </a:t>
            </a:r>
            <a:r>
              <a:rPr lang="en-US" sz="2800" baseline="30000" dirty="0">
                <a:latin typeface="Avenir Book" panose="02000503020000020003" pitchFamily="2" charset="0"/>
              </a:rPr>
              <a:t>28</a:t>
            </a:r>
            <a:r>
              <a:rPr lang="en-US" sz="2800" dirty="0">
                <a:latin typeface="Avenir Book" panose="02000503020000020003" pitchFamily="2" charset="0"/>
              </a:rPr>
              <a:t> For no one is a Jew who is merely one outwardly, nor is circumcision outward and physical. </a:t>
            </a:r>
            <a:r>
              <a:rPr lang="en-US" sz="2800" baseline="30000" dirty="0">
                <a:latin typeface="Avenir Book" panose="02000503020000020003" pitchFamily="2" charset="0"/>
              </a:rPr>
              <a:t>29</a:t>
            </a:r>
            <a:r>
              <a:rPr lang="en-US" sz="2800" dirty="0">
                <a:latin typeface="Avenir Book" panose="02000503020000020003" pitchFamily="2" charset="0"/>
              </a:rPr>
              <a:t> But a Jew is one inwardly, and circumcision is a matter of the heart, by the Spirit, not by the letter. </a:t>
            </a:r>
            <a:r>
              <a:rPr lang="en-US" sz="2800" dirty="0">
                <a:solidFill>
                  <a:srgbClr val="00B0F0"/>
                </a:solidFill>
                <a:latin typeface="Avenir Book" panose="02000503020000020003" pitchFamily="2" charset="0"/>
              </a:rPr>
              <a:t>His praise is not from man but from God</a:t>
            </a:r>
            <a:r>
              <a:rPr lang="en-US" sz="2800" dirty="0">
                <a:latin typeface="Avenir Book" panose="02000503020000020003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787773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objections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answered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514476" y="1798173"/>
            <a:ext cx="101005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3:1–2 (ESV) </a:t>
            </a:r>
          </a:p>
          <a:p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1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Then what advantage has the Jew? Or what is the value of circumcision? </a:t>
            </a:r>
            <a:r>
              <a:rPr lang="en-US" sz="3200" u="none" strike="noStrike" baseline="30000" dirty="0">
                <a:effectLst/>
                <a:latin typeface="Avenir Book" panose="02000503020000020003" pitchFamily="2" charset="0"/>
              </a:rPr>
              <a:t>2</a:t>
            </a:r>
            <a:r>
              <a:rPr lang="en-US" sz="3200" u="none" strike="noStrike" dirty="0">
                <a:effectLst/>
                <a:latin typeface="Avenir Book" panose="02000503020000020003" pitchFamily="2" charset="0"/>
              </a:rPr>
              <a:t> </a:t>
            </a:r>
            <a:r>
              <a:rPr lang="en-US" sz="3200" dirty="0">
                <a:effectLst/>
                <a:latin typeface="Avenir Book" panose="02000503020000020003" pitchFamily="2" charset="0"/>
              </a:rPr>
              <a:t>Much in every way. To begin with, the Jews were entrusted with the oracles of God.</a:t>
            </a:r>
            <a:r>
              <a:rPr lang="en-US" sz="3200" dirty="0">
                <a:latin typeface="Avenir Book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063887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objections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answered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514476" y="1151842"/>
            <a:ext cx="101005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3:3–4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3</a:t>
            </a:r>
            <a:r>
              <a:rPr lang="en-US" sz="3200" dirty="0">
                <a:latin typeface="Avenir Book" panose="02000503020000020003" pitchFamily="2" charset="0"/>
              </a:rPr>
              <a:t> What if some were unfaithful? Does their faithlessness nullify the faithfulness of God? </a:t>
            </a:r>
            <a:r>
              <a:rPr lang="en-US" sz="3200" baseline="30000" dirty="0">
                <a:latin typeface="Avenir Book" panose="02000503020000020003" pitchFamily="2" charset="0"/>
              </a:rPr>
              <a:t>4</a:t>
            </a:r>
            <a:r>
              <a:rPr lang="en-US" sz="3200" dirty="0">
                <a:latin typeface="Avenir Book" panose="02000503020000020003" pitchFamily="2" charset="0"/>
              </a:rPr>
              <a:t> By no means! Let God be true though every one were a liar, as it is written, “That you may be justified in your words, and prevail when you are judged.” </a:t>
            </a:r>
          </a:p>
        </p:txBody>
      </p:sp>
    </p:spTree>
    <p:extLst>
      <p:ext uri="{BB962C8B-B14F-4D97-AF65-F5344CB8AC3E}">
        <p14:creationId xmlns:p14="http://schemas.microsoft.com/office/powerpoint/2010/main" val="348435773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6" y="5059827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objections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14476" y="5683028"/>
            <a:ext cx="37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answered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1E109A-F2E6-666F-A3CD-4B378283B3F0}"/>
              </a:ext>
            </a:extLst>
          </p:cNvPr>
          <p:cNvSpPr txBox="1"/>
          <p:nvPr/>
        </p:nvSpPr>
        <p:spPr>
          <a:xfrm>
            <a:off x="1514476" y="43069"/>
            <a:ext cx="101005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Romans 3:5–8 (ESV) </a:t>
            </a:r>
          </a:p>
          <a:p>
            <a:r>
              <a:rPr lang="en-US" sz="3200" baseline="30000" dirty="0">
                <a:latin typeface="Avenir Book" panose="02000503020000020003" pitchFamily="2" charset="0"/>
              </a:rPr>
              <a:t>5</a:t>
            </a:r>
            <a:r>
              <a:rPr lang="en-US" sz="3200" dirty="0">
                <a:latin typeface="Avenir Book" panose="02000503020000020003" pitchFamily="2" charset="0"/>
              </a:rPr>
              <a:t> But if our unrighteousness serves to show the righteousness of God, what shall we say? That God is unrighteous to inflict wrath on us? (I speak in a human way.) </a:t>
            </a:r>
            <a:r>
              <a:rPr lang="en-US" sz="3200" baseline="30000" dirty="0">
                <a:latin typeface="Avenir Book" panose="02000503020000020003" pitchFamily="2" charset="0"/>
              </a:rPr>
              <a:t>6</a:t>
            </a:r>
            <a:r>
              <a:rPr lang="en-US" sz="3200" dirty="0">
                <a:latin typeface="Avenir Book" panose="02000503020000020003" pitchFamily="2" charset="0"/>
              </a:rPr>
              <a:t> By no means! For then how could God judge the world? </a:t>
            </a:r>
            <a:r>
              <a:rPr lang="en-US" sz="3200" baseline="30000" dirty="0">
                <a:latin typeface="Avenir Book" panose="02000503020000020003" pitchFamily="2" charset="0"/>
              </a:rPr>
              <a:t>7</a:t>
            </a:r>
            <a:r>
              <a:rPr lang="en-US" sz="3200" dirty="0">
                <a:latin typeface="Avenir Book" panose="02000503020000020003" pitchFamily="2" charset="0"/>
              </a:rPr>
              <a:t> But if through my lie God’s truth abounds to his glory, why am I still being condemned as a sinner? </a:t>
            </a:r>
            <a:r>
              <a:rPr lang="en-US" sz="3200" baseline="30000" dirty="0">
                <a:latin typeface="Avenir Book" panose="02000503020000020003" pitchFamily="2" charset="0"/>
              </a:rPr>
              <a:t>8</a:t>
            </a:r>
            <a:r>
              <a:rPr lang="en-US" sz="3200" dirty="0">
                <a:latin typeface="Avenir Book" panose="02000503020000020003" pitchFamily="2" charset="0"/>
              </a:rPr>
              <a:t> And why not do evil that good may come?—as some people slanderously charge us with saying. Their condemnation is just. </a:t>
            </a:r>
          </a:p>
        </p:txBody>
      </p:sp>
    </p:spTree>
    <p:extLst>
      <p:ext uri="{BB962C8B-B14F-4D97-AF65-F5344CB8AC3E}">
        <p14:creationId xmlns:p14="http://schemas.microsoft.com/office/powerpoint/2010/main" val="56281009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93271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</TotalTime>
  <Words>537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Book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11</cp:revision>
  <dcterms:created xsi:type="dcterms:W3CDTF">2016-12-02T01:41:56Z</dcterms:created>
  <dcterms:modified xsi:type="dcterms:W3CDTF">2023-03-22T21:03:43Z</dcterms:modified>
</cp:coreProperties>
</file>